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4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C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94CE67-84EB-42DD-A664-3C5D80393025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8A07C91B-7236-4700-A880-11D6BE7A5B1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0" i="0"/>
            <a:t>Transcendental Perspective</a:t>
          </a:r>
          <a:endParaRPr lang="en-US" dirty="0"/>
        </a:p>
      </dgm:t>
    </dgm:pt>
    <dgm:pt modelId="{D8EFF3BE-9C7F-47A7-AB22-E41CBED116FC}" type="parTrans" cxnId="{BB0C1775-6BE0-4869-B72E-17979F6B87C4}">
      <dgm:prSet/>
      <dgm:spPr/>
      <dgm:t>
        <a:bodyPr/>
        <a:lstStyle/>
        <a:p>
          <a:endParaRPr lang="en-US"/>
        </a:p>
      </dgm:t>
    </dgm:pt>
    <dgm:pt modelId="{01B0B8B1-76B4-4613-AF1F-E057E0017698}" type="sibTrans" cxnId="{BB0C1775-6BE0-4869-B72E-17979F6B87C4}">
      <dgm:prSet/>
      <dgm:spPr/>
      <dgm:t>
        <a:bodyPr/>
        <a:lstStyle/>
        <a:p>
          <a:endParaRPr lang="en-US"/>
        </a:p>
      </dgm:t>
    </dgm:pt>
    <dgm:pt modelId="{1D5459DB-6C73-4B0C-B9A6-3F54AB6ED3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0" i="0"/>
            <a:t>User Perspective</a:t>
          </a:r>
          <a:endParaRPr lang="en-US"/>
        </a:p>
      </dgm:t>
    </dgm:pt>
    <dgm:pt modelId="{3BF4601E-6A3B-47A1-A714-691315B4D08E}" type="parTrans" cxnId="{28A2F3C5-2DB7-49C2-AB18-87701EE8D965}">
      <dgm:prSet/>
      <dgm:spPr/>
      <dgm:t>
        <a:bodyPr/>
        <a:lstStyle/>
        <a:p>
          <a:endParaRPr lang="en-US"/>
        </a:p>
      </dgm:t>
    </dgm:pt>
    <dgm:pt modelId="{A4A7556F-72C8-4FF8-8306-742C030694EA}" type="sibTrans" cxnId="{28A2F3C5-2DB7-49C2-AB18-87701EE8D965}">
      <dgm:prSet/>
      <dgm:spPr/>
      <dgm:t>
        <a:bodyPr/>
        <a:lstStyle/>
        <a:p>
          <a:endParaRPr lang="en-US"/>
        </a:p>
      </dgm:t>
    </dgm:pt>
    <dgm:pt modelId="{EFEADAE5-26C8-471C-B1D0-DE8F222896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0" i="0"/>
            <a:t>Manufacturing Perspective</a:t>
          </a:r>
          <a:endParaRPr lang="en-US"/>
        </a:p>
      </dgm:t>
    </dgm:pt>
    <dgm:pt modelId="{F86995F9-3ECE-480C-BE4F-E8A06D63ADD8}" type="parTrans" cxnId="{7456F751-1B5A-4253-BD2A-D843E260A004}">
      <dgm:prSet/>
      <dgm:spPr/>
      <dgm:t>
        <a:bodyPr/>
        <a:lstStyle/>
        <a:p>
          <a:endParaRPr lang="en-US"/>
        </a:p>
      </dgm:t>
    </dgm:pt>
    <dgm:pt modelId="{FB94769C-4DA7-4729-86AB-457F11CB48A7}" type="sibTrans" cxnId="{7456F751-1B5A-4253-BD2A-D843E260A004}">
      <dgm:prSet/>
      <dgm:spPr/>
      <dgm:t>
        <a:bodyPr/>
        <a:lstStyle/>
        <a:p>
          <a:endParaRPr lang="en-US"/>
        </a:p>
      </dgm:t>
    </dgm:pt>
    <dgm:pt modelId="{2E26CD9A-F29F-4377-BA9C-7A1EF9DA84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Product Perspective</a:t>
          </a:r>
          <a:endParaRPr lang="en-US"/>
        </a:p>
      </dgm:t>
    </dgm:pt>
    <dgm:pt modelId="{EB9DD511-7B9E-4D1B-87C8-3E24FFF9E3FC}" type="parTrans" cxnId="{F467390D-2714-4C66-BE7E-50CDE58EE6F1}">
      <dgm:prSet/>
      <dgm:spPr/>
      <dgm:t>
        <a:bodyPr/>
        <a:lstStyle/>
        <a:p>
          <a:endParaRPr lang="en-US"/>
        </a:p>
      </dgm:t>
    </dgm:pt>
    <dgm:pt modelId="{2263E122-0DD1-41F9-A11D-F7684B3B7DE9}" type="sibTrans" cxnId="{F467390D-2714-4C66-BE7E-50CDE58EE6F1}">
      <dgm:prSet/>
      <dgm:spPr/>
      <dgm:t>
        <a:bodyPr/>
        <a:lstStyle/>
        <a:p>
          <a:endParaRPr lang="en-US"/>
        </a:p>
      </dgm:t>
    </dgm:pt>
    <dgm:pt modelId="{7E360B67-3669-4291-9AEA-1C983C875FA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Value Based Perspective</a:t>
          </a:r>
          <a:endParaRPr lang="en-US"/>
        </a:p>
      </dgm:t>
    </dgm:pt>
    <dgm:pt modelId="{958D7843-EB1A-46C4-B56E-A6A9638F956C}" type="parTrans" cxnId="{A909FB7D-C1AB-4754-9B1C-8F69E58386E5}">
      <dgm:prSet/>
      <dgm:spPr/>
      <dgm:t>
        <a:bodyPr/>
        <a:lstStyle/>
        <a:p>
          <a:endParaRPr lang="en-US"/>
        </a:p>
      </dgm:t>
    </dgm:pt>
    <dgm:pt modelId="{F5E6E971-5823-4FB3-9D77-78946FE6197A}" type="sibTrans" cxnId="{A909FB7D-C1AB-4754-9B1C-8F69E58386E5}">
      <dgm:prSet/>
      <dgm:spPr/>
      <dgm:t>
        <a:bodyPr/>
        <a:lstStyle/>
        <a:p>
          <a:endParaRPr lang="en-US"/>
        </a:p>
      </dgm:t>
    </dgm:pt>
    <dgm:pt modelId="{D54089C9-5084-428C-A806-56643CACCF4F}" type="pres">
      <dgm:prSet presAssocID="{7694CE67-84EB-42DD-A664-3C5D80393025}" presName="root" presStyleCnt="0">
        <dgm:presLayoutVars>
          <dgm:dir/>
          <dgm:resizeHandles val="exact"/>
        </dgm:presLayoutVars>
      </dgm:prSet>
      <dgm:spPr/>
    </dgm:pt>
    <dgm:pt modelId="{1D0A023D-3B8F-48AE-94B1-1B56E62BA5F8}" type="pres">
      <dgm:prSet presAssocID="{8A07C91B-7236-4700-A880-11D6BE7A5B1E}" presName="compNode" presStyleCnt="0"/>
      <dgm:spPr/>
    </dgm:pt>
    <dgm:pt modelId="{A93798BD-54FB-46A0-83F8-C9A5B2038ADB}" type="pres">
      <dgm:prSet presAssocID="{8A07C91B-7236-4700-A880-11D6BE7A5B1E}" presName="iconBgRect" presStyleLbl="bgShp" presStyleIdx="0" presStyleCnt="5"/>
      <dgm:spPr/>
    </dgm:pt>
    <dgm:pt modelId="{11D61C48-3243-4F99-AF48-708239AF7085}" type="pres">
      <dgm:prSet presAssocID="{8A07C91B-7236-4700-A880-11D6BE7A5B1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5FC9856C-BAA3-4365-AF93-498D9DB597AC}" type="pres">
      <dgm:prSet presAssocID="{8A07C91B-7236-4700-A880-11D6BE7A5B1E}" presName="spaceRect" presStyleCnt="0"/>
      <dgm:spPr/>
    </dgm:pt>
    <dgm:pt modelId="{E40EB6DD-DEE7-42CA-8EE7-A3944DFD0BD4}" type="pres">
      <dgm:prSet presAssocID="{8A07C91B-7236-4700-A880-11D6BE7A5B1E}" presName="textRect" presStyleLbl="revTx" presStyleIdx="0" presStyleCnt="5">
        <dgm:presLayoutVars>
          <dgm:chMax val="1"/>
          <dgm:chPref val="1"/>
        </dgm:presLayoutVars>
      </dgm:prSet>
      <dgm:spPr/>
    </dgm:pt>
    <dgm:pt modelId="{84777266-E2FD-4901-95F0-9BD64793431B}" type="pres">
      <dgm:prSet presAssocID="{01B0B8B1-76B4-4613-AF1F-E057E0017698}" presName="sibTrans" presStyleCnt="0"/>
      <dgm:spPr/>
    </dgm:pt>
    <dgm:pt modelId="{2E8471E0-0F7E-4C4F-BBAD-11E6CD6DF9EF}" type="pres">
      <dgm:prSet presAssocID="{1D5459DB-6C73-4B0C-B9A6-3F54AB6ED3A1}" presName="compNode" presStyleCnt="0"/>
      <dgm:spPr/>
    </dgm:pt>
    <dgm:pt modelId="{2CAAEFA6-6F8B-4FEF-909C-6F6D3884ED83}" type="pres">
      <dgm:prSet presAssocID="{1D5459DB-6C73-4B0C-B9A6-3F54AB6ED3A1}" presName="iconBgRect" presStyleLbl="bgShp" presStyleIdx="1" presStyleCnt="5"/>
      <dgm:spPr/>
    </dgm:pt>
    <dgm:pt modelId="{A61BE881-B533-4CEE-8A18-267B1C74667E}" type="pres">
      <dgm:prSet presAssocID="{1D5459DB-6C73-4B0C-B9A6-3F54AB6ED3A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62B4545-81F8-497A-B676-0C70219ADEEE}" type="pres">
      <dgm:prSet presAssocID="{1D5459DB-6C73-4B0C-B9A6-3F54AB6ED3A1}" presName="spaceRect" presStyleCnt="0"/>
      <dgm:spPr/>
    </dgm:pt>
    <dgm:pt modelId="{24EE0203-D665-4A9D-949A-98E6621A20C5}" type="pres">
      <dgm:prSet presAssocID="{1D5459DB-6C73-4B0C-B9A6-3F54AB6ED3A1}" presName="textRect" presStyleLbl="revTx" presStyleIdx="1" presStyleCnt="5">
        <dgm:presLayoutVars>
          <dgm:chMax val="1"/>
          <dgm:chPref val="1"/>
        </dgm:presLayoutVars>
      </dgm:prSet>
      <dgm:spPr/>
    </dgm:pt>
    <dgm:pt modelId="{97DFB73E-C48D-4F5A-9940-AE118F8B0BB4}" type="pres">
      <dgm:prSet presAssocID="{A4A7556F-72C8-4FF8-8306-742C030694EA}" presName="sibTrans" presStyleCnt="0"/>
      <dgm:spPr/>
    </dgm:pt>
    <dgm:pt modelId="{90AB5E2B-BB95-4F09-8BE4-4A791882902A}" type="pres">
      <dgm:prSet presAssocID="{EFEADAE5-26C8-471C-B1D0-DE8F2228963F}" presName="compNode" presStyleCnt="0"/>
      <dgm:spPr/>
    </dgm:pt>
    <dgm:pt modelId="{DF14AE8E-E9CF-4C5C-B528-0FDAEFCF7DBB}" type="pres">
      <dgm:prSet presAssocID="{EFEADAE5-26C8-471C-B1D0-DE8F2228963F}" presName="iconBgRect" presStyleLbl="bgShp" presStyleIdx="2" presStyleCnt="5"/>
      <dgm:spPr/>
    </dgm:pt>
    <dgm:pt modelId="{51FCEFB0-964D-4E6E-8AC6-D5778635306A}" type="pres">
      <dgm:prSet presAssocID="{EFEADAE5-26C8-471C-B1D0-DE8F2228963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19A2447-7B00-447D-B044-1696AC9A5E36}" type="pres">
      <dgm:prSet presAssocID="{EFEADAE5-26C8-471C-B1D0-DE8F2228963F}" presName="spaceRect" presStyleCnt="0"/>
      <dgm:spPr/>
    </dgm:pt>
    <dgm:pt modelId="{257A8DBA-76A2-4D72-98BB-515F063F82F7}" type="pres">
      <dgm:prSet presAssocID="{EFEADAE5-26C8-471C-B1D0-DE8F2228963F}" presName="textRect" presStyleLbl="revTx" presStyleIdx="2" presStyleCnt="5">
        <dgm:presLayoutVars>
          <dgm:chMax val="1"/>
          <dgm:chPref val="1"/>
        </dgm:presLayoutVars>
      </dgm:prSet>
      <dgm:spPr/>
    </dgm:pt>
    <dgm:pt modelId="{0958194C-5F0B-439A-BFF2-4F95BA66BA3F}" type="pres">
      <dgm:prSet presAssocID="{FB94769C-4DA7-4729-86AB-457F11CB48A7}" presName="sibTrans" presStyleCnt="0"/>
      <dgm:spPr/>
    </dgm:pt>
    <dgm:pt modelId="{ACE9E9EA-7C09-4E70-A1EE-D00BE049025E}" type="pres">
      <dgm:prSet presAssocID="{2E26CD9A-F29F-4377-BA9C-7A1EF9DA8436}" presName="compNode" presStyleCnt="0"/>
      <dgm:spPr/>
    </dgm:pt>
    <dgm:pt modelId="{D6B337EC-3A7A-4732-81F7-C3EA52073D51}" type="pres">
      <dgm:prSet presAssocID="{2E26CD9A-F29F-4377-BA9C-7A1EF9DA8436}" presName="iconBgRect" presStyleLbl="bgShp" presStyleIdx="3" presStyleCnt="5"/>
      <dgm:spPr/>
    </dgm:pt>
    <dgm:pt modelId="{FB5DCC15-CB3C-4161-8505-E86185DA8818}" type="pres">
      <dgm:prSet presAssocID="{2E26CD9A-F29F-4377-BA9C-7A1EF9DA843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133D7DFA-13BE-4979-9937-6A2D97180CC3}" type="pres">
      <dgm:prSet presAssocID="{2E26CD9A-F29F-4377-BA9C-7A1EF9DA8436}" presName="spaceRect" presStyleCnt="0"/>
      <dgm:spPr/>
    </dgm:pt>
    <dgm:pt modelId="{761E0C8A-AEF8-4910-902E-05524744CCBD}" type="pres">
      <dgm:prSet presAssocID="{2E26CD9A-F29F-4377-BA9C-7A1EF9DA8436}" presName="textRect" presStyleLbl="revTx" presStyleIdx="3" presStyleCnt="5">
        <dgm:presLayoutVars>
          <dgm:chMax val="1"/>
          <dgm:chPref val="1"/>
        </dgm:presLayoutVars>
      </dgm:prSet>
      <dgm:spPr/>
    </dgm:pt>
    <dgm:pt modelId="{6C525474-82D7-4B2A-B326-45C7EEFEC273}" type="pres">
      <dgm:prSet presAssocID="{2263E122-0DD1-41F9-A11D-F7684B3B7DE9}" presName="sibTrans" presStyleCnt="0"/>
      <dgm:spPr/>
    </dgm:pt>
    <dgm:pt modelId="{4FC5C35D-DFB4-40A8-B0BF-E932C4C164FD}" type="pres">
      <dgm:prSet presAssocID="{7E360B67-3669-4291-9AEA-1C983C875FA3}" presName="compNode" presStyleCnt="0"/>
      <dgm:spPr/>
    </dgm:pt>
    <dgm:pt modelId="{4DDC8153-3E41-42B1-9DF8-231C8284EC5C}" type="pres">
      <dgm:prSet presAssocID="{7E360B67-3669-4291-9AEA-1C983C875FA3}" presName="iconBgRect" presStyleLbl="bgShp" presStyleIdx="4" presStyleCnt="5"/>
      <dgm:spPr/>
    </dgm:pt>
    <dgm:pt modelId="{97352A0F-11EA-4930-A38D-9DCF4E06A762}" type="pres">
      <dgm:prSet presAssocID="{7E360B67-3669-4291-9AEA-1C983C875FA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C45F2EC-8978-4E12-B3E4-799CEB089F8E}" type="pres">
      <dgm:prSet presAssocID="{7E360B67-3669-4291-9AEA-1C983C875FA3}" presName="spaceRect" presStyleCnt="0"/>
      <dgm:spPr/>
    </dgm:pt>
    <dgm:pt modelId="{F75E5704-6A7D-4226-931A-D0CBD124342A}" type="pres">
      <dgm:prSet presAssocID="{7E360B67-3669-4291-9AEA-1C983C875FA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467390D-2714-4C66-BE7E-50CDE58EE6F1}" srcId="{7694CE67-84EB-42DD-A664-3C5D80393025}" destId="{2E26CD9A-F29F-4377-BA9C-7A1EF9DA8436}" srcOrd="3" destOrd="0" parTransId="{EB9DD511-7B9E-4D1B-87C8-3E24FFF9E3FC}" sibTransId="{2263E122-0DD1-41F9-A11D-F7684B3B7DE9}"/>
    <dgm:cxn modelId="{19C6141B-EC93-864D-9852-CC1FBB86083C}" type="presOf" srcId="{EFEADAE5-26C8-471C-B1D0-DE8F2228963F}" destId="{257A8DBA-76A2-4D72-98BB-515F063F82F7}" srcOrd="0" destOrd="0" presId="urn:microsoft.com/office/officeart/2018/5/layout/IconCircleLabelList"/>
    <dgm:cxn modelId="{6E8F5320-B4E4-F14C-8ABC-9171E8CF304B}" type="presOf" srcId="{7694CE67-84EB-42DD-A664-3C5D80393025}" destId="{D54089C9-5084-428C-A806-56643CACCF4F}" srcOrd="0" destOrd="0" presId="urn:microsoft.com/office/officeart/2018/5/layout/IconCircleLabelList"/>
    <dgm:cxn modelId="{7DE95525-0322-844A-8FB7-9BDB5C3F30D5}" type="presOf" srcId="{1D5459DB-6C73-4B0C-B9A6-3F54AB6ED3A1}" destId="{24EE0203-D665-4A9D-949A-98E6621A20C5}" srcOrd="0" destOrd="0" presId="urn:microsoft.com/office/officeart/2018/5/layout/IconCircleLabelList"/>
    <dgm:cxn modelId="{7456F751-1B5A-4253-BD2A-D843E260A004}" srcId="{7694CE67-84EB-42DD-A664-3C5D80393025}" destId="{EFEADAE5-26C8-471C-B1D0-DE8F2228963F}" srcOrd="2" destOrd="0" parTransId="{F86995F9-3ECE-480C-BE4F-E8A06D63ADD8}" sibTransId="{FB94769C-4DA7-4729-86AB-457F11CB48A7}"/>
    <dgm:cxn modelId="{BB0C1775-6BE0-4869-B72E-17979F6B87C4}" srcId="{7694CE67-84EB-42DD-A664-3C5D80393025}" destId="{8A07C91B-7236-4700-A880-11D6BE7A5B1E}" srcOrd="0" destOrd="0" parTransId="{D8EFF3BE-9C7F-47A7-AB22-E41CBED116FC}" sibTransId="{01B0B8B1-76B4-4613-AF1F-E057E0017698}"/>
    <dgm:cxn modelId="{A909FB7D-C1AB-4754-9B1C-8F69E58386E5}" srcId="{7694CE67-84EB-42DD-A664-3C5D80393025}" destId="{7E360B67-3669-4291-9AEA-1C983C875FA3}" srcOrd="4" destOrd="0" parTransId="{958D7843-EB1A-46C4-B56E-A6A9638F956C}" sibTransId="{F5E6E971-5823-4FB3-9D77-78946FE6197A}"/>
    <dgm:cxn modelId="{9DBBC681-9DC4-264F-A770-087D4B950A56}" type="presOf" srcId="{2E26CD9A-F29F-4377-BA9C-7A1EF9DA8436}" destId="{761E0C8A-AEF8-4910-902E-05524744CCBD}" srcOrd="0" destOrd="0" presId="urn:microsoft.com/office/officeart/2018/5/layout/IconCircleLabelList"/>
    <dgm:cxn modelId="{F6DC5FB8-9E2D-7449-BE4D-432AA7A14DFD}" type="presOf" srcId="{7E360B67-3669-4291-9AEA-1C983C875FA3}" destId="{F75E5704-6A7D-4226-931A-D0CBD124342A}" srcOrd="0" destOrd="0" presId="urn:microsoft.com/office/officeart/2018/5/layout/IconCircleLabelList"/>
    <dgm:cxn modelId="{28A2F3C5-2DB7-49C2-AB18-87701EE8D965}" srcId="{7694CE67-84EB-42DD-A664-3C5D80393025}" destId="{1D5459DB-6C73-4B0C-B9A6-3F54AB6ED3A1}" srcOrd="1" destOrd="0" parTransId="{3BF4601E-6A3B-47A1-A714-691315B4D08E}" sibTransId="{A4A7556F-72C8-4FF8-8306-742C030694EA}"/>
    <dgm:cxn modelId="{5513A7E6-1B87-F642-BF27-8E885191C553}" type="presOf" srcId="{8A07C91B-7236-4700-A880-11D6BE7A5B1E}" destId="{E40EB6DD-DEE7-42CA-8EE7-A3944DFD0BD4}" srcOrd="0" destOrd="0" presId="urn:microsoft.com/office/officeart/2018/5/layout/IconCircleLabelList"/>
    <dgm:cxn modelId="{F0842D6F-9F72-2F48-8BED-5DE1F8DB7D05}" type="presParOf" srcId="{D54089C9-5084-428C-A806-56643CACCF4F}" destId="{1D0A023D-3B8F-48AE-94B1-1B56E62BA5F8}" srcOrd="0" destOrd="0" presId="urn:microsoft.com/office/officeart/2018/5/layout/IconCircleLabelList"/>
    <dgm:cxn modelId="{01FEFEE1-DD7C-7F42-B370-6016AE7AC151}" type="presParOf" srcId="{1D0A023D-3B8F-48AE-94B1-1B56E62BA5F8}" destId="{A93798BD-54FB-46A0-83F8-C9A5B2038ADB}" srcOrd="0" destOrd="0" presId="urn:microsoft.com/office/officeart/2018/5/layout/IconCircleLabelList"/>
    <dgm:cxn modelId="{34A485D2-D055-8348-813A-D3EBEF484A74}" type="presParOf" srcId="{1D0A023D-3B8F-48AE-94B1-1B56E62BA5F8}" destId="{11D61C48-3243-4F99-AF48-708239AF7085}" srcOrd="1" destOrd="0" presId="urn:microsoft.com/office/officeart/2018/5/layout/IconCircleLabelList"/>
    <dgm:cxn modelId="{6E105E90-5655-9247-9911-51125799690A}" type="presParOf" srcId="{1D0A023D-3B8F-48AE-94B1-1B56E62BA5F8}" destId="{5FC9856C-BAA3-4365-AF93-498D9DB597AC}" srcOrd="2" destOrd="0" presId="urn:microsoft.com/office/officeart/2018/5/layout/IconCircleLabelList"/>
    <dgm:cxn modelId="{F23413C3-AED2-9F45-BE9C-11D4A5A31A97}" type="presParOf" srcId="{1D0A023D-3B8F-48AE-94B1-1B56E62BA5F8}" destId="{E40EB6DD-DEE7-42CA-8EE7-A3944DFD0BD4}" srcOrd="3" destOrd="0" presId="urn:microsoft.com/office/officeart/2018/5/layout/IconCircleLabelList"/>
    <dgm:cxn modelId="{AE9CDCF1-72AE-FE45-B8B6-C874CB05FF07}" type="presParOf" srcId="{D54089C9-5084-428C-A806-56643CACCF4F}" destId="{84777266-E2FD-4901-95F0-9BD64793431B}" srcOrd="1" destOrd="0" presId="urn:microsoft.com/office/officeart/2018/5/layout/IconCircleLabelList"/>
    <dgm:cxn modelId="{6544FC1A-FC11-2A44-A9E3-58B1E7B39F18}" type="presParOf" srcId="{D54089C9-5084-428C-A806-56643CACCF4F}" destId="{2E8471E0-0F7E-4C4F-BBAD-11E6CD6DF9EF}" srcOrd="2" destOrd="0" presId="urn:microsoft.com/office/officeart/2018/5/layout/IconCircleLabelList"/>
    <dgm:cxn modelId="{CA81DC4C-F19D-0148-8451-5AEF7E0D66AA}" type="presParOf" srcId="{2E8471E0-0F7E-4C4F-BBAD-11E6CD6DF9EF}" destId="{2CAAEFA6-6F8B-4FEF-909C-6F6D3884ED83}" srcOrd="0" destOrd="0" presId="urn:microsoft.com/office/officeart/2018/5/layout/IconCircleLabelList"/>
    <dgm:cxn modelId="{F2FD59F8-3D80-3240-AB84-B05CDFC33D85}" type="presParOf" srcId="{2E8471E0-0F7E-4C4F-BBAD-11E6CD6DF9EF}" destId="{A61BE881-B533-4CEE-8A18-267B1C74667E}" srcOrd="1" destOrd="0" presId="urn:microsoft.com/office/officeart/2018/5/layout/IconCircleLabelList"/>
    <dgm:cxn modelId="{8E0C07E0-938E-504F-B1F2-50FDC2DADF41}" type="presParOf" srcId="{2E8471E0-0F7E-4C4F-BBAD-11E6CD6DF9EF}" destId="{E62B4545-81F8-497A-B676-0C70219ADEEE}" srcOrd="2" destOrd="0" presId="urn:microsoft.com/office/officeart/2018/5/layout/IconCircleLabelList"/>
    <dgm:cxn modelId="{5F1D64BC-3190-2944-B411-C786E1AABA5A}" type="presParOf" srcId="{2E8471E0-0F7E-4C4F-BBAD-11E6CD6DF9EF}" destId="{24EE0203-D665-4A9D-949A-98E6621A20C5}" srcOrd="3" destOrd="0" presId="urn:microsoft.com/office/officeart/2018/5/layout/IconCircleLabelList"/>
    <dgm:cxn modelId="{17191081-8A40-DF43-9248-4257D10462C9}" type="presParOf" srcId="{D54089C9-5084-428C-A806-56643CACCF4F}" destId="{97DFB73E-C48D-4F5A-9940-AE118F8B0BB4}" srcOrd="3" destOrd="0" presId="urn:microsoft.com/office/officeart/2018/5/layout/IconCircleLabelList"/>
    <dgm:cxn modelId="{D8F0FC68-D0BD-1744-8E27-F35CA0A68378}" type="presParOf" srcId="{D54089C9-5084-428C-A806-56643CACCF4F}" destId="{90AB5E2B-BB95-4F09-8BE4-4A791882902A}" srcOrd="4" destOrd="0" presId="urn:microsoft.com/office/officeart/2018/5/layout/IconCircleLabelList"/>
    <dgm:cxn modelId="{C514C176-6A07-4C45-9BD3-0174B7988384}" type="presParOf" srcId="{90AB5E2B-BB95-4F09-8BE4-4A791882902A}" destId="{DF14AE8E-E9CF-4C5C-B528-0FDAEFCF7DBB}" srcOrd="0" destOrd="0" presId="urn:microsoft.com/office/officeart/2018/5/layout/IconCircleLabelList"/>
    <dgm:cxn modelId="{E6A40992-EC45-3643-BC08-F1FA91F77072}" type="presParOf" srcId="{90AB5E2B-BB95-4F09-8BE4-4A791882902A}" destId="{51FCEFB0-964D-4E6E-8AC6-D5778635306A}" srcOrd="1" destOrd="0" presId="urn:microsoft.com/office/officeart/2018/5/layout/IconCircleLabelList"/>
    <dgm:cxn modelId="{FA09DF12-7D65-FF46-9471-E433AE85253E}" type="presParOf" srcId="{90AB5E2B-BB95-4F09-8BE4-4A791882902A}" destId="{019A2447-7B00-447D-B044-1696AC9A5E36}" srcOrd="2" destOrd="0" presId="urn:microsoft.com/office/officeart/2018/5/layout/IconCircleLabelList"/>
    <dgm:cxn modelId="{75B958BB-E6C0-B24A-8E76-0239FF3A1738}" type="presParOf" srcId="{90AB5E2B-BB95-4F09-8BE4-4A791882902A}" destId="{257A8DBA-76A2-4D72-98BB-515F063F82F7}" srcOrd="3" destOrd="0" presId="urn:microsoft.com/office/officeart/2018/5/layout/IconCircleLabelList"/>
    <dgm:cxn modelId="{5D3138E9-3F6A-D44A-A82F-72CCE9C0FBB5}" type="presParOf" srcId="{D54089C9-5084-428C-A806-56643CACCF4F}" destId="{0958194C-5F0B-439A-BFF2-4F95BA66BA3F}" srcOrd="5" destOrd="0" presId="urn:microsoft.com/office/officeart/2018/5/layout/IconCircleLabelList"/>
    <dgm:cxn modelId="{E1345A92-F820-3F43-8897-C6816EAA4D5E}" type="presParOf" srcId="{D54089C9-5084-428C-A806-56643CACCF4F}" destId="{ACE9E9EA-7C09-4E70-A1EE-D00BE049025E}" srcOrd="6" destOrd="0" presId="urn:microsoft.com/office/officeart/2018/5/layout/IconCircleLabelList"/>
    <dgm:cxn modelId="{287DC04A-1559-6B44-953E-ADC0B0999D07}" type="presParOf" srcId="{ACE9E9EA-7C09-4E70-A1EE-D00BE049025E}" destId="{D6B337EC-3A7A-4732-81F7-C3EA52073D51}" srcOrd="0" destOrd="0" presId="urn:microsoft.com/office/officeart/2018/5/layout/IconCircleLabelList"/>
    <dgm:cxn modelId="{2C8F8B91-21C9-0D44-B405-8E302BE8652B}" type="presParOf" srcId="{ACE9E9EA-7C09-4E70-A1EE-D00BE049025E}" destId="{FB5DCC15-CB3C-4161-8505-E86185DA8818}" srcOrd="1" destOrd="0" presId="urn:microsoft.com/office/officeart/2018/5/layout/IconCircleLabelList"/>
    <dgm:cxn modelId="{B0BE6626-8C0D-064B-9799-01F1D0765FC0}" type="presParOf" srcId="{ACE9E9EA-7C09-4E70-A1EE-D00BE049025E}" destId="{133D7DFA-13BE-4979-9937-6A2D97180CC3}" srcOrd="2" destOrd="0" presId="urn:microsoft.com/office/officeart/2018/5/layout/IconCircleLabelList"/>
    <dgm:cxn modelId="{504BBF7E-F944-4545-91B4-7CDB58E84E83}" type="presParOf" srcId="{ACE9E9EA-7C09-4E70-A1EE-D00BE049025E}" destId="{761E0C8A-AEF8-4910-902E-05524744CCBD}" srcOrd="3" destOrd="0" presId="urn:microsoft.com/office/officeart/2018/5/layout/IconCircleLabelList"/>
    <dgm:cxn modelId="{72DF871E-A2FF-204F-8954-6DCEFF4F6527}" type="presParOf" srcId="{D54089C9-5084-428C-A806-56643CACCF4F}" destId="{6C525474-82D7-4B2A-B326-45C7EEFEC273}" srcOrd="7" destOrd="0" presId="urn:microsoft.com/office/officeart/2018/5/layout/IconCircleLabelList"/>
    <dgm:cxn modelId="{F87B09D4-4CEE-4B43-ABB3-2D7BEA336D79}" type="presParOf" srcId="{D54089C9-5084-428C-A806-56643CACCF4F}" destId="{4FC5C35D-DFB4-40A8-B0BF-E932C4C164FD}" srcOrd="8" destOrd="0" presId="urn:microsoft.com/office/officeart/2018/5/layout/IconCircleLabelList"/>
    <dgm:cxn modelId="{2A82443B-E4FF-A74D-9DF1-E9101B791490}" type="presParOf" srcId="{4FC5C35D-DFB4-40A8-B0BF-E932C4C164FD}" destId="{4DDC8153-3E41-42B1-9DF8-231C8284EC5C}" srcOrd="0" destOrd="0" presId="urn:microsoft.com/office/officeart/2018/5/layout/IconCircleLabelList"/>
    <dgm:cxn modelId="{981C8F88-1643-0140-8EE5-D5B4177719CE}" type="presParOf" srcId="{4FC5C35D-DFB4-40A8-B0BF-E932C4C164FD}" destId="{97352A0F-11EA-4930-A38D-9DCF4E06A762}" srcOrd="1" destOrd="0" presId="urn:microsoft.com/office/officeart/2018/5/layout/IconCircleLabelList"/>
    <dgm:cxn modelId="{0AB3CA84-38BE-0848-8AE8-4652829F4F6E}" type="presParOf" srcId="{4FC5C35D-DFB4-40A8-B0BF-E932C4C164FD}" destId="{DC45F2EC-8978-4E12-B3E4-799CEB089F8E}" srcOrd="2" destOrd="0" presId="urn:microsoft.com/office/officeart/2018/5/layout/IconCircleLabelList"/>
    <dgm:cxn modelId="{AB8E8F30-A724-6C49-AD59-32FC5B06BA19}" type="presParOf" srcId="{4FC5C35D-DFB4-40A8-B0BF-E932C4C164FD}" destId="{F75E5704-6A7D-4226-931A-D0CBD124342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798BD-54FB-46A0-83F8-C9A5B2038ADB}">
      <dsp:nvSpPr>
        <dsp:cNvPr id="0" name=""/>
        <dsp:cNvSpPr/>
      </dsp:nvSpPr>
      <dsp:spPr>
        <a:xfrm>
          <a:off x="668684" y="62213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1D61C48-3243-4F99-AF48-708239AF7085}">
      <dsp:nvSpPr>
        <dsp:cNvPr id="0" name=""/>
        <dsp:cNvSpPr/>
      </dsp:nvSpPr>
      <dsp:spPr>
        <a:xfrm>
          <a:off x="90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0EB6DD-DEE7-42CA-8EE7-A3944DFD0BD4}">
      <dsp:nvSpPr>
        <dsp:cNvPr id="0" name=""/>
        <dsp:cNvSpPr/>
      </dsp:nvSpPr>
      <dsp:spPr>
        <a:xfrm>
          <a:off x="317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b="0" i="0" kern="1200"/>
            <a:t>Transcendental Perspective</a:t>
          </a:r>
          <a:endParaRPr lang="en-US" sz="1600" kern="1200" dirty="0"/>
        </a:p>
      </dsp:txBody>
      <dsp:txXfrm>
        <a:off x="317684" y="2062138"/>
        <a:ext cx="1800000" cy="720000"/>
      </dsp:txXfrm>
    </dsp:sp>
    <dsp:sp modelId="{2CAAEFA6-6F8B-4FEF-909C-6F6D3884ED83}">
      <dsp:nvSpPr>
        <dsp:cNvPr id="0" name=""/>
        <dsp:cNvSpPr/>
      </dsp:nvSpPr>
      <dsp:spPr>
        <a:xfrm>
          <a:off x="2783684" y="62213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1BE881-B533-4CEE-8A18-267B1C74667E}">
      <dsp:nvSpPr>
        <dsp:cNvPr id="0" name=""/>
        <dsp:cNvSpPr/>
      </dsp:nvSpPr>
      <dsp:spPr>
        <a:xfrm>
          <a:off x="3017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EE0203-D665-4A9D-949A-98E6621A20C5}">
      <dsp:nvSpPr>
        <dsp:cNvPr id="0" name=""/>
        <dsp:cNvSpPr/>
      </dsp:nvSpPr>
      <dsp:spPr>
        <a:xfrm>
          <a:off x="2432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b="0" i="0" kern="1200"/>
            <a:t>User Perspective</a:t>
          </a:r>
          <a:endParaRPr lang="en-US" sz="1600" kern="1200"/>
        </a:p>
      </dsp:txBody>
      <dsp:txXfrm>
        <a:off x="2432684" y="2062138"/>
        <a:ext cx="1800000" cy="720000"/>
      </dsp:txXfrm>
    </dsp:sp>
    <dsp:sp modelId="{DF14AE8E-E9CF-4C5C-B528-0FDAEFCF7DBB}">
      <dsp:nvSpPr>
        <dsp:cNvPr id="0" name=""/>
        <dsp:cNvSpPr/>
      </dsp:nvSpPr>
      <dsp:spPr>
        <a:xfrm>
          <a:off x="4898684" y="62213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FCEFB0-964D-4E6E-8AC6-D5778635306A}">
      <dsp:nvSpPr>
        <dsp:cNvPr id="0" name=""/>
        <dsp:cNvSpPr/>
      </dsp:nvSpPr>
      <dsp:spPr>
        <a:xfrm>
          <a:off x="513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7A8DBA-76A2-4D72-98BB-515F063F82F7}">
      <dsp:nvSpPr>
        <dsp:cNvPr id="0" name=""/>
        <dsp:cNvSpPr/>
      </dsp:nvSpPr>
      <dsp:spPr>
        <a:xfrm>
          <a:off x="4547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b="0" i="0" kern="1200"/>
            <a:t>Manufacturing Perspective</a:t>
          </a:r>
          <a:endParaRPr lang="en-US" sz="1600" kern="1200"/>
        </a:p>
      </dsp:txBody>
      <dsp:txXfrm>
        <a:off x="4547684" y="2062138"/>
        <a:ext cx="1800000" cy="720000"/>
      </dsp:txXfrm>
    </dsp:sp>
    <dsp:sp modelId="{D6B337EC-3A7A-4732-81F7-C3EA52073D51}">
      <dsp:nvSpPr>
        <dsp:cNvPr id="0" name=""/>
        <dsp:cNvSpPr/>
      </dsp:nvSpPr>
      <dsp:spPr>
        <a:xfrm>
          <a:off x="7013685" y="62213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5DCC15-CB3C-4161-8505-E86185DA8818}">
      <dsp:nvSpPr>
        <dsp:cNvPr id="0" name=""/>
        <dsp:cNvSpPr/>
      </dsp:nvSpPr>
      <dsp:spPr>
        <a:xfrm>
          <a:off x="7247685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1E0C8A-AEF8-4910-902E-05524744CCBD}">
      <dsp:nvSpPr>
        <dsp:cNvPr id="0" name=""/>
        <dsp:cNvSpPr/>
      </dsp:nvSpPr>
      <dsp:spPr>
        <a:xfrm>
          <a:off x="6662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Product Perspective</a:t>
          </a:r>
          <a:endParaRPr lang="en-US" sz="1600" kern="1200"/>
        </a:p>
      </dsp:txBody>
      <dsp:txXfrm>
        <a:off x="6662684" y="2062138"/>
        <a:ext cx="1800000" cy="720000"/>
      </dsp:txXfrm>
    </dsp:sp>
    <dsp:sp modelId="{4DDC8153-3E41-42B1-9DF8-231C8284EC5C}">
      <dsp:nvSpPr>
        <dsp:cNvPr id="0" name=""/>
        <dsp:cNvSpPr/>
      </dsp:nvSpPr>
      <dsp:spPr>
        <a:xfrm>
          <a:off x="9128685" y="62213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352A0F-11EA-4930-A38D-9DCF4E06A762}">
      <dsp:nvSpPr>
        <dsp:cNvPr id="0" name=""/>
        <dsp:cNvSpPr/>
      </dsp:nvSpPr>
      <dsp:spPr>
        <a:xfrm>
          <a:off x="936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5E5704-6A7D-4226-931A-D0CBD124342A}">
      <dsp:nvSpPr>
        <dsp:cNvPr id="0" name=""/>
        <dsp:cNvSpPr/>
      </dsp:nvSpPr>
      <dsp:spPr>
        <a:xfrm>
          <a:off x="8777685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Value Based Perspective</a:t>
          </a:r>
          <a:endParaRPr lang="en-US" sz="1600" kern="1200"/>
        </a:p>
      </dsp:txBody>
      <dsp:txXfrm>
        <a:off x="8777685" y="206213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99FCE-1B4E-1642-9E5B-D525DE4B8E15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94F99-D6AF-4B42-98F6-02FB479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5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DEF: Explicit and suggested requirements</a:t>
            </a:r>
          </a:p>
          <a:p>
            <a:r>
              <a:rPr lang="en-US" dirty="0"/>
              <a:t>Expectations are end users expectations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994F99-D6AF-4B42-98F6-02FB4796C2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3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6BCB-13A2-B843-8D06-4B01E4A96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Quality Assurance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A9531-EBC5-BA42-8CA5-C66E18C8A9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JoSepH</a:t>
            </a:r>
            <a:r>
              <a:rPr lang="en-US" dirty="0"/>
              <a:t> Robson</a:t>
            </a:r>
          </a:p>
        </p:txBody>
      </p:sp>
    </p:spTree>
    <p:extLst>
      <p:ext uri="{BB962C8B-B14F-4D97-AF65-F5344CB8AC3E}">
        <p14:creationId xmlns:p14="http://schemas.microsoft.com/office/powerpoint/2010/main" val="2914881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32C038-1F51-B74C-918A-D7BAA1F3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Value Based Perspective</a:t>
            </a:r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0371C034-A367-40A6-903B-8A72D651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This perspective is value based.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This meaning that decisions have importance or value to the stake holders therefore should be considered important.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This perspective ties in with the costs associated with each aspect of the products development.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If something is going to cost a lot with little evidence to support it making the money back, stakeholders will often lean towards reducing the risk.</a:t>
            </a:r>
          </a:p>
        </p:txBody>
      </p:sp>
      <p:sp>
        <p:nvSpPr>
          <p:cNvPr id="6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Freeform: Shape 61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3" name="Content Placeholder 4" descr="Money">
            <a:extLst>
              <a:ext uri="{FF2B5EF4-FFF2-40B4-BE49-F238E27FC236}">
                <a16:creationId xmlns:a16="http://schemas.microsoft.com/office/drawing/2014/main" id="{7C6EAA92-77D0-4B43-A42D-858741806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2256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0B07A-93A4-6B44-BD88-89B2F4E3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Case Study 1: </a:t>
            </a: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Brightmouth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College</a:t>
            </a:r>
          </a:p>
        </p:txBody>
      </p:sp>
      <p:sp useBgFill="1">
        <p:nvSpPr>
          <p:cNvPr id="88" name="Freeform: Shape 87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77" name="Content Placeholder 3">
            <a:extLst>
              <a:ext uri="{FF2B5EF4-FFF2-40B4-BE49-F238E27FC236}">
                <a16:creationId xmlns:a16="http://schemas.microsoft.com/office/drawing/2014/main" id="{E204342E-2A28-7F48-895D-0C466B364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05" y="2696979"/>
            <a:ext cx="5451627" cy="2975688"/>
          </a:xfrm>
          <a:prstGeom prst="rect">
            <a:avLst/>
          </a:prstGeom>
          <a:effectLst/>
        </p:spPr>
      </p:pic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F1F67774-19D7-4F45-A98C-CBD03FF7C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rgbClr val="1B4C52"/>
              </a:buClr>
              <a:buNone/>
            </a:pPr>
            <a:r>
              <a:rPr lang="en-US" dirty="0"/>
              <a:t>When the Systems development officer is making decision they will consider-</a:t>
            </a:r>
          </a:p>
          <a:p>
            <a:pPr>
              <a:buClr>
                <a:srgbClr val="1B4C52"/>
              </a:buClr>
              <a:buFontTx/>
              <a:buChar char="-"/>
            </a:pPr>
            <a:r>
              <a:rPr lang="en-US" dirty="0"/>
              <a:t>How well does each software package meet user requirements/ expectations.</a:t>
            </a:r>
          </a:p>
          <a:p>
            <a:pPr>
              <a:buClr>
                <a:srgbClr val="1B4C52"/>
              </a:buClr>
              <a:buFontTx/>
              <a:buChar char="-"/>
            </a:pPr>
            <a:r>
              <a:rPr lang="en-US" dirty="0"/>
              <a:t>How well regardless of the user does the software package get the job done</a:t>
            </a:r>
          </a:p>
          <a:p>
            <a:pPr>
              <a:buClr>
                <a:srgbClr val="1B4C52"/>
              </a:buClr>
              <a:buFontTx/>
              <a:buChar char="-"/>
            </a:pPr>
            <a:r>
              <a:rPr lang="en-US" dirty="0"/>
              <a:t>Is it more cost effective to choose an off the shelf one or to make one from scratch.</a:t>
            </a:r>
          </a:p>
        </p:txBody>
      </p:sp>
    </p:spTree>
    <p:extLst>
      <p:ext uri="{BB962C8B-B14F-4D97-AF65-F5344CB8AC3E}">
        <p14:creationId xmlns:p14="http://schemas.microsoft.com/office/powerpoint/2010/main" val="2127860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2059-3BFB-5544-B41A-0C3F2C1B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en-US" sz="6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38079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8F17B-69AF-0947-806E-5560D4E6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Software Quality?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A4FEBEE-534A-F645-BC5E-1D5700C9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/>
              <a:t>Software Quality is the </a:t>
            </a:r>
            <a:r>
              <a:rPr lang="en-GB" sz="1400"/>
              <a:t>degree of conformance to explicit or implicit requirements and expectations.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400"/>
          </a:p>
          <a:p>
            <a:pPr marL="0" indent="0">
              <a:lnSpc>
                <a:spcPct val="90000"/>
              </a:lnSpc>
              <a:buNone/>
            </a:pPr>
            <a:r>
              <a:rPr lang="en-GB" sz="1400"/>
              <a:t>Software Quality is commonly assessed on two levels.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 sz="1400"/>
              <a:t>Functional Quality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400"/>
              <a:t>How well the software conforms with design and specification.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 sz="1400"/>
              <a:t>Structural Quality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400"/>
              <a:t>This is the more a software's maintenance requirements. How well does the software perform as needed.</a:t>
            </a:r>
          </a:p>
        </p:txBody>
      </p:sp>
    </p:spTree>
    <p:extLst>
      <p:ext uri="{BB962C8B-B14F-4D97-AF65-F5344CB8AC3E}">
        <p14:creationId xmlns:p14="http://schemas.microsoft.com/office/powerpoint/2010/main" val="1227460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53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0B07A-93A4-6B44-BD88-89B2F4E3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Case Study 1: </a:t>
            </a: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Brightmouth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College</a:t>
            </a:r>
          </a:p>
        </p:txBody>
      </p:sp>
      <p:sp>
        <p:nvSpPr>
          <p:cNvPr id="75" name="Rectangle 57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6" name="Freeform: Shape 59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F1F67774-19D7-4F45-A98C-CBD03FF7C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Determining the quality of software for the new payroll package.</a:t>
            </a:r>
          </a:p>
          <a:p>
            <a:pPr>
              <a:buClr>
                <a:srgbClr val="1B4C52"/>
              </a:buClr>
              <a:buFont typeface="Wingdings 3" pitchFamily="2" charset="2"/>
              <a:buChar char=""/>
            </a:pPr>
            <a:r>
              <a:rPr lang="en-US" dirty="0"/>
              <a:t>How well does the package meet explicit specification?</a:t>
            </a:r>
          </a:p>
          <a:p>
            <a:pPr>
              <a:buClr>
                <a:srgbClr val="1B4C52"/>
              </a:buClr>
              <a:buFont typeface="Wingdings 3" pitchFamily="2" charset="2"/>
              <a:buChar char=""/>
            </a:pPr>
            <a:r>
              <a:rPr lang="en-US" dirty="0"/>
              <a:t>When in place how much maintenance would be required?</a:t>
            </a:r>
          </a:p>
          <a:p>
            <a:pPr>
              <a:buClr>
                <a:srgbClr val="1B4C52"/>
              </a:buClr>
              <a:buFont typeface="Wingdings 3" pitchFamily="2" charset="2"/>
              <a:buChar char=""/>
            </a:pPr>
            <a:r>
              <a:rPr lang="en-US" dirty="0"/>
              <a:t>What features does the new package bring?</a:t>
            </a:r>
          </a:p>
        </p:txBody>
      </p:sp>
      <p:pic>
        <p:nvPicPr>
          <p:cNvPr id="77" name="Content Placeholder 3">
            <a:extLst>
              <a:ext uri="{FF2B5EF4-FFF2-40B4-BE49-F238E27FC236}">
                <a16:creationId xmlns:a16="http://schemas.microsoft.com/office/drawing/2014/main" id="{E204342E-2A28-7F48-895D-0C466B364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3016384"/>
            <a:ext cx="5451627" cy="27258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07175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1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89DB0-F6C9-E440-B5CE-2A811B3C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Can Software Quality Be Measured?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79BC9BF-EE89-A849-9B26-884B09D3B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Measuring Software Quality can be difficult as it is  not strictly defined.  Quality is often seen as a mix of two definitions:</a:t>
            </a:r>
          </a:p>
          <a:p>
            <a:r>
              <a:rPr lang="en-US" dirty="0"/>
              <a:t>Software's compliance to its objective independent of its real </a:t>
            </a:r>
            <a:r>
              <a:rPr lang="en-US"/>
              <a:t>world application.</a:t>
            </a:r>
            <a:endParaRPr lang="en-US" dirty="0"/>
          </a:p>
          <a:p>
            <a:r>
              <a:rPr lang="en-US" dirty="0"/>
              <a:t>The way we think and feel about the software in its real world application.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Kitchenham</a:t>
            </a:r>
            <a:r>
              <a:rPr lang="en-GB" dirty="0"/>
              <a:t> and </a:t>
            </a:r>
            <a:r>
              <a:rPr lang="en-GB" dirty="0" err="1"/>
              <a:t>Pfleeger</a:t>
            </a:r>
            <a:r>
              <a:rPr lang="en-GB" dirty="0"/>
              <a:t> and David Garvin give 5 different perspectives on quality that help us see what different people define as something of good quality.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8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61E82-E238-AD4C-AB17-B19E5B90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 dirty="0" err="1">
                <a:solidFill>
                  <a:srgbClr val="EBEBEB"/>
                </a:solidFill>
              </a:rPr>
              <a:t>Kitchenham</a:t>
            </a:r>
            <a:r>
              <a:rPr lang="en-GB" sz="3300" dirty="0">
                <a:solidFill>
                  <a:srgbClr val="EBEBEB"/>
                </a:solidFill>
              </a:rPr>
              <a:t>, </a:t>
            </a:r>
            <a:r>
              <a:rPr lang="en-GB" sz="3300" dirty="0" err="1">
                <a:solidFill>
                  <a:srgbClr val="EBEBEB"/>
                </a:solidFill>
              </a:rPr>
              <a:t>Pfleeger</a:t>
            </a:r>
            <a:r>
              <a:rPr lang="en-GB" sz="3300" dirty="0">
                <a:solidFill>
                  <a:srgbClr val="EBEBEB"/>
                </a:solidFill>
              </a:rPr>
              <a:t> and </a:t>
            </a:r>
            <a:r>
              <a:rPr lang="en-GB" sz="3300" dirty="0" err="1">
                <a:solidFill>
                  <a:srgbClr val="EBEBEB"/>
                </a:solidFill>
              </a:rPr>
              <a:t>Garvins</a:t>
            </a:r>
            <a:r>
              <a:rPr lang="en-GB" sz="3300" dirty="0">
                <a:solidFill>
                  <a:srgbClr val="EBEBEB"/>
                </a:solidFill>
              </a:rPr>
              <a:t> </a:t>
            </a:r>
            <a:br>
              <a:rPr lang="en-GB" sz="3300" dirty="0">
                <a:solidFill>
                  <a:srgbClr val="EBEBEB"/>
                </a:solidFill>
              </a:rPr>
            </a:br>
            <a:r>
              <a:rPr lang="en-GB" sz="3300" dirty="0">
                <a:solidFill>
                  <a:srgbClr val="EBEBEB"/>
                </a:solidFill>
              </a:rPr>
              <a:t>5 Perspectives </a:t>
            </a:r>
            <a:endParaRPr lang="en-US" sz="3300" dirty="0">
              <a:solidFill>
                <a:srgbClr val="EBEB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55EF99-D116-44AF-A3D2-EDED1235B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15994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9926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6A652-9BE2-0A49-9D63-D50B9E37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Transcendental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F5C8-C93B-AC42-A042-FF03D61AD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148840"/>
            <a:ext cx="6188189" cy="4166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Transcendental Perspective is hard to define as it is more of a metaphysical feel of quality. Below are a few quotes that best describe the meaning of Transcendental Perspective.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FFFFFF"/>
                </a:solidFill>
              </a:rPr>
              <a:t>”Something toward which we strive as an ideal, but may never implement completely". </a:t>
            </a:r>
            <a:endParaRPr lang="en-US" i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FFFF"/>
                </a:solidFill>
              </a:rPr>
              <a:t>B. </a:t>
            </a:r>
            <a:r>
              <a:rPr lang="en-US" sz="1200" dirty="0" err="1">
                <a:solidFill>
                  <a:srgbClr val="FFFFFF"/>
                </a:solidFill>
              </a:rPr>
              <a:t>Kitchenham</a:t>
            </a:r>
            <a:r>
              <a:rPr lang="en-US" sz="1200" dirty="0">
                <a:solidFill>
                  <a:srgbClr val="FFFFFF"/>
                </a:solidFill>
              </a:rPr>
              <a:t> and S. </a:t>
            </a:r>
            <a:r>
              <a:rPr lang="en-US" sz="1200" dirty="0" err="1">
                <a:solidFill>
                  <a:srgbClr val="FFFFFF"/>
                </a:solidFill>
              </a:rPr>
              <a:t>Pfleeger</a:t>
            </a:r>
            <a:r>
              <a:rPr lang="en-US" sz="1200" dirty="0">
                <a:solidFill>
                  <a:srgbClr val="FFFFFF"/>
                </a:solidFill>
              </a:rPr>
              <a:t>, "Software quality: the elusive target”, 1996.</a:t>
            </a:r>
          </a:p>
          <a:p>
            <a:pPr marL="0" indent="0">
              <a:buNone/>
            </a:pPr>
            <a:endParaRPr lang="en-US" sz="1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FFFFFF"/>
                </a:solidFill>
              </a:rPr>
              <a:t>"I know it when I see it”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bg1"/>
                </a:solidFill>
              </a:rPr>
              <a:t>S. H. </a:t>
            </a:r>
            <a:r>
              <a:rPr lang="en-GB" sz="1200" dirty="0" err="1">
                <a:solidFill>
                  <a:schemeClr val="bg1"/>
                </a:solidFill>
              </a:rPr>
              <a:t>Kan</a:t>
            </a:r>
            <a:r>
              <a:rPr lang="en-GB" sz="1200" dirty="0">
                <a:solidFill>
                  <a:schemeClr val="bg1"/>
                </a:solidFill>
              </a:rPr>
              <a:t>, "Metrics and Models in Software Quality Engineering”, 2002.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Light Bulb and Gear">
            <a:extLst>
              <a:ext uri="{FF2B5EF4-FFF2-40B4-BE49-F238E27FC236}">
                <a16:creationId xmlns:a16="http://schemas.microsoft.com/office/drawing/2014/main" id="{F8B3569C-3BF3-4C69-8C50-C89A7AD6E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086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CCC35-E70E-F349-95F4-2BBB8678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User Perspective 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7DC93729-F275-4BEE-9AA4-BC7D2077C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user perspective is based around how fit for purpose a product is for use in the eyes of the user.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This perspective is all about how the product weights up against the users expectations.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This is a hard perspective to measure as users often have a vast expectation of the finished software’s capabilities.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best way to go about this is to choose a few users and set out to meet their expectations.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endParaRPr lang="en-US" sz="105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Freeform: Shape 53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5" name="Content Placeholder 6" descr="User">
            <a:extLst>
              <a:ext uri="{FF2B5EF4-FFF2-40B4-BE49-F238E27FC236}">
                <a16:creationId xmlns:a16="http://schemas.microsoft.com/office/drawing/2014/main" id="{7D7B8110-31D6-42A9-A837-5A2E4B20E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2154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9949E-87D0-974E-9D32-B1E1BF6A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Manufacturing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3907-316C-6F47-8EA0-A368F6F4A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079524"/>
            <a:ext cx="6188189" cy="41442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This perspective is about the quality of the manufacturing process as opposed to the overall product quality.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manufacturing process is involved with setting up the main process of developing requirements, specifications throughout the company.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A lot of users don’t see the manufacturing process and so when reducing cost this is the first place to reduce funding. 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Reducing funding in this area of production is very risky as this could lead to requirements not being fully assessed or specifications being flawed.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Factory">
            <a:extLst>
              <a:ext uri="{FF2B5EF4-FFF2-40B4-BE49-F238E27FC236}">
                <a16:creationId xmlns:a16="http://schemas.microsoft.com/office/drawing/2014/main" id="{8D5F9D47-75ED-4E25-988A-B708E5AA6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1631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2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32C038-1F51-B74C-918A-D7BAA1F3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Product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4248-4404-C647-A79B-DD8B4A137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This perspective says that quality can be measured by the characteristics of the product.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This is used during the development of a project, as by looking at the attributes associated with the different components of the product you can assess the projects quality.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This is a step back from the users perspective of the product and more an overview of how the product itself performs.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26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Person with Idea">
            <a:extLst>
              <a:ext uri="{FF2B5EF4-FFF2-40B4-BE49-F238E27FC236}">
                <a16:creationId xmlns:a16="http://schemas.microsoft.com/office/drawing/2014/main" id="{FE35C54A-9776-4F00-8FC8-103C37DA9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34" name="Rectangle 28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8267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692</Words>
  <Application>Microsoft Macintosh PowerPoint</Application>
  <PresentationFormat>Widescreen</PresentationFormat>
  <Paragraphs>66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Software Quality Assurance</vt:lpstr>
      <vt:lpstr>What is Software Quality?</vt:lpstr>
      <vt:lpstr>Case Study 1: Brightmouth College</vt:lpstr>
      <vt:lpstr>Can Software Quality Be Measured?</vt:lpstr>
      <vt:lpstr>Kitchenham, Pfleeger and Garvins  5 Perspectives </vt:lpstr>
      <vt:lpstr>Transcendental Perspective</vt:lpstr>
      <vt:lpstr>User Perspective </vt:lpstr>
      <vt:lpstr>Manufacturing Perspective</vt:lpstr>
      <vt:lpstr>Product Perspective</vt:lpstr>
      <vt:lpstr>Value Based Perspective</vt:lpstr>
      <vt:lpstr>Case Study 1: Brightmouth College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</dc:title>
  <dc:creator>Joseph Robson</dc:creator>
  <cp:lastModifiedBy>Joseph Robson</cp:lastModifiedBy>
  <cp:revision>12</cp:revision>
  <dcterms:created xsi:type="dcterms:W3CDTF">2019-02-08T19:58:48Z</dcterms:created>
  <dcterms:modified xsi:type="dcterms:W3CDTF">2019-02-11T10:03:44Z</dcterms:modified>
</cp:coreProperties>
</file>