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CFB77A-7935-4EF2-9A1C-096480729DC7}" type="datetimeFigureOut">
              <a:rPr lang="en-GB" smtClean="0"/>
              <a:t>06/02/2019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8A9165A-3523-4458-942B-D87BA0BEC533}" type="slidenum">
              <a:rPr lang="en-GB" smtClean="0"/>
              <a:t>‹#›</a:t>
            </a:fld>
            <a:endParaRPr lang="en-GB"/>
          </a:p>
        </p:txBody>
      </p:sp>
    </p:spTree>
    <p:extLst>
      <p:ext uri="{BB962C8B-B14F-4D97-AF65-F5344CB8AC3E}">
        <p14:creationId xmlns:p14="http://schemas.microsoft.com/office/powerpoint/2010/main" val="200426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CFB77A-7935-4EF2-9A1C-096480729DC7}" type="datetimeFigureOut">
              <a:rPr lang="en-GB" smtClean="0"/>
              <a:t>06/02/2019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A9165A-3523-4458-942B-D87BA0BEC533}" type="slidenum">
              <a:rPr lang="en-GB" smtClean="0"/>
              <a:t>‹#›</a:t>
            </a:fld>
            <a:endParaRPr lang="en-GB"/>
          </a:p>
        </p:txBody>
      </p:sp>
    </p:spTree>
    <p:extLst>
      <p:ext uri="{BB962C8B-B14F-4D97-AF65-F5344CB8AC3E}">
        <p14:creationId xmlns:p14="http://schemas.microsoft.com/office/powerpoint/2010/main" val="59793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CFB77A-7935-4EF2-9A1C-096480729DC7}" type="datetimeFigureOut">
              <a:rPr lang="en-GB" smtClean="0"/>
              <a:t>06/02/2019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A9165A-3523-4458-942B-D87BA0BEC533}"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9805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8CFB77A-7935-4EF2-9A1C-096480729DC7}" type="datetimeFigureOut">
              <a:rPr lang="en-GB" smtClean="0"/>
              <a:t>06/02/2019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A9165A-3523-4458-942B-D87BA0BEC533}" type="slidenum">
              <a:rPr lang="en-GB" smtClean="0"/>
              <a:t>‹#›</a:t>
            </a:fld>
            <a:endParaRPr lang="en-GB"/>
          </a:p>
        </p:txBody>
      </p:sp>
    </p:spTree>
    <p:extLst>
      <p:ext uri="{BB962C8B-B14F-4D97-AF65-F5344CB8AC3E}">
        <p14:creationId xmlns:p14="http://schemas.microsoft.com/office/powerpoint/2010/main" val="2251586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8CFB77A-7935-4EF2-9A1C-096480729DC7}" type="datetimeFigureOut">
              <a:rPr lang="en-GB" smtClean="0"/>
              <a:t>06/02/2019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A9165A-3523-4458-942B-D87BA0BEC533}"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567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8CFB77A-7935-4EF2-9A1C-096480729DC7}" type="datetimeFigureOut">
              <a:rPr lang="en-GB" smtClean="0"/>
              <a:t>06/02/2019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A9165A-3523-4458-942B-D87BA0BEC533}" type="slidenum">
              <a:rPr lang="en-GB" smtClean="0"/>
              <a:t>‹#›</a:t>
            </a:fld>
            <a:endParaRPr lang="en-GB"/>
          </a:p>
        </p:txBody>
      </p:sp>
    </p:spTree>
    <p:extLst>
      <p:ext uri="{BB962C8B-B14F-4D97-AF65-F5344CB8AC3E}">
        <p14:creationId xmlns:p14="http://schemas.microsoft.com/office/powerpoint/2010/main" val="74244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CFB77A-7935-4EF2-9A1C-096480729DC7}" type="datetimeFigureOut">
              <a:rPr lang="en-GB" smtClean="0"/>
              <a:t>06/02/2019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A9165A-3523-4458-942B-D87BA0BEC533}" type="slidenum">
              <a:rPr lang="en-GB" smtClean="0"/>
              <a:t>‹#›</a:t>
            </a:fld>
            <a:endParaRPr lang="en-GB"/>
          </a:p>
        </p:txBody>
      </p:sp>
    </p:spTree>
    <p:extLst>
      <p:ext uri="{BB962C8B-B14F-4D97-AF65-F5344CB8AC3E}">
        <p14:creationId xmlns:p14="http://schemas.microsoft.com/office/powerpoint/2010/main" val="282948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CFB77A-7935-4EF2-9A1C-096480729DC7}" type="datetimeFigureOut">
              <a:rPr lang="en-GB" smtClean="0"/>
              <a:t>06/02/2019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A9165A-3523-4458-942B-D87BA0BEC533}" type="slidenum">
              <a:rPr lang="en-GB" smtClean="0"/>
              <a:t>‹#›</a:t>
            </a:fld>
            <a:endParaRPr lang="en-GB"/>
          </a:p>
        </p:txBody>
      </p:sp>
    </p:spTree>
    <p:extLst>
      <p:ext uri="{BB962C8B-B14F-4D97-AF65-F5344CB8AC3E}">
        <p14:creationId xmlns:p14="http://schemas.microsoft.com/office/powerpoint/2010/main" val="117079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CFB77A-7935-4EF2-9A1C-096480729DC7}" type="datetimeFigureOut">
              <a:rPr lang="en-GB" smtClean="0"/>
              <a:t>06/02/2019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A9165A-3523-4458-942B-D87BA0BEC533}" type="slidenum">
              <a:rPr lang="en-GB" smtClean="0"/>
              <a:t>‹#›</a:t>
            </a:fld>
            <a:endParaRPr lang="en-GB"/>
          </a:p>
        </p:txBody>
      </p:sp>
    </p:spTree>
    <p:extLst>
      <p:ext uri="{BB962C8B-B14F-4D97-AF65-F5344CB8AC3E}">
        <p14:creationId xmlns:p14="http://schemas.microsoft.com/office/powerpoint/2010/main" val="2876663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CFB77A-7935-4EF2-9A1C-096480729DC7}" type="datetimeFigureOut">
              <a:rPr lang="en-GB" smtClean="0"/>
              <a:t>06/02/2019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A9165A-3523-4458-942B-D87BA0BEC533}" type="slidenum">
              <a:rPr lang="en-GB" smtClean="0"/>
              <a:t>‹#›</a:t>
            </a:fld>
            <a:endParaRPr lang="en-GB"/>
          </a:p>
        </p:txBody>
      </p:sp>
    </p:spTree>
    <p:extLst>
      <p:ext uri="{BB962C8B-B14F-4D97-AF65-F5344CB8AC3E}">
        <p14:creationId xmlns:p14="http://schemas.microsoft.com/office/powerpoint/2010/main" val="9517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CFB77A-7935-4EF2-9A1C-096480729DC7}" type="datetimeFigureOut">
              <a:rPr lang="en-GB" smtClean="0"/>
              <a:t>06/02/2019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8A9165A-3523-4458-942B-D87BA0BEC533}" type="slidenum">
              <a:rPr lang="en-GB" smtClean="0"/>
              <a:t>‹#›</a:t>
            </a:fld>
            <a:endParaRPr lang="en-GB"/>
          </a:p>
        </p:txBody>
      </p:sp>
    </p:spTree>
    <p:extLst>
      <p:ext uri="{BB962C8B-B14F-4D97-AF65-F5344CB8AC3E}">
        <p14:creationId xmlns:p14="http://schemas.microsoft.com/office/powerpoint/2010/main" val="226467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CFB77A-7935-4EF2-9A1C-096480729DC7}" type="datetimeFigureOut">
              <a:rPr lang="en-GB" smtClean="0"/>
              <a:t>06/02/2019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8A9165A-3523-4458-942B-D87BA0BEC533}" type="slidenum">
              <a:rPr lang="en-GB" smtClean="0"/>
              <a:t>‹#›</a:t>
            </a:fld>
            <a:endParaRPr lang="en-GB"/>
          </a:p>
        </p:txBody>
      </p:sp>
    </p:spTree>
    <p:extLst>
      <p:ext uri="{BB962C8B-B14F-4D97-AF65-F5344CB8AC3E}">
        <p14:creationId xmlns:p14="http://schemas.microsoft.com/office/powerpoint/2010/main" val="30533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CFB77A-7935-4EF2-9A1C-096480729DC7}" type="datetimeFigureOut">
              <a:rPr lang="en-GB" smtClean="0"/>
              <a:t>06/02/2019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8A9165A-3523-4458-942B-D87BA0BEC533}" type="slidenum">
              <a:rPr lang="en-GB" smtClean="0"/>
              <a:t>‹#›</a:t>
            </a:fld>
            <a:endParaRPr lang="en-GB"/>
          </a:p>
        </p:txBody>
      </p:sp>
    </p:spTree>
    <p:extLst>
      <p:ext uri="{BB962C8B-B14F-4D97-AF65-F5344CB8AC3E}">
        <p14:creationId xmlns:p14="http://schemas.microsoft.com/office/powerpoint/2010/main" val="208461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FB77A-7935-4EF2-9A1C-096480729DC7}" type="datetimeFigureOut">
              <a:rPr lang="en-GB" smtClean="0"/>
              <a:t>06/02/2019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8A9165A-3523-4458-942B-D87BA0BEC533}" type="slidenum">
              <a:rPr lang="en-GB" smtClean="0"/>
              <a:t>‹#›</a:t>
            </a:fld>
            <a:endParaRPr lang="en-GB"/>
          </a:p>
        </p:txBody>
      </p:sp>
    </p:spTree>
    <p:extLst>
      <p:ext uri="{BB962C8B-B14F-4D97-AF65-F5344CB8AC3E}">
        <p14:creationId xmlns:p14="http://schemas.microsoft.com/office/powerpoint/2010/main" val="4279164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FB77A-7935-4EF2-9A1C-096480729DC7}" type="datetimeFigureOut">
              <a:rPr lang="en-GB" smtClean="0"/>
              <a:t>06/02/2019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8A9165A-3523-4458-942B-D87BA0BEC533}" type="slidenum">
              <a:rPr lang="en-GB" smtClean="0"/>
              <a:t>‹#›</a:t>
            </a:fld>
            <a:endParaRPr lang="en-GB"/>
          </a:p>
        </p:txBody>
      </p:sp>
    </p:spTree>
    <p:extLst>
      <p:ext uri="{BB962C8B-B14F-4D97-AF65-F5344CB8AC3E}">
        <p14:creationId xmlns:p14="http://schemas.microsoft.com/office/powerpoint/2010/main" val="396109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FB77A-7935-4EF2-9A1C-096480729DC7}" type="datetimeFigureOut">
              <a:rPr lang="en-GB" smtClean="0"/>
              <a:t>06/02/2019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A9165A-3523-4458-942B-D87BA0BEC533}" type="slidenum">
              <a:rPr lang="en-GB" smtClean="0"/>
              <a:t>‹#›</a:t>
            </a:fld>
            <a:endParaRPr lang="en-GB"/>
          </a:p>
        </p:txBody>
      </p:sp>
    </p:spTree>
    <p:extLst>
      <p:ext uri="{BB962C8B-B14F-4D97-AF65-F5344CB8AC3E}">
        <p14:creationId xmlns:p14="http://schemas.microsoft.com/office/powerpoint/2010/main" val="343194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8CFB77A-7935-4EF2-9A1C-096480729DC7}" type="datetimeFigureOut">
              <a:rPr lang="en-GB" smtClean="0"/>
              <a:t>06/02/2019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8A9165A-3523-4458-942B-D87BA0BEC533}" type="slidenum">
              <a:rPr lang="en-GB" smtClean="0"/>
              <a:t>‹#›</a:t>
            </a:fld>
            <a:endParaRPr lang="en-GB"/>
          </a:p>
        </p:txBody>
      </p:sp>
    </p:spTree>
    <p:extLst>
      <p:ext uri="{BB962C8B-B14F-4D97-AF65-F5344CB8AC3E}">
        <p14:creationId xmlns:p14="http://schemas.microsoft.com/office/powerpoint/2010/main" val="49048955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749038" y="2463642"/>
            <a:ext cx="8915400" cy="21448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sz="7200" dirty="0" smtClean="0"/>
              <a:t>Managing Risk</a:t>
            </a:r>
            <a:endParaRPr lang="en-GB" sz="7200" dirty="0"/>
          </a:p>
        </p:txBody>
      </p:sp>
      <p:sp>
        <p:nvSpPr>
          <p:cNvPr id="5" name="Content Placeholder 2"/>
          <p:cNvSpPr>
            <a:spLocks noGrp="1"/>
          </p:cNvSpPr>
          <p:nvPr>
            <p:ph idx="1"/>
          </p:nvPr>
        </p:nvSpPr>
        <p:spPr>
          <a:xfrm>
            <a:off x="2749038" y="4608490"/>
            <a:ext cx="8915400" cy="1371600"/>
          </a:xfrm>
        </p:spPr>
        <p:txBody>
          <a:bodyPr>
            <a:normAutofit/>
          </a:bodyPr>
          <a:lstStyle/>
          <a:p>
            <a:r>
              <a:rPr lang="en-GB" sz="2400" dirty="0" smtClean="0"/>
              <a:t>Types of risks and how their effects may be foreseen</a:t>
            </a:r>
          </a:p>
          <a:p>
            <a:pPr marL="0" indent="0">
              <a:buNone/>
            </a:pPr>
            <a:endParaRPr lang="en-GB" sz="2400" dirty="0" smtClean="0"/>
          </a:p>
          <a:p>
            <a:pPr marL="0" indent="0">
              <a:buNone/>
            </a:pPr>
            <a:r>
              <a:rPr lang="en-GB" sz="1600" dirty="0" smtClean="0"/>
              <a:t>                                                                                                                 - Ashley Johnston</a:t>
            </a:r>
            <a:endParaRPr lang="en-GB" sz="1600" dirty="0"/>
          </a:p>
        </p:txBody>
      </p:sp>
    </p:spTree>
    <p:extLst>
      <p:ext uri="{BB962C8B-B14F-4D97-AF65-F5344CB8AC3E}">
        <p14:creationId xmlns:p14="http://schemas.microsoft.com/office/powerpoint/2010/main" val="239115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Project Management Risks</a:t>
            </a:r>
            <a:endParaRPr lang="en-GB" dirty="0"/>
          </a:p>
        </p:txBody>
      </p:sp>
      <p:sp>
        <p:nvSpPr>
          <p:cNvPr id="3" name="Content Placeholder 2"/>
          <p:cNvSpPr>
            <a:spLocks noGrp="1"/>
          </p:cNvSpPr>
          <p:nvPr>
            <p:ph idx="1"/>
          </p:nvPr>
        </p:nvSpPr>
        <p:spPr/>
        <p:txBody>
          <a:bodyPr>
            <a:normAutofit/>
          </a:bodyPr>
          <a:lstStyle/>
          <a:p>
            <a:pPr marL="0" indent="0">
              <a:buNone/>
            </a:pPr>
            <a:r>
              <a:rPr lang="en-GB" sz="3200" dirty="0" smtClean="0"/>
              <a:t>Running Out of Money</a:t>
            </a:r>
          </a:p>
          <a:p>
            <a:r>
              <a:rPr lang="en-GB" sz="2000" dirty="0" smtClean="0"/>
              <a:t>The overall cost of the project may be underestimated. This includes any software/hardware purchases and the wages of the staff working on the project.</a:t>
            </a:r>
          </a:p>
          <a:p>
            <a:r>
              <a:rPr lang="en-GB" sz="2000" dirty="0" smtClean="0"/>
              <a:t>Effects of underestimating cost could be reduced profits from the final product or even cancellation of the project.</a:t>
            </a:r>
          </a:p>
          <a:p>
            <a:r>
              <a:rPr lang="en-GB" sz="2000" dirty="0" smtClean="0"/>
              <a:t>Although running out of money can be a result of poor project cost estimation it could also be caused by poor scheduling. Time is money and if the project doesn’t remain on schedule then it will increase the cost.</a:t>
            </a:r>
          </a:p>
          <a:p>
            <a:endParaRPr lang="en-GB" sz="2400" dirty="0" smtClean="0"/>
          </a:p>
          <a:p>
            <a:endParaRPr lang="en-GB" sz="2800" dirty="0"/>
          </a:p>
        </p:txBody>
      </p:sp>
    </p:spTree>
    <p:extLst>
      <p:ext uri="{BB962C8B-B14F-4D97-AF65-F5344CB8AC3E}">
        <p14:creationId xmlns:p14="http://schemas.microsoft.com/office/powerpoint/2010/main" val="78069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Project Management Risks</a:t>
            </a:r>
            <a:endParaRPr lang="en-GB" dirty="0"/>
          </a:p>
        </p:txBody>
      </p:sp>
      <p:sp>
        <p:nvSpPr>
          <p:cNvPr id="3" name="Content Placeholder 2"/>
          <p:cNvSpPr>
            <a:spLocks noGrp="1"/>
          </p:cNvSpPr>
          <p:nvPr>
            <p:ph idx="1"/>
          </p:nvPr>
        </p:nvSpPr>
        <p:spPr/>
        <p:txBody>
          <a:bodyPr>
            <a:normAutofit/>
          </a:bodyPr>
          <a:lstStyle/>
          <a:p>
            <a:pPr marL="0" indent="0">
              <a:buNone/>
            </a:pPr>
            <a:r>
              <a:rPr lang="en-GB" sz="3200" dirty="0" smtClean="0"/>
              <a:t>Falling behind Schedule </a:t>
            </a:r>
          </a:p>
          <a:p>
            <a:r>
              <a:rPr lang="en-GB" sz="2000" dirty="0" smtClean="0"/>
              <a:t>Can be a risk because of poor scheduling but also may be a project risk if delays occur due to technical issues, staff strikes or even natural disasters.</a:t>
            </a:r>
          </a:p>
          <a:p>
            <a:r>
              <a:rPr lang="en-GB" sz="2000" dirty="0" smtClean="0"/>
              <a:t>Effects of falling behind schedule include an increase in the cost of the project, losing an edge on competitors and also failing to meet the deadline agreed on with the client or clients.</a:t>
            </a:r>
          </a:p>
          <a:p>
            <a:r>
              <a:rPr lang="en-GB" sz="2000" dirty="0" smtClean="0"/>
              <a:t>A failure to meet the project deadline has the added risk of losing credibility.</a:t>
            </a:r>
            <a:endParaRPr lang="en-GB" sz="2000" dirty="0"/>
          </a:p>
        </p:txBody>
      </p:sp>
    </p:spTree>
    <p:extLst>
      <p:ext uri="{BB962C8B-B14F-4D97-AF65-F5344CB8AC3E}">
        <p14:creationId xmlns:p14="http://schemas.microsoft.com/office/powerpoint/2010/main" val="345604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Project Management Risks</a:t>
            </a:r>
            <a:endParaRPr lang="en-GB" dirty="0"/>
          </a:p>
        </p:txBody>
      </p:sp>
      <p:sp>
        <p:nvSpPr>
          <p:cNvPr id="3" name="Content Placeholder 2"/>
          <p:cNvSpPr>
            <a:spLocks noGrp="1"/>
          </p:cNvSpPr>
          <p:nvPr>
            <p:ph idx="1"/>
          </p:nvPr>
        </p:nvSpPr>
        <p:spPr/>
        <p:txBody>
          <a:bodyPr>
            <a:normAutofit/>
          </a:bodyPr>
          <a:lstStyle/>
          <a:p>
            <a:pPr marL="0" indent="0">
              <a:buNone/>
            </a:pPr>
            <a:r>
              <a:rPr lang="en-GB" sz="3200" dirty="0" smtClean="0"/>
              <a:t>Employee Turnover</a:t>
            </a:r>
          </a:p>
          <a:p>
            <a:r>
              <a:rPr lang="en-GB" sz="2000" dirty="0" smtClean="0"/>
              <a:t>Is a valid risk to consider for projects with a long development plan as many members of staff may leave or be recruited.</a:t>
            </a:r>
          </a:p>
          <a:p>
            <a:r>
              <a:rPr lang="en-GB" sz="2000" dirty="0" smtClean="0"/>
              <a:t>Having a high employee turnover can result in a loss of productivity as new staff will often need to be caught up on not only how the company or team works but also on the all progress made on the project.</a:t>
            </a:r>
          </a:p>
          <a:p>
            <a:r>
              <a:rPr lang="en-GB" sz="2000" dirty="0" smtClean="0"/>
              <a:t>If they are not informed properly they may spend a lot of time proposing ideas that have already been rejected or asking questions that have already been answered.</a:t>
            </a:r>
            <a:endParaRPr lang="en-GB" sz="2000" dirty="0"/>
          </a:p>
        </p:txBody>
      </p:sp>
    </p:spTree>
    <p:extLst>
      <p:ext uri="{BB962C8B-B14F-4D97-AF65-F5344CB8AC3E}">
        <p14:creationId xmlns:p14="http://schemas.microsoft.com/office/powerpoint/2010/main" val="3446459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Project Management Risks</a:t>
            </a:r>
            <a:endParaRPr lang="en-GB" dirty="0"/>
          </a:p>
        </p:txBody>
      </p:sp>
      <p:sp>
        <p:nvSpPr>
          <p:cNvPr id="3" name="Content Placeholder 2"/>
          <p:cNvSpPr>
            <a:spLocks noGrp="1"/>
          </p:cNvSpPr>
          <p:nvPr>
            <p:ph idx="1"/>
          </p:nvPr>
        </p:nvSpPr>
        <p:spPr>
          <a:xfrm>
            <a:off x="2589212" y="2133600"/>
            <a:ext cx="9182078" cy="3777622"/>
          </a:xfrm>
        </p:spPr>
        <p:txBody>
          <a:bodyPr>
            <a:normAutofit/>
          </a:bodyPr>
          <a:lstStyle/>
          <a:p>
            <a:pPr marL="0" indent="0">
              <a:buNone/>
            </a:pPr>
            <a:r>
              <a:rPr lang="en-GB" sz="3200" dirty="0" smtClean="0"/>
              <a:t>Unforeseen Risks</a:t>
            </a:r>
          </a:p>
          <a:p>
            <a:r>
              <a:rPr lang="en-GB" sz="2000" dirty="0" smtClean="0"/>
              <a:t>Natural Disasters: Could have a number of different effects on the project depending on the extent of the disaster. Facilities could be destroyed, power could go out or staff may be unable to get to work.</a:t>
            </a:r>
          </a:p>
          <a:p>
            <a:r>
              <a:rPr lang="en-GB" sz="2000" dirty="0" smtClean="0"/>
              <a:t>Changes to Government policy: Changes to things such as taxation or minimum wage could affect the cost of a project. New requirements for permits or licenses established by the government may also stop the project dead in its tracks.</a:t>
            </a:r>
          </a:p>
          <a:p>
            <a:r>
              <a:rPr lang="en-GB" sz="2000" dirty="0" smtClean="0"/>
              <a:t>Illness: If the wrong team members become sick there may be a lack of leadership or timekeeping which could seriously hinder progress.</a:t>
            </a:r>
            <a:endParaRPr lang="en-GB" sz="2000" dirty="0"/>
          </a:p>
        </p:txBody>
      </p:sp>
    </p:spTree>
    <p:extLst>
      <p:ext uri="{BB962C8B-B14F-4D97-AF65-F5344CB8AC3E}">
        <p14:creationId xmlns:p14="http://schemas.microsoft.com/office/powerpoint/2010/main" val="1965985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a:t>
            </a:r>
            <a:r>
              <a:rPr lang="en-GB" dirty="0"/>
              <a:t>F</a:t>
            </a:r>
            <a:r>
              <a:rPr lang="en-GB" dirty="0" smtClean="0"/>
              <a:t>oresee </a:t>
            </a:r>
            <a:r>
              <a:rPr lang="en-GB" dirty="0"/>
              <a:t>T</a:t>
            </a:r>
            <a:r>
              <a:rPr lang="en-GB" dirty="0" smtClean="0"/>
              <a:t>he </a:t>
            </a:r>
            <a:r>
              <a:rPr lang="en-GB" dirty="0"/>
              <a:t>E</a:t>
            </a:r>
            <a:r>
              <a:rPr lang="en-GB" dirty="0" smtClean="0"/>
              <a:t>ffects of a Risk</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sz="3200" dirty="0" smtClean="0"/>
              <a:t>Referencing Previous Projects</a:t>
            </a:r>
          </a:p>
          <a:p>
            <a:r>
              <a:rPr lang="en-GB" sz="2000" dirty="0" smtClean="0"/>
              <a:t>There’s no real way to identify the effects of a risk that has never arisen before as it’s hard to say how something that has never happened will affect the project exactly.</a:t>
            </a:r>
          </a:p>
          <a:p>
            <a:r>
              <a:rPr lang="en-GB" sz="2000" dirty="0" smtClean="0"/>
              <a:t>Instead it is a good idea to refer to previous software projects that have failed or encountered risks and analyse the effects that those issues had on the project.</a:t>
            </a:r>
          </a:p>
          <a:p>
            <a:r>
              <a:rPr lang="en-GB" sz="2000" dirty="0" smtClean="0"/>
              <a:t>By keeping a log of previous projects and problems that arose during development, you will have a reference for identifying risks and the possible effects of those risks whenever a new project is undertaken.</a:t>
            </a:r>
            <a:endParaRPr lang="en-GB" sz="2000" dirty="0"/>
          </a:p>
        </p:txBody>
      </p:sp>
    </p:spTree>
    <p:extLst>
      <p:ext uri="{BB962C8B-B14F-4D97-AF65-F5344CB8AC3E}">
        <p14:creationId xmlns:p14="http://schemas.microsoft.com/office/powerpoint/2010/main" val="266078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Foresee The Effects of a Risk</a:t>
            </a:r>
            <a:endParaRPr lang="en-GB" dirty="0"/>
          </a:p>
        </p:txBody>
      </p:sp>
      <p:sp>
        <p:nvSpPr>
          <p:cNvPr id="3" name="Content Placeholder 2"/>
          <p:cNvSpPr>
            <a:spLocks noGrp="1"/>
          </p:cNvSpPr>
          <p:nvPr>
            <p:ph idx="1"/>
          </p:nvPr>
        </p:nvSpPr>
        <p:spPr/>
        <p:txBody>
          <a:bodyPr>
            <a:normAutofit/>
          </a:bodyPr>
          <a:lstStyle/>
          <a:p>
            <a:pPr marL="0" indent="0">
              <a:buNone/>
            </a:pPr>
            <a:r>
              <a:rPr lang="en-GB" sz="3200" dirty="0" smtClean="0"/>
              <a:t>Referencing Previous Projects </a:t>
            </a:r>
          </a:p>
          <a:p>
            <a:r>
              <a:rPr lang="en-GB" sz="2000" dirty="0" smtClean="0"/>
              <a:t>However it may be hard to reference previous projects if you are a new firm or company. How can you reflect on flaws from previous projects if you haven’t undertaken a project before?</a:t>
            </a:r>
          </a:p>
          <a:p>
            <a:r>
              <a:rPr lang="en-GB" sz="2000" dirty="0" smtClean="0"/>
              <a:t>It doesn’t have to be your own mistakes you learn from, you can learn from the risks that arose during other’s projects too.</a:t>
            </a:r>
          </a:p>
          <a:p>
            <a:r>
              <a:rPr lang="en-GB" sz="2000" dirty="0" smtClean="0"/>
              <a:t>A good resource for this is the Society for Risk Analysis (SRA). The SRA is a society dedicated to documenting and sharing the practice of risk management.  They cover both risk analysis and risk problem solving.</a:t>
            </a:r>
            <a:endParaRPr lang="en-GB" sz="2000" dirty="0"/>
          </a:p>
        </p:txBody>
      </p:sp>
    </p:spTree>
    <p:extLst>
      <p:ext uri="{BB962C8B-B14F-4D97-AF65-F5344CB8AC3E}">
        <p14:creationId xmlns:p14="http://schemas.microsoft.com/office/powerpoint/2010/main" val="177450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955" y="624110"/>
            <a:ext cx="9684913" cy="1280890"/>
          </a:xfrm>
        </p:spPr>
        <p:txBody>
          <a:bodyPr/>
          <a:lstStyle/>
          <a:p>
            <a:r>
              <a:rPr lang="en-GB" dirty="0" smtClean="0"/>
              <a:t>Payroll Processing at Brightmouth College</a:t>
            </a:r>
            <a:endParaRPr lang="en-GB" dirty="0"/>
          </a:p>
        </p:txBody>
      </p:sp>
      <p:sp>
        <p:nvSpPr>
          <p:cNvPr id="3" name="Content Placeholder 2"/>
          <p:cNvSpPr>
            <a:spLocks noGrp="1"/>
          </p:cNvSpPr>
          <p:nvPr>
            <p:ph idx="1"/>
          </p:nvPr>
        </p:nvSpPr>
        <p:spPr>
          <a:xfrm>
            <a:off x="2589212" y="2133599"/>
            <a:ext cx="8915400" cy="4189927"/>
          </a:xfrm>
        </p:spPr>
        <p:txBody>
          <a:bodyPr>
            <a:normAutofit lnSpcReduction="10000"/>
          </a:bodyPr>
          <a:lstStyle/>
          <a:p>
            <a:pPr marL="0" indent="0">
              <a:buNone/>
            </a:pPr>
            <a:r>
              <a:rPr lang="en-GB" sz="3200" dirty="0" smtClean="0"/>
              <a:t>The Risks The Team May Face</a:t>
            </a:r>
          </a:p>
          <a:p>
            <a:r>
              <a:rPr lang="en-GB" sz="2000" dirty="0" smtClean="0"/>
              <a:t>As always, budgeting and scheduling will be imperative to the success of the project and should be assessed correctly. If doing the payroll themselves is the cheaper option then the longer the project takes to complete the more money they lose.</a:t>
            </a:r>
          </a:p>
          <a:p>
            <a:r>
              <a:rPr lang="en-GB" sz="2000" dirty="0" smtClean="0"/>
              <a:t>Employee turnover is a risk that may need considered depending on how long the project is estimated to take but if it is a relatively small project then it is not that important.</a:t>
            </a:r>
          </a:p>
          <a:p>
            <a:r>
              <a:rPr lang="en-GB" sz="2000" dirty="0" smtClean="0"/>
              <a:t>If the project does in fact have a smaller team then illness could be a very impactful risk as if the Information Systems Development Officer becomes ill and cannot work then there will be a lack of leadership</a:t>
            </a:r>
          </a:p>
        </p:txBody>
      </p:sp>
    </p:spTree>
    <p:extLst>
      <p:ext uri="{BB962C8B-B14F-4D97-AF65-F5344CB8AC3E}">
        <p14:creationId xmlns:p14="http://schemas.microsoft.com/office/powerpoint/2010/main" val="3281045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Impact and Risk Monitoring</a:t>
            </a:r>
            <a:endParaRPr lang="en-GB" dirty="0"/>
          </a:p>
        </p:txBody>
      </p:sp>
      <p:sp>
        <p:nvSpPr>
          <p:cNvPr id="3" name="Content Placeholder 2"/>
          <p:cNvSpPr>
            <a:spLocks noGrp="1"/>
          </p:cNvSpPr>
          <p:nvPr>
            <p:ph idx="1"/>
          </p:nvPr>
        </p:nvSpPr>
        <p:spPr/>
        <p:txBody>
          <a:bodyPr>
            <a:normAutofit/>
          </a:bodyPr>
          <a:lstStyle/>
          <a:p>
            <a:pPr marL="0" indent="0">
              <a:buNone/>
            </a:pPr>
            <a:r>
              <a:rPr lang="en-GB" sz="3200" dirty="0" smtClean="0"/>
              <a:t>To be Covered in The Next Presentation</a:t>
            </a:r>
          </a:p>
          <a:p>
            <a:r>
              <a:rPr lang="en-GB" sz="2000" dirty="0" smtClean="0"/>
              <a:t>Thank you for listening </a:t>
            </a:r>
            <a:endParaRPr lang="en-GB" sz="2000" dirty="0"/>
          </a:p>
        </p:txBody>
      </p:sp>
    </p:spTree>
    <p:extLst>
      <p:ext uri="{BB962C8B-B14F-4D97-AF65-F5344CB8AC3E}">
        <p14:creationId xmlns:p14="http://schemas.microsoft.com/office/powerpoint/2010/main" val="29332908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TM02892315[[fn=Wisp]]</Template>
  <TotalTime>338</TotalTime>
  <Words>774</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PowerPoint Presentation</vt:lpstr>
      <vt:lpstr>Software Project Management Risks</vt:lpstr>
      <vt:lpstr>Software Project Management Risks</vt:lpstr>
      <vt:lpstr>Software Project Management Risks</vt:lpstr>
      <vt:lpstr>Software Project Management Risks</vt:lpstr>
      <vt:lpstr>How to Foresee The Effects of a Risk</vt:lpstr>
      <vt:lpstr>How to Foresee The Effects of a Risk</vt:lpstr>
      <vt:lpstr>Payroll Processing at Brightmouth College</vt:lpstr>
      <vt:lpstr>Risk Impact and Risk Monitoring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Ashley Johnston</dc:creator>
  <cp:lastModifiedBy>Ashley Johnston</cp:lastModifiedBy>
  <cp:revision>16</cp:revision>
  <dcterms:created xsi:type="dcterms:W3CDTF">2019-02-06T13:24:52Z</dcterms:created>
  <dcterms:modified xsi:type="dcterms:W3CDTF">2019-02-06T19:03:14Z</dcterms:modified>
</cp:coreProperties>
</file>