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9" d="100"/>
          <a:sy n="79" d="100"/>
        </p:scale>
        <p:origin x="-1740" y="-9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7223-C921-4A76-8F65-293A499C798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17C0ACC-1866-40A6-863B-6F387BDB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3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7223-C921-4A76-8F65-293A499C798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7C0ACC-1866-40A6-863B-6F387BDB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6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7223-C921-4A76-8F65-293A499C798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7C0ACC-1866-40A6-863B-6F387BDBE9D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6957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7223-C921-4A76-8F65-293A499C798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7C0ACC-1866-40A6-863B-6F387BDB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99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7223-C921-4A76-8F65-293A499C798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7C0ACC-1866-40A6-863B-6F387BDBE9D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0647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7223-C921-4A76-8F65-293A499C798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7C0ACC-1866-40A6-863B-6F387BDB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14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7223-C921-4A76-8F65-293A499C798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0ACC-1866-40A6-863B-6F387BDB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77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7223-C921-4A76-8F65-293A499C798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0ACC-1866-40A6-863B-6F387BDB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2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7223-C921-4A76-8F65-293A499C798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0ACC-1866-40A6-863B-6F387BDB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8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7223-C921-4A76-8F65-293A499C798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7C0ACC-1866-40A6-863B-6F387BDB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8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7223-C921-4A76-8F65-293A499C798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7C0ACC-1866-40A6-863B-6F387BDB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4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7223-C921-4A76-8F65-293A499C798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7C0ACC-1866-40A6-863B-6F387BDB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7223-C921-4A76-8F65-293A499C798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0ACC-1866-40A6-863B-6F387BDB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7223-C921-4A76-8F65-293A499C798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0ACC-1866-40A6-863B-6F387BDB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9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7223-C921-4A76-8F65-293A499C798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0ACC-1866-40A6-863B-6F387BDB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4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7223-C921-4A76-8F65-293A499C798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7C0ACC-1866-40A6-863B-6F387BDB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4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C7223-C921-4A76-8F65-293A499C798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17C0ACC-1866-40A6-863B-6F387BDB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stsoftware.com/" TargetMode="External"/><Relationship Id="rId2" Type="http://schemas.openxmlformats.org/officeDocument/2006/relationships/hyperlink" Target="http://www.mitra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66CB3A-ACF0-422F-ACAF-74F2773E08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CC74280-FA12-4B5F-841F-18FD391F1D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measure risk’s impact and risk monitoring during course of a project</a:t>
            </a:r>
          </a:p>
          <a:p>
            <a:r>
              <a:rPr lang="en-US" dirty="0"/>
              <a:t>By Jan-Axel </a:t>
            </a:r>
            <a:r>
              <a:rPr lang="en-US" dirty="0" err="1" smtClean="0"/>
              <a:t>Karlstedt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302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DB8954-82FB-46F0-AF2F-B49559A3A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Study 2: </a:t>
            </a:r>
            <a:r>
              <a:rPr lang="en-GB" dirty="0"/>
              <a:t>International Office Equipment Group Maintenance Accounts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70C441-0712-4163-82DD-F30072202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b="1" i="1" dirty="0" smtClean="0"/>
              <a:t>Risks:</a:t>
            </a:r>
            <a:endParaRPr lang="en-US" b="1" i="1" dirty="0"/>
          </a:p>
          <a:p>
            <a:pPr lvl="1" fontAlgn="base"/>
            <a:r>
              <a:rPr lang="en-US" i="1" dirty="0"/>
              <a:t>New technology</a:t>
            </a:r>
          </a:p>
          <a:p>
            <a:pPr lvl="1" fontAlgn="base"/>
            <a:r>
              <a:rPr lang="en-US" i="1" dirty="0"/>
              <a:t>Application and system architecture</a:t>
            </a:r>
          </a:p>
          <a:p>
            <a:pPr fontAlgn="base"/>
            <a:r>
              <a:rPr lang="en-US" b="1" i="1" dirty="0" smtClean="0"/>
              <a:t>Prioritize:</a:t>
            </a:r>
            <a:endParaRPr lang="en-US" b="1" i="1" dirty="0"/>
          </a:p>
          <a:p>
            <a:pPr lvl="1" fontAlgn="base"/>
            <a:r>
              <a:rPr lang="en-US" i="1" dirty="0"/>
              <a:t>Minimal, Minor, Moderate, Significant, Severe</a:t>
            </a:r>
          </a:p>
          <a:p>
            <a:pPr fontAlgn="base"/>
            <a:r>
              <a:rPr lang="en-US" b="1" i="1" dirty="0"/>
              <a:t>Plan </a:t>
            </a:r>
            <a:r>
              <a:rPr lang="en-US" b="1" i="1" dirty="0" smtClean="0"/>
              <a:t>contingencies:</a:t>
            </a:r>
            <a:endParaRPr lang="en-US" b="1" i="1" dirty="0"/>
          </a:p>
          <a:p>
            <a:pPr lvl="1" fontAlgn="base"/>
            <a:r>
              <a:rPr lang="en-US" i="1" dirty="0"/>
              <a:t>New technology -&gt; training for managers</a:t>
            </a:r>
          </a:p>
          <a:p>
            <a:pPr fontAlgn="base"/>
            <a:r>
              <a:rPr lang="en-US" b="1" i="1" dirty="0" smtClean="0"/>
              <a:t>Monitor:</a:t>
            </a:r>
            <a:endParaRPr lang="en-US" b="1" i="1" dirty="0"/>
          </a:p>
          <a:p>
            <a:pPr lvl="1" fontAlgn="base"/>
            <a:r>
              <a:rPr lang="en-US" dirty="0"/>
              <a:t>Review and reprioritize risks, eliminating those with lowest probability</a:t>
            </a:r>
          </a:p>
          <a:p>
            <a:pPr fontAlgn="base"/>
            <a:r>
              <a:rPr lang="en-US" b="1" i="1" dirty="0" smtClean="0"/>
              <a:t>Mitigation:</a:t>
            </a:r>
            <a:endParaRPr lang="en-US" b="1" i="1" dirty="0"/>
          </a:p>
          <a:p>
            <a:pPr lvl="1" fontAlgn="base"/>
            <a:r>
              <a:rPr lang="en-US" i="1" dirty="0"/>
              <a:t>Transfer</a:t>
            </a:r>
            <a:r>
              <a:rPr lang="en-US" b="1" i="1" dirty="0"/>
              <a:t> </a:t>
            </a:r>
            <a:r>
              <a:rPr lang="en-US" i="1" dirty="0"/>
              <a:t>–</a:t>
            </a:r>
            <a:r>
              <a:rPr lang="en-US" b="1" i="1" dirty="0"/>
              <a:t> </a:t>
            </a:r>
            <a:r>
              <a:rPr lang="en-US" i="1" dirty="0"/>
              <a:t>they were not the original suppliers</a:t>
            </a:r>
            <a:endParaRPr lang="en-US" b="1" i="1" dirty="0"/>
          </a:p>
          <a:p>
            <a:pPr lvl="1" fontAlgn="base"/>
            <a:endParaRPr lang="en-US" b="1" i="1" dirty="0"/>
          </a:p>
          <a:p>
            <a:pPr fontAlgn="base"/>
            <a:endParaRPr lang="en-US" i="1" dirty="0"/>
          </a:p>
          <a:p>
            <a:pPr lvl="1" fontAlgn="base"/>
            <a:endParaRPr lang="en-US" b="1" i="1" dirty="0"/>
          </a:p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9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www.mitra.org</a:t>
            </a:r>
            <a:r>
              <a:rPr lang="en-GB" dirty="0" smtClean="0"/>
              <a:t> - </a:t>
            </a:r>
            <a:r>
              <a:rPr lang="en-GB" dirty="0"/>
              <a:t>Risk Impact Assessment and </a:t>
            </a:r>
            <a:r>
              <a:rPr lang="en-GB" dirty="0" smtClean="0"/>
              <a:t>Prioritization</a:t>
            </a:r>
          </a:p>
          <a:p>
            <a:r>
              <a:rPr lang="en-GB" dirty="0" smtClean="0">
                <a:hlinkClick r:id="rId3"/>
              </a:rPr>
              <a:t>www.castsoftware.com</a:t>
            </a:r>
            <a:r>
              <a:rPr lang="en-GB" dirty="0" smtClean="0"/>
              <a:t> - </a:t>
            </a:r>
            <a:r>
              <a:rPr lang="en-GB" dirty="0"/>
              <a:t>Risk Management in Software Development and Software Engineering Projects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58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796858-5286-4B80-8EAA-4E568513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measure risk’s impact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7AB2AC-FE3B-4B4A-ABB1-E36CDC7B3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Definition: </a:t>
            </a:r>
            <a:r>
              <a:rPr lang="en-US" b="1" i="1" dirty="0"/>
              <a:t>Risk impact assessment</a:t>
            </a:r>
            <a:r>
              <a:rPr lang="en-US" i="1" dirty="0"/>
              <a:t> is the process of assessing the probabilities and consequences of risk events if they are </a:t>
            </a:r>
            <a:r>
              <a:rPr lang="en-US" i="1" dirty="0" smtClean="0"/>
              <a:t>realized</a:t>
            </a:r>
          </a:p>
          <a:p>
            <a:endParaRPr lang="en-US" i="1" dirty="0"/>
          </a:p>
          <a:p>
            <a:r>
              <a:rPr lang="en-US" i="1" dirty="0" smtClean="0"/>
              <a:t>First, risks are identified and assessed</a:t>
            </a:r>
          </a:p>
          <a:p>
            <a:r>
              <a:rPr lang="en-US" i="1" dirty="0"/>
              <a:t>The results of this assessment are then used to prioritize risks to establish a most-to-least-critical importance ranking. </a:t>
            </a:r>
            <a:endParaRPr lang="en-US" i="1" dirty="0" smtClean="0"/>
          </a:p>
          <a:p>
            <a:r>
              <a:rPr lang="en-US" i="1" dirty="0" smtClean="0"/>
              <a:t>Risk are then monitored</a:t>
            </a:r>
            <a:endParaRPr lang="en-US" i="1" dirty="0"/>
          </a:p>
          <a:p>
            <a:r>
              <a:rPr lang="en-US" i="1" dirty="0" smtClean="0"/>
              <a:t>Risks are then mitigated depending on severity</a:t>
            </a:r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3741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796858-5286-4B80-8EAA-4E568513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measure risk’s impact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Figure 1. Risk Management: Fundamental St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185" y="1465763"/>
            <a:ext cx="4743450" cy="420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64185" y="5702384"/>
            <a:ext cx="7350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Figure 1. Risk Management: Fundamental </a:t>
            </a:r>
            <a:r>
              <a:rPr lang="en-GB" dirty="0" smtClean="0"/>
              <a:t>Steps (Mitre.org, 2019)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2968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C31E869-87A2-4A46-9BD2-3B9A87326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9080" y="670561"/>
            <a:ext cx="9702580" cy="57195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176CE80-5E49-4506-B7AE-EA843FA4A57F}"/>
              </a:ext>
            </a:extLst>
          </p:cNvPr>
          <p:cNvSpPr txBox="1"/>
          <p:nvPr/>
        </p:nvSpPr>
        <p:spPr>
          <a:xfrm>
            <a:off x="2128205" y="6488668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www.mitre.org</a:t>
            </a:r>
          </a:p>
        </p:txBody>
      </p:sp>
    </p:spTree>
    <p:extLst>
      <p:ext uri="{BB962C8B-B14F-4D97-AF65-F5344CB8AC3E}">
        <p14:creationId xmlns:p14="http://schemas.microsoft.com/office/powerpoint/2010/main" val="2989194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6314730-2C2A-4E4B-AD7A-2ECFC98C8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908" y="830089"/>
            <a:ext cx="6180184" cy="5197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998B0AE-7AB8-4EF4-ABF0-916B1735823F}"/>
              </a:ext>
            </a:extLst>
          </p:cNvPr>
          <p:cNvSpPr txBox="1"/>
          <p:nvPr/>
        </p:nvSpPr>
        <p:spPr>
          <a:xfrm>
            <a:off x="2717485" y="6488668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www.mitre.org</a:t>
            </a:r>
          </a:p>
        </p:txBody>
      </p:sp>
    </p:spTree>
    <p:extLst>
      <p:ext uri="{BB962C8B-B14F-4D97-AF65-F5344CB8AC3E}">
        <p14:creationId xmlns:p14="http://schemas.microsoft.com/office/powerpoint/2010/main" val="388115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DB8954-82FB-46F0-AF2F-B49559A3A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monitoring during course of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70C441-0712-4163-82DD-F30072202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 A major purpose of prioritizing risks is to form a basis for allocating resources</a:t>
            </a:r>
          </a:p>
          <a:p>
            <a:pPr marL="0" indent="0">
              <a:buNone/>
            </a:pPr>
            <a:endParaRPr lang="en-US" dirty="0"/>
          </a:p>
          <a:p>
            <a:pPr fontAlgn="base"/>
            <a:r>
              <a:rPr lang="en-US" dirty="0"/>
              <a:t>Risk management includes the following tasks:</a:t>
            </a:r>
            <a:br>
              <a:rPr lang="en-US" dirty="0"/>
            </a:br>
            <a:endParaRPr lang="en-US" dirty="0"/>
          </a:p>
          <a:p>
            <a:pPr fontAlgn="base"/>
            <a:r>
              <a:rPr lang="en-US" b="1" i="1" dirty="0"/>
              <a:t>Identify</a:t>
            </a:r>
            <a:r>
              <a:rPr lang="en-US" dirty="0"/>
              <a:t> risks and their triggers</a:t>
            </a:r>
          </a:p>
          <a:p>
            <a:pPr fontAlgn="base"/>
            <a:r>
              <a:rPr lang="en-US" b="1" i="1" dirty="0"/>
              <a:t>Classify</a:t>
            </a:r>
            <a:r>
              <a:rPr lang="en-US" dirty="0"/>
              <a:t> and prioritize all risks</a:t>
            </a:r>
          </a:p>
          <a:p>
            <a:pPr fontAlgn="base"/>
            <a:r>
              <a:rPr lang="en-US" dirty="0"/>
              <a:t>Craft a </a:t>
            </a:r>
            <a:r>
              <a:rPr lang="en-US" b="1" i="1" dirty="0"/>
              <a:t>plan</a:t>
            </a:r>
            <a:r>
              <a:rPr lang="en-US" dirty="0"/>
              <a:t> that links each risk to a mitigation</a:t>
            </a:r>
          </a:p>
          <a:p>
            <a:pPr fontAlgn="base"/>
            <a:r>
              <a:rPr lang="en-US" b="1" i="1" dirty="0"/>
              <a:t>Monitor</a:t>
            </a:r>
            <a:r>
              <a:rPr lang="en-US" dirty="0"/>
              <a:t> for risk triggers during the project</a:t>
            </a:r>
          </a:p>
          <a:p>
            <a:pPr fontAlgn="base"/>
            <a:r>
              <a:rPr lang="en-US" dirty="0"/>
              <a:t>Implement the </a:t>
            </a:r>
            <a:r>
              <a:rPr lang="en-US" b="1" i="1" dirty="0"/>
              <a:t>mitigating action </a:t>
            </a:r>
            <a:r>
              <a:rPr lang="en-US" dirty="0"/>
              <a:t>if any risk materializes</a:t>
            </a:r>
          </a:p>
          <a:p>
            <a:pPr fontAlgn="base"/>
            <a:r>
              <a:rPr lang="en-US" b="1" i="1" dirty="0"/>
              <a:t>Communicate</a:t>
            </a:r>
            <a:r>
              <a:rPr lang="en-US" dirty="0"/>
              <a:t> risk status throughout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37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DB8954-82FB-46F0-AF2F-B49559A3A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monitoring during course of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70C441-0712-4163-82DD-F30072202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dirty="0"/>
              <a:t>For most software development projects, </a:t>
            </a:r>
            <a:r>
              <a:rPr lang="en-US" dirty="0" smtClean="0"/>
              <a:t>there are five </a:t>
            </a:r>
            <a:r>
              <a:rPr lang="en-US" dirty="0"/>
              <a:t>main risk impact areas:</a:t>
            </a:r>
          </a:p>
          <a:p>
            <a:pPr fontAlgn="base"/>
            <a:r>
              <a:rPr lang="en-US" dirty="0"/>
              <a:t>New, unproven technologies</a:t>
            </a:r>
          </a:p>
          <a:p>
            <a:pPr lvl="1" fontAlgn="base"/>
            <a:r>
              <a:rPr lang="en-US" dirty="0"/>
              <a:t>Changing tools, techniques, protocols, standards, and development systems bring risk</a:t>
            </a:r>
          </a:p>
          <a:p>
            <a:pPr fontAlgn="base"/>
            <a:r>
              <a:rPr lang="en-US" dirty="0"/>
              <a:t>User and functional requirements</a:t>
            </a:r>
          </a:p>
          <a:p>
            <a:pPr lvl="1" fontAlgn="base"/>
            <a:r>
              <a:rPr lang="en-US" dirty="0"/>
              <a:t>Requirements can change with discovery, prototyping, and integration activities</a:t>
            </a:r>
          </a:p>
          <a:p>
            <a:pPr fontAlgn="base"/>
            <a:r>
              <a:rPr lang="en-US" dirty="0"/>
              <a:t>Application and system architecture</a:t>
            </a:r>
          </a:p>
          <a:p>
            <a:pPr lvl="1" fontAlgn="base"/>
            <a:r>
              <a:rPr lang="en-US" dirty="0"/>
              <a:t>The wrong direction with a platform, component, or architecture can have disastrous consequences</a:t>
            </a:r>
          </a:p>
          <a:p>
            <a:pPr fontAlgn="base"/>
            <a:r>
              <a:rPr lang="en-US" dirty="0"/>
              <a:t>Performance</a:t>
            </a:r>
          </a:p>
          <a:p>
            <a:pPr fontAlgn="base"/>
            <a:r>
              <a:rPr lang="en-US" dirty="0"/>
              <a:t>Organizational</a:t>
            </a:r>
          </a:p>
          <a:p>
            <a:pPr lvl="1" fontAlgn="base"/>
            <a:r>
              <a:rPr lang="en-US" dirty="0"/>
              <a:t>Find a balance between the needs of the development team and the expectations of the customers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521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DB8954-82FB-46F0-AF2F-B49559A3A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monitoring during course of a project: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70C441-0712-4163-82DD-F30072202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Monitoring includes:</a:t>
            </a:r>
          </a:p>
          <a:p>
            <a:pPr fontAlgn="base"/>
            <a:r>
              <a:rPr lang="en-US" dirty="0"/>
              <a:t>Publish project status</a:t>
            </a:r>
          </a:p>
          <a:p>
            <a:pPr fontAlgn="base"/>
            <a:r>
              <a:rPr lang="en-US" dirty="0"/>
              <a:t>Revise risk plans according to any major changes in project schedule</a:t>
            </a:r>
          </a:p>
          <a:p>
            <a:pPr fontAlgn="base"/>
            <a:r>
              <a:rPr lang="en-US" dirty="0"/>
              <a:t>Review and reprioritize risks, eliminating those with lowest probability</a:t>
            </a:r>
          </a:p>
          <a:p>
            <a:pPr fontAlgn="base"/>
            <a:r>
              <a:rPr lang="en-US" dirty="0"/>
              <a:t>Brainstorm on potentially new risks after changes to project schedule or scope</a:t>
            </a:r>
          </a:p>
          <a:p>
            <a:pPr fontAlgn="base"/>
            <a:r>
              <a:rPr lang="en-US" dirty="0"/>
              <a:t>When a risk occurs, the corresponding mitigation response should be taken from the risk management plan.</a:t>
            </a:r>
          </a:p>
        </p:txBody>
      </p:sp>
    </p:spTree>
    <p:extLst>
      <p:ext uri="{BB962C8B-B14F-4D97-AF65-F5344CB8AC3E}">
        <p14:creationId xmlns:p14="http://schemas.microsoft.com/office/powerpoint/2010/main" val="3298590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DB8954-82FB-46F0-AF2F-B49559A3A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monitoring during course of a project: 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70C441-0712-4163-82DD-F30072202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Mitigating options include:</a:t>
            </a:r>
          </a:p>
          <a:p>
            <a:pPr fontAlgn="base"/>
            <a:r>
              <a:rPr lang="en-US" b="1" dirty="0"/>
              <a:t>Accept:</a:t>
            </a:r>
            <a:r>
              <a:rPr lang="en-US" dirty="0"/>
              <a:t> Acknowledge that a risk is impacting the project. Make an explicit decision to accept the risk without any changes to the project. </a:t>
            </a:r>
          </a:p>
          <a:p>
            <a:pPr fontAlgn="base"/>
            <a:r>
              <a:rPr lang="en-US" b="1" dirty="0"/>
              <a:t>Avoid:</a:t>
            </a:r>
            <a:r>
              <a:rPr lang="en-US" dirty="0"/>
              <a:t> Adjust project scope, schedule, or constraints to minimize the effects of the risk.</a:t>
            </a:r>
          </a:p>
          <a:p>
            <a:pPr fontAlgn="base"/>
            <a:r>
              <a:rPr lang="en-US" b="1" dirty="0"/>
              <a:t>Control:</a:t>
            </a:r>
            <a:r>
              <a:rPr lang="en-US" dirty="0"/>
              <a:t> Take action to minimize the impact or reduce the intensification of the risk.</a:t>
            </a:r>
          </a:p>
          <a:p>
            <a:pPr fontAlgn="base"/>
            <a:r>
              <a:rPr lang="en-US" b="1" dirty="0"/>
              <a:t>Transfer:</a:t>
            </a:r>
            <a:r>
              <a:rPr lang="en-US" dirty="0"/>
              <a:t> Implement an organizational shift in accountability, responsibility, or authority to other stakeholders that will accept the risk.</a:t>
            </a:r>
          </a:p>
          <a:p>
            <a:pPr fontAlgn="base"/>
            <a:r>
              <a:rPr lang="en-US" b="1" dirty="0"/>
              <a:t>Continue Monitoring:</a:t>
            </a:r>
            <a:r>
              <a:rPr lang="en-US" dirty="0"/>
              <a:t> Often suitable for low-impact risks, monitor the project environment for potentially increasing impact of the risk.</a:t>
            </a:r>
          </a:p>
        </p:txBody>
      </p:sp>
    </p:spTree>
    <p:extLst>
      <p:ext uri="{BB962C8B-B14F-4D97-AF65-F5344CB8AC3E}">
        <p14:creationId xmlns:p14="http://schemas.microsoft.com/office/powerpoint/2010/main" val="287006980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232</TotalTime>
  <Words>303</Words>
  <Application>Microsoft Office PowerPoint</Application>
  <PresentationFormat>Custom</PresentationFormat>
  <Paragraphs>69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Wisp</vt:lpstr>
      <vt:lpstr>Risk management</vt:lpstr>
      <vt:lpstr>How to measure risk’s impact </vt:lpstr>
      <vt:lpstr>How to measure risk’s impact </vt:lpstr>
      <vt:lpstr>PowerPoint Presentation</vt:lpstr>
      <vt:lpstr>PowerPoint Presentation</vt:lpstr>
      <vt:lpstr>Risk monitoring during course of a project</vt:lpstr>
      <vt:lpstr>Risk monitoring during course of a project</vt:lpstr>
      <vt:lpstr>Risk monitoring during course of a project: Monitoring</vt:lpstr>
      <vt:lpstr>Risk monitoring during course of a project: Mitigation</vt:lpstr>
      <vt:lpstr>Case Study 2: International Office Equipment Group Maintenance Accounts 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Lolfish Lolerskate</dc:creator>
  <cp:lastModifiedBy>Jan-Axel Karlstedt</cp:lastModifiedBy>
  <cp:revision>21</cp:revision>
  <dcterms:created xsi:type="dcterms:W3CDTF">2019-02-06T14:12:32Z</dcterms:created>
  <dcterms:modified xsi:type="dcterms:W3CDTF">2019-02-07T10:56:50Z</dcterms:modified>
</cp:coreProperties>
</file>