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4" r:id="rId3"/>
    <p:sldId id="257" r:id="rId4"/>
    <p:sldId id="266" r:id="rId5"/>
    <p:sldId id="265" r:id="rId6"/>
    <p:sldId id="267" r:id="rId7"/>
    <p:sldId id="261" r:id="rId8"/>
    <p:sldId id="270" r:id="rId9"/>
    <p:sldId id="271" r:id="rId10"/>
    <p:sldId id="268" r:id="rId11"/>
    <p:sldId id="262"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8"/>
    <p:restoredTop sz="71860"/>
  </p:normalViewPr>
  <p:slideViewPr>
    <p:cSldViewPr snapToGrid="0" snapToObjects="1">
      <p:cViewPr>
        <p:scale>
          <a:sx n="73" d="100"/>
          <a:sy n="73" d="100"/>
        </p:scale>
        <p:origin x="576" y="200"/>
      </p:cViewPr>
      <p:guideLst/>
    </p:cSldViewPr>
  </p:slideViewPr>
  <p:outlineViewPr>
    <p:cViewPr>
      <p:scale>
        <a:sx n="33" d="100"/>
        <a:sy n="33" d="100"/>
      </p:scale>
      <p:origin x="0" y="-267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50037-DAA3-4927-8232-1ADF3EA7DFE5}"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865000-4F83-43B3-A87C-11C698753E2D}">
      <dgm:prSet/>
      <dgm:spPr/>
      <dgm:t>
        <a:bodyPr/>
        <a:lstStyle/>
        <a:p>
          <a:pPr>
            <a:lnSpc>
              <a:spcPct val="100000"/>
            </a:lnSpc>
            <a:defRPr cap="all"/>
          </a:pPr>
          <a:r>
            <a:rPr lang="en-US" dirty="0"/>
            <a:t>Procedural</a:t>
          </a:r>
        </a:p>
      </dgm:t>
    </dgm:pt>
    <dgm:pt modelId="{7D8A6321-1773-4898-888E-C42EC739E113}" type="parTrans" cxnId="{B16A40B7-6281-4723-8BE7-595352FC7B00}">
      <dgm:prSet/>
      <dgm:spPr/>
      <dgm:t>
        <a:bodyPr/>
        <a:lstStyle/>
        <a:p>
          <a:endParaRPr lang="en-US"/>
        </a:p>
      </dgm:t>
    </dgm:pt>
    <dgm:pt modelId="{7E1134DA-E714-424C-8224-81ED6FC957EB}" type="sibTrans" cxnId="{B16A40B7-6281-4723-8BE7-595352FC7B00}">
      <dgm:prSet/>
      <dgm:spPr/>
      <dgm:t>
        <a:bodyPr/>
        <a:lstStyle/>
        <a:p>
          <a:pPr>
            <a:lnSpc>
              <a:spcPct val="100000"/>
            </a:lnSpc>
          </a:pPr>
          <a:endParaRPr lang="en-US"/>
        </a:p>
      </dgm:t>
    </dgm:pt>
    <dgm:pt modelId="{52FB354E-78E0-4E43-8C65-95078193A9CB}">
      <dgm:prSet/>
      <dgm:spPr/>
      <dgm:t>
        <a:bodyPr/>
        <a:lstStyle/>
        <a:p>
          <a:pPr>
            <a:lnSpc>
              <a:spcPct val="100000"/>
            </a:lnSpc>
            <a:defRPr cap="all"/>
          </a:pPr>
          <a:r>
            <a:rPr lang="en-US" dirty="0"/>
            <a:t>Management</a:t>
          </a:r>
        </a:p>
      </dgm:t>
    </dgm:pt>
    <dgm:pt modelId="{68989AF5-57BB-439E-B9FF-4E66E004C5DD}" type="parTrans" cxnId="{B6D2DDC9-CB4D-4FC2-8166-2B570AAFA36C}">
      <dgm:prSet/>
      <dgm:spPr/>
      <dgm:t>
        <a:bodyPr/>
        <a:lstStyle/>
        <a:p>
          <a:endParaRPr lang="en-US"/>
        </a:p>
      </dgm:t>
    </dgm:pt>
    <dgm:pt modelId="{7418CE8C-B0AD-4869-A20C-3851ED7F905A}" type="sibTrans" cxnId="{B6D2DDC9-CB4D-4FC2-8166-2B570AAFA36C}">
      <dgm:prSet/>
      <dgm:spPr/>
      <dgm:t>
        <a:bodyPr/>
        <a:lstStyle/>
        <a:p>
          <a:pPr>
            <a:lnSpc>
              <a:spcPct val="100000"/>
            </a:lnSpc>
          </a:pPr>
          <a:endParaRPr lang="en-US"/>
        </a:p>
      </dgm:t>
    </dgm:pt>
    <dgm:pt modelId="{87E78626-B549-43B9-BEC5-82B00E38CB99}">
      <dgm:prSet/>
      <dgm:spPr/>
      <dgm:t>
        <a:bodyPr/>
        <a:lstStyle/>
        <a:p>
          <a:pPr>
            <a:lnSpc>
              <a:spcPct val="100000"/>
            </a:lnSpc>
            <a:defRPr cap="all"/>
          </a:pPr>
          <a:r>
            <a:rPr lang="en-US" dirty="0"/>
            <a:t>Training</a:t>
          </a:r>
        </a:p>
      </dgm:t>
    </dgm:pt>
    <dgm:pt modelId="{C097E6B5-2541-413F-BC62-604C990FB2C3}" type="parTrans" cxnId="{7B077FB4-45FD-4EFA-9857-E7049DA2F0B4}">
      <dgm:prSet/>
      <dgm:spPr/>
      <dgm:t>
        <a:bodyPr/>
        <a:lstStyle/>
        <a:p>
          <a:endParaRPr lang="en-US"/>
        </a:p>
      </dgm:t>
    </dgm:pt>
    <dgm:pt modelId="{C9A12F68-9C09-4320-9EAA-6719F0B9AB57}" type="sibTrans" cxnId="{7B077FB4-45FD-4EFA-9857-E7049DA2F0B4}">
      <dgm:prSet/>
      <dgm:spPr/>
      <dgm:t>
        <a:bodyPr/>
        <a:lstStyle/>
        <a:p>
          <a:pPr>
            <a:lnSpc>
              <a:spcPct val="100000"/>
            </a:lnSpc>
          </a:pPr>
          <a:endParaRPr lang="en-US"/>
        </a:p>
      </dgm:t>
    </dgm:pt>
    <dgm:pt modelId="{9CFB1839-ED3F-4A35-9A31-6B06BFE99A07}">
      <dgm:prSet/>
      <dgm:spPr/>
      <dgm:t>
        <a:bodyPr/>
        <a:lstStyle/>
        <a:p>
          <a:pPr>
            <a:lnSpc>
              <a:spcPct val="100000"/>
            </a:lnSpc>
            <a:defRPr cap="all"/>
          </a:pPr>
          <a:r>
            <a:rPr lang="en-US" dirty="0"/>
            <a:t>Seminar</a:t>
          </a:r>
        </a:p>
      </dgm:t>
    </dgm:pt>
    <dgm:pt modelId="{4AE704C4-AA5E-4093-BBEC-A19AE3DFB517}" type="parTrans" cxnId="{EB4A81CF-EF15-4AA8-902A-DDCE39BF3D61}">
      <dgm:prSet/>
      <dgm:spPr/>
      <dgm:t>
        <a:bodyPr/>
        <a:lstStyle/>
        <a:p>
          <a:endParaRPr lang="en-US"/>
        </a:p>
      </dgm:t>
    </dgm:pt>
    <dgm:pt modelId="{05F7970C-6980-4220-BA86-F2C192A3A9A7}" type="sibTrans" cxnId="{EB4A81CF-EF15-4AA8-902A-DDCE39BF3D61}">
      <dgm:prSet/>
      <dgm:spPr/>
      <dgm:t>
        <a:bodyPr/>
        <a:lstStyle/>
        <a:p>
          <a:pPr>
            <a:lnSpc>
              <a:spcPct val="100000"/>
            </a:lnSpc>
          </a:pPr>
          <a:endParaRPr lang="en-US"/>
        </a:p>
      </dgm:t>
    </dgm:pt>
    <dgm:pt modelId="{6E8FDFB7-1D2E-49C2-8185-50A682CBA7EB}">
      <dgm:prSet/>
      <dgm:spPr/>
      <dgm:t>
        <a:bodyPr/>
        <a:lstStyle/>
        <a:p>
          <a:pPr>
            <a:lnSpc>
              <a:spcPct val="100000"/>
            </a:lnSpc>
            <a:defRPr cap="all"/>
          </a:pPr>
          <a:r>
            <a:rPr lang="en-US"/>
            <a:t>Even careers!</a:t>
          </a:r>
        </a:p>
      </dgm:t>
    </dgm:pt>
    <dgm:pt modelId="{4364AA69-C509-4566-AB39-36D77DE8E1BA}" type="parTrans" cxnId="{5DDFF282-7D5D-46E8-B2A4-1A594B6B9908}">
      <dgm:prSet/>
      <dgm:spPr/>
      <dgm:t>
        <a:bodyPr/>
        <a:lstStyle/>
        <a:p>
          <a:endParaRPr lang="en-US"/>
        </a:p>
      </dgm:t>
    </dgm:pt>
    <dgm:pt modelId="{3A44C1E5-5BF7-46A5-986C-8C57266ACFE4}" type="sibTrans" cxnId="{5DDFF282-7D5D-46E8-B2A4-1A594B6B9908}">
      <dgm:prSet/>
      <dgm:spPr/>
      <dgm:t>
        <a:bodyPr/>
        <a:lstStyle/>
        <a:p>
          <a:endParaRPr lang="en-US"/>
        </a:p>
      </dgm:t>
    </dgm:pt>
    <dgm:pt modelId="{96DD561E-8092-4AB7-9F59-D6156664CF5E}" type="pres">
      <dgm:prSet presAssocID="{E4750037-DAA3-4927-8232-1ADF3EA7DFE5}" presName="root" presStyleCnt="0">
        <dgm:presLayoutVars>
          <dgm:dir/>
          <dgm:resizeHandles val="exact"/>
        </dgm:presLayoutVars>
      </dgm:prSet>
      <dgm:spPr/>
    </dgm:pt>
    <dgm:pt modelId="{D5F4B638-F291-4319-8728-0F46676CAD2F}" type="pres">
      <dgm:prSet presAssocID="{05865000-4F83-43B3-A87C-11C698753E2D}" presName="compNode" presStyleCnt="0"/>
      <dgm:spPr/>
    </dgm:pt>
    <dgm:pt modelId="{726EE9C3-096B-46E0-895C-E531BD0D6CC4}" type="pres">
      <dgm:prSet presAssocID="{05865000-4F83-43B3-A87C-11C698753E2D}" presName="iconBgRect" presStyleLbl="bgShp" presStyleIdx="0" presStyleCnt="5"/>
      <dgm:spPr>
        <a:prstGeom prst="round2DiagRect">
          <a:avLst>
            <a:gd name="adj1" fmla="val 29727"/>
            <a:gd name="adj2" fmla="val 0"/>
          </a:avLst>
        </a:prstGeom>
      </dgm:spPr>
    </dgm:pt>
    <dgm:pt modelId="{84C33617-D05E-4ACF-A7FA-B3C7AEEE50DE}" type="pres">
      <dgm:prSet presAssocID="{05865000-4F83-43B3-A87C-11C698753E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74D1804F-E09D-417A-A8E9-F67DC84B38F7}" type="pres">
      <dgm:prSet presAssocID="{05865000-4F83-43B3-A87C-11C698753E2D}" presName="spaceRect" presStyleCnt="0"/>
      <dgm:spPr/>
    </dgm:pt>
    <dgm:pt modelId="{982E9A46-0D23-4786-91A8-564EA5F15F6F}" type="pres">
      <dgm:prSet presAssocID="{05865000-4F83-43B3-A87C-11C698753E2D}" presName="textRect" presStyleLbl="revTx" presStyleIdx="0" presStyleCnt="5">
        <dgm:presLayoutVars>
          <dgm:chMax val="1"/>
          <dgm:chPref val="1"/>
        </dgm:presLayoutVars>
      </dgm:prSet>
      <dgm:spPr/>
    </dgm:pt>
    <dgm:pt modelId="{3B132610-3740-43D0-A743-CAF2B74722DA}" type="pres">
      <dgm:prSet presAssocID="{7E1134DA-E714-424C-8224-81ED6FC957EB}" presName="sibTrans" presStyleCnt="0"/>
      <dgm:spPr/>
    </dgm:pt>
    <dgm:pt modelId="{9291850A-036B-48E2-B276-A28B881DF7D6}" type="pres">
      <dgm:prSet presAssocID="{52FB354E-78E0-4E43-8C65-95078193A9CB}" presName="compNode" presStyleCnt="0"/>
      <dgm:spPr/>
    </dgm:pt>
    <dgm:pt modelId="{CF5DD776-1E44-4836-8292-02013BFB519C}" type="pres">
      <dgm:prSet presAssocID="{52FB354E-78E0-4E43-8C65-95078193A9CB}" presName="iconBgRect" presStyleLbl="bgShp" presStyleIdx="1" presStyleCnt="5"/>
      <dgm:spPr>
        <a:prstGeom prst="round2DiagRect">
          <a:avLst>
            <a:gd name="adj1" fmla="val 29727"/>
            <a:gd name="adj2" fmla="val 0"/>
          </a:avLst>
        </a:prstGeom>
      </dgm:spPr>
    </dgm:pt>
    <dgm:pt modelId="{F55FE51E-27A2-4987-A508-9CAADE117717}" type="pres">
      <dgm:prSet presAssocID="{52FB354E-78E0-4E43-8C65-95078193A9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st Aid Kit"/>
        </a:ext>
      </dgm:extLst>
    </dgm:pt>
    <dgm:pt modelId="{4E88C4EF-9370-4130-8A55-F7149C4D9616}" type="pres">
      <dgm:prSet presAssocID="{52FB354E-78E0-4E43-8C65-95078193A9CB}" presName="spaceRect" presStyleCnt="0"/>
      <dgm:spPr/>
    </dgm:pt>
    <dgm:pt modelId="{5AA4E525-2F26-44F0-997D-38D5C65E685B}" type="pres">
      <dgm:prSet presAssocID="{52FB354E-78E0-4E43-8C65-95078193A9CB}" presName="textRect" presStyleLbl="revTx" presStyleIdx="1" presStyleCnt="5">
        <dgm:presLayoutVars>
          <dgm:chMax val="1"/>
          <dgm:chPref val="1"/>
        </dgm:presLayoutVars>
      </dgm:prSet>
      <dgm:spPr/>
    </dgm:pt>
    <dgm:pt modelId="{F35070DB-2F9A-4F35-A9C6-97A318471EE8}" type="pres">
      <dgm:prSet presAssocID="{7418CE8C-B0AD-4869-A20C-3851ED7F905A}" presName="sibTrans" presStyleCnt="0"/>
      <dgm:spPr/>
    </dgm:pt>
    <dgm:pt modelId="{161F5E17-F7F0-4565-A22F-6006A818CF1A}" type="pres">
      <dgm:prSet presAssocID="{87E78626-B549-43B9-BEC5-82B00E38CB99}" presName="compNode" presStyleCnt="0"/>
      <dgm:spPr/>
    </dgm:pt>
    <dgm:pt modelId="{027BF19C-8E41-4634-BFA1-116EA02F0CA1}" type="pres">
      <dgm:prSet presAssocID="{87E78626-B549-43B9-BEC5-82B00E38CB99}" presName="iconBgRect" presStyleLbl="bgShp" presStyleIdx="2" presStyleCnt="5"/>
      <dgm:spPr>
        <a:prstGeom prst="round2DiagRect">
          <a:avLst>
            <a:gd name="adj1" fmla="val 29727"/>
            <a:gd name="adj2" fmla="val 0"/>
          </a:avLst>
        </a:prstGeom>
      </dgm:spPr>
    </dgm:pt>
    <dgm:pt modelId="{B0AF2651-2531-4F2C-A620-1BCCD4920C25}" type="pres">
      <dgm:prSet presAssocID="{87E78626-B549-43B9-BEC5-82B00E38CB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53E609C9-4A2F-44FB-AD0F-12273EF4D8F5}" type="pres">
      <dgm:prSet presAssocID="{87E78626-B549-43B9-BEC5-82B00E38CB99}" presName="spaceRect" presStyleCnt="0"/>
      <dgm:spPr/>
    </dgm:pt>
    <dgm:pt modelId="{FF9A7EAD-AA1A-4449-B63A-BB1166939F28}" type="pres">
      <dgm:prSet presAssocID="{87E78626-B549-43B9-BEC5-82B00E38CB99}" presName="textRect" presStyleLbl="revTx" presStyleIdx="2" presStyleCnt="5">
        <dgm:presLayoutVars>
          <dgm:chMax val="1"/>
          <dgm:chPref val="1"/>
        </dgm:presLayoutVars>
      </dgm:prSet>
      <dgm:spPr/>
    </dgm:pt>
    <dgm:pt modelId="{119143F4-6F04-4D0E-A283-42EC3E44E96D}" type="pres">
      <dgm:prSet presAssocID="{C9A12F68-9C09-4320-9EAA-6719F0B9AB57}" presName="sibTrans" presStyleCnt="0"/>
      <dgm:spPr/>
    </dgm:pt>
    <dgm:pt modelId="{B31A7BFF-39CF-4CD7-AA1D-1659EC85B2E6}" type="pres">
      <dgm:prSet presAssocID="{9CFB1839-ED3F-4A35-9A31-6B06BFE99A07}" presName="compNode" presStyleCnt="0"/>
      <dgm:spPr/>
    </dgm:pt>
    <dgm:pt modelId="{896AA4D2-C656-428B-8DAE-AECF064EAB7C}" type="pres">
      <dgm:prSet presAssocID="{9CFB1839-ED3F-4A35-9A31-6B06BFE99A07}" presName="iconBgRect" presStyleLbl="bgShp" presStyleIdx="3" presStyleCnt="5"/>
      <dgm:spPr>
        <a:prstGeom prst="round2DiagRect">
          <a:avLst>
            <a:gd name="adj1" fmla="val 29727"/>
            <a:gd name="adj2" fmla="val 0"/>
          </a:avLst>
        </a:prstGeom>
      </dgm:spPr>
    </dgm:pt>
    <dgm:pt modelId="{10AC804B-5E31-4A54-AA0B-6B4C29D39D03}" type="pres">
      <dgm:prSet presAssocID="{9CFB1839-ED3F-4A35-9A31-6B06BFE99A0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cturer"/>
        </a:ext>
      </dgm:extLst>
    </dgm:pt>
    <dgm:pt modelId="{4289E959-F5C5-4691-93F4-5B7FA023B5DD}" type="pres">
      <dgm:prSet presAssocID="{9CFB1839-ED3F-4A35-9A31-6B06BFE99A07}" presName="spaceRect" presStyleCnt="0"/>
      <dgm:spPr/>
    </dgm:pt>
    <dgm:pt modelId="{C082CCB9-90F4-4581-8237-A407995CFAB0}" type="pres">
      <dgm:prSet presAssocID="{9CFB1839-ED3F-4A35-9A31-6B06BFE99A07}" presName="textRect" presStyleLbl="revTx" presStyleIdx="3" presStyleCnt="5">
        <dgm:presLayoutVars>
          <dgm:chMax val="1"/>
          <dgm:chPref val="1"/>
        </dgm:presLayoutVars>
      </dgm:prSet>
      <dgm:spPr/>
    </dgm:pt>
    <dgm:pt modelId="{CF94DA80-E7F3-4075-8B81-762044DE23B9}" type="pres">
      <dgm:prSet presAssocID="{05F7970C-6980-4220-BA86-F2C192A3A9A7}" presName="sibTrans" presStyleCnt="0"/>
      <dgm:spPr/>
    </dgm:pt>
    <dgm:pt modelId="{39A720DB-944B-4322-8A04-0438AEB9391B}" type="pres">
      <dgm:prSet presAssocID="{6E8FDFB7-1D2E-49C2-8185-50A682CBA7EB}" presName="compNode" presStyleCnt="0"/>
      <dgm:spPr/>
    </dgm:pt>
    <dgm:pt modelId="{617D804B-0AA7-4155-84BD-E7C976815965}" type="pres">
      <dgm:prSet presAssocID="{6E8FDFB7-1D2E-49C2-8185-50A682CBA7EB}" presName="iconBgRect" presStyleLbl="bgShp" presStyleIdx="4" presStyleCnt="5"/>
      <dgm:spPr>
        <a:prstGeom prst="round2DiagRect">
          <a:avLst>
            <a:gd name="adj1" fmla="val 29727"/>
            <a:gd name="adj2" fmla="val 0"/>
          </a:avLst>
        </a:prstGeom>
      </dgm:spPr>
    </dgm:pt>
    <dgm:pt modelId="{8974CDF7-CFBB-4A57-81B8-5294693228D3}" type="pres">
      <dgm:prSet presAssocID="{6E8FDFB7-1D2E-49C2-8185-50A682CBA7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A057CA7A-0EAA-4293-870B-D587F1ADEEBB}" type="pres">
      <dgm:prSet presAssocID="{6E8FDFB7-1D2E-49C2-8185-50A682CBA7EB}" presName="spaceRect" presStyleCnt="0"/>
      <dgm:spPr/>
    </dgm:pt>
    <dgm:pt modelId="{FAF5ACD1-4110-4D0D-968C-617111B9E60A}" type="pres">
      <dgm:prSet presAssocID="{6E8FDFB7-1D2E-49C2-8185-50A682CBA7EB}" presName="textRect" presStyleLbl="revTx" presStyleIdx="4" presStyleCnt="5">
        <dgm:presLayoutVars>
          <dgm:chMax val="1"/>
          <dgm:chPref val="1"/>
        </dgm:presLayoutVars>
      </dgm:prSet>
      <dgm:spPr/>
    </dgm:pt>
  </dgm:ptLst>
  <dgm:cxnLst>
    <dgm:cxn modelId="{A96C2549-7F60-6E49-B06F-AD7B863AB60A}" type="presOf" srcId="{05865000-4F83-43B3-A87C-11C698753E2D}" destId="{982E9A46-0D23-4786-91A8-564EA5F15F6F}" srcOrd="0" destOrd="0" presId="urn:microsoft.com/office/officeart/2018/5/layout/IconLeafLabelList"/>
    <dgm:cxn modelId="{EB883055-9793-5C42-A657-3872471AA94D}" type="presOf" srcId="{E4750037-DAA3-4927-8232-1ADF3EA7DFE5}" destId="{96DD561E-8092-4AB7-9F59-D6156664CF5E}" srcOrd="0" destOrd="0" presId="urn:microsoft.com/office/officeart/2018/5/layout/IconLeafLabelList"/>
    <dgm:cxn modelId="{CDAC346D-B171-924E-BD10-3A325CED63FF}" type="presOf" srcId="{9CFB1839-ED3F-4A35-9A31-6B06BFE99A07}" destId="{C082CCB9-90F4-4581-8237-A407995CFAB0}" srcOrd="0" destOrd="0" presId="urn:microsoft.com/office/officeart/2018/5/layout/IconLeafLabelList"/>
    <dgm:cxn modelId="{B88F8770-64D5-CE47-BCFC-4FE17A5300F2}" type="presOf" srcId="{52FB354E-78E0-4E43-8C65-95078193A9CB}" destId="{5AA4E525-2F26-44F0-997D-38D5C65E685B}" srcOrd="0" destOrd="0" presId="urn:microsoft.com/office/officeart/2018/5/layout/IconLeafLabelList"/>
    <dgm:cxn modelId="{5DDFF282-7D5D-46E8-B2A4-1A594B6B9908}" srcId="{E4750037-DAA3-4927-8232-1ADF3EA7DFE5}" destId="{6E8FDFB7-1D2E-49C2-8185-50A682CBA7EB}" srcOrd="4" destOrd="0" parTransId="{4364AA69-C509-4566-AB39-36D77DE8E1BA}" sibTransId="{3A44C1E5-5BF7-46A5-986C-8C57266ACFE4}"/>
    <dgm:cxn modelId="{F1893B95-F261-9748-85C1-41FEFA6D0894}" type="presOf" srcId="{6E8FDFB7-1D2E-49C2-8185-50A682CBA7EB}" destId="{FAF5ACD1-4110-4D0D-968C-617111B9E60A}" srcOrd="0" destOrd="0" presId="urn:microsoft.com/office/officeart/2018/5/layout/IconLeafLabelList"/>
    <dgm:cxn modelId="{7B077FB4-45FD-4EFA-9857-E7049DA2F0B4}" srcId="{E4750037-DAA3-4927-8232-1ADF3EA7DFE5}" destId="{87E78626-B549-43B9-BEC5-82B00E38CB99}" srcOrd="2" destOrd="0" parTransId="{C097E6B5-2541-413F-BC62-604C990FB2C3}" sibTransId="{C9A12F68-9C09-4320-9EAA-6719F0B9AB57}"/>
    <dgm:cxn modelId="{B16A40B7-6281-4723-8BE7-595352FC7B00}" srcId="{E4750037-DAA3-4927-8232-1ADF3EA7DFE5}" destId="{05865000-4F83-43B3-A87C-11C698753E2D}" srcOrd="0" destOrd="0" parTransId="{7D8A6321-1773-4898-888E-C42EC739E113}" sibTransId="{7E1134DA-E714-424C-8224-81ED6FC957EB}"/>
    <dgm:cxn modelId="{B6D2DDC9-CB4D-4FC2-8166-2B570AAFA36C}" srcId="{E4750037-DAA3-4927-8232-1ADF3EA7DFE5}" destId="{52FB354E-78E0-4E43-8C65-95078193A9CB}" srcOrd="1" destOrd="0" parTransId="{68989AF5-57BB-439E-B9FF-4E66E004C5DD}" sibTransId="{7418CE8C-B0AD-4869-A20C-3851ED7F905A}"/>
    <dgm:cxn modelId="{EB4A81CF-EF15-4AA8-902A-DDCE39BF3D61}" srcId="{E4750037-DAA3-4927-8232-1ADF3EA7DFE5}" destId="{9CFB1839-ED3F-4A35-9A31-6B06BFE99A07}" srcOrd="3" destOrd="0" parTransId="{4AE704C4-AA5E-4093-BBEC-A19AE3DFB517}" sibTransId="{05F7970C-6980-4220-BA86-F2C192A3A9A7}"/>
    <dgm:cxn modelId="{5763AAF8-C3C1-4A48-AC5F-A0D43E280E55}" type="presOf" srcId="{87E78626-B549-43B9-BEC5-82B00E38CB99}" destId="{FF9A7EAD-AA1A-4449-B63A-BB1166939F28}" srcOrd="0" destOrd="0" presId="urn:microsoft.com/office/officeart/2018/5/layout/IconLeafLabelList"/>
    <dgm:cxn modelId="{D112F753-1B51-DF42-975A-A561999B5EE3}" type="presParOf" srcId="{96DD561E-8092-4AB7-9F59-D6156664CF5E}" destId="{D5F4B638-F291-4319-8728-0F46676CAD2F}" srcOrd="0" destOrd="0" presId="urn:microsoft.com/office/officeart/2018/5/layout/IconLeafLabelList"/>
    <dgm:cxn modelId="{CB2578A4-5F90-5741-B8DD-ED9642943629}" type="presParOf" srcId="{D5F4B638-F291-4319-8728-0F46676CAD2F}" destId="{726EE9C3-096B-46E0-895C-E531BD0D6CC4}" srcOrd="0" destOrd="0" presId="urn:microsoft.com/office/officeart/2018/5/layout/IconLeafLabelList"/>
    <dgm:cxn modelId="{34B270F3-B4C7-0E42-9894-4885BDCCCED0}" type="presParOf" srcId="{D5F4B638-F291-4319-8728-0F46676CAD2F}" destId="{84C33617-D05E-4ACF-A7FA-B3C7AEEE50DE}" srcOrd="1" destOrd="0" presId="urn:microsoft.com/office/officeart/2018/5/layout/IconLeafLabelList"/>
    <dgm:cxn modelId="{46ACCEBA-5327-D74E-B244-6F4117365E3D}" type="presParOf" srcId="{D5F4B638-F291-4319-8728-0F46676CAD2F}" destId="{74D1804F-E09D-417A-A8E9-F67DC84B38F7}" srcOrd="2" destOrd="0" presId="urn:microsoft.com/office/officeart/2018/5/layout/IconLeafLabelList"/>
    <dgm:cxn modelId="{D8770CDA-8D89-5348-A817-AB65C105E71E}" type="presParOf" srcId="{D5F4B638-F291-4319-8728-0F46676CAD2F}" destId="{982E9A46-0D23-4786-91A8-564EA5F15F6F}" srcOrd="3" destOrd="0" presId="urn:microsoft.com/office/officeart/2018/5/layout/IconLeafLabelList"/>
    <dgm:cxn modelId="{7F528351-14EA-B940-BC2F-F7CA935D14B4}" type="presParOf" srcId="{96DD561E-8092-4AB7-9F59-D6156664CF5E}" destId="{3B132610-3740-43D0-A743-CAF2B74722DA}" srcOrd="1" destOrd="0" presId="urn:microsoft.com/office/officeart/2018/5/layout/IconLeafLabelList"/>
    <dgm:cxn modelId="{A6F7A0F7-AB05-CF44-8F40-67AC8150374D}" type="presParOf" srcId="{96DD561E-8092-4AB7-9F59-D6156664CF5E}" destId="{9291850A-036B-48E2-B276-A28B881DF7D6}" srcOrd="2" destOrd="0" presId="urn:microsoft.com/office/officeart/2018/5/layout/IconLeafLabelList"/>
    <dgm:cxn modelId="{7475685A-5D31-0B41-9C4C-58DB20EB6050}" type="presParOf" srcId="{9291850A-036B-48E2-B276-A28B881DF7D6}" destId="{CF5DD776-1E44-4836-8292-02013BFB519C}" srcOrd="0" destOrd="0" presId="urn:microsoft.com/office/officeart/2018/5/layout/IconLeafLabelList"/>
    <dgm:cxn modelId="{FC233E5A-E77F-584C-A01F-E527DE058106}" type="presParOf" srcId="{9291850A-036B-48E2-B276-A28B881DF7D6}" destId="{F55FE51E-27A2-4987-A508-9CAADE117717}" srcOrd="1" destOrd="0" presId="urn:microsoft.com/office/officeart/2018/5/layout/IconLeafLabelList"/>
    <dgm:cxn modelId="{2249C839-B3EE-D04D-864F-CC243E8F790B}" type="presParOf" srcId="{9291850A-036B-48E2-B276-A28B881DF7D6}" destId="{4E88C4EF-9370-4130-8A55-F7149C4D9616}" srcOrd="2" destOrd="0" presId="urn:microsoft.com/office/officeart/2018/5/layout/IconLeafLabelList"/>
    <dgm:cxn modelId="{C94F2DDB-E0A6-ED42-A467-AACB177BAC28}" type="presParOf" srcId="{9291850A-036B-48E2-B276-A28B881DF7D6}" destId="{5AA4E525-2F26-44F0-997D-38D5C65E685B}" srcOrd="3" destOrd="0" presId="urn:microsoft.com/office/officeart/2018/5/layout/IconLeafLabelList"/>
    <dgm:cxn modelId="{C9077EB4-4A05-F840-97E3-89AE47A2B6D6}" type="presParOf" srcId="{96DD561E-8092-4AB7-9F59-D6156664CF5E}" destId="{F35070DB-2F9A-4F35-A9C6-97A318471EE8}" srcOrd="3" destOrd="0" presId="urn:microsoft.com/office/officeart/2018/5/layout/IconLeafLabelList"/>
    <dgm:cxn modelId="{212BC757-F8A9-434D-A1EE-47D8FB32C413}" type="presParOf" srcId="{96DD561E-8092-4AB7-9F59-D6156664CF5E}" destId="{161F5E17-F7F0-4565-A22F-6006A818CF1A}" srcOrd="4" destOrd="0" presId="urn:microsoft.com/office/officeart/2018/5/layout/IconLeafLabelList"/>
    <dgm:cxn modelId="{0C159A39-9DA4-6B49-9D86-B730597DC053}" type="presParOf" srcId="{161F5E17-F7F0-4565-A22F-6006A818CF1A}" destId="{027BF19C-8E41-4634-BFA1-116EA02F0CA1}" srcOrd="0" destOrd="0" presId="urn:microsoft.com/office/officeart/2018/5/layout/IconLeafLabelList"/>
    <dgm:cxn modelId="{00005D2F-6E17-9641-B0EA-FB88DF2B9E64}" type="presParOf" srcId="{161F5E17-F7F0-4565-A22F-6006A818CF1A}" destId="{B0AF2651-2531-4F2C-A620-1BCCD4920C25}" srcOrd="1" destOrd="0" presId="urn:microsoft.com/office/officeart/2018/5/layout/IconLeafLabelList"/>
    <dgm:cxn modelId="{02F2B182-1B4A-A94A-94D5-332D4B110870}" type="presParOf" srcId="{161F5E17-F7F0-4565-A22F-6006A818CF1A}" destId="{53E609C9-4A2F-44FB-AD0F-12273EF4D8F5}" srcOrd="2" destOrd="0" presId="urn:microsoft.com/office/officeart/2018/5/layout/IconLeafLabelList"/>
    <dgm:cxn modelId="{B2E8AB79-41F3-DF46-8C68-182E815F70B4}" type="presParOf" srcId="{161F5E17-F7F0-4565-A22F-6006A818CF1A}" destId="{FF9A7EAD-AA1A-4449-B63A-BB1166939F28}" srcOrd="3" destOrd="0" presId="urn:microsoft.com/office/officeart/2018/5/layout/IconLeafLabelList"/>
    <dgm:cxn modelId="{D3C5683F-8484-614E-949E-D061EA8687CF}" type="presParOf" srcId="{96DD561E-8092-4AB7-9F59-D6156664CF5E}" destId="{119143F4-6F04-4D0E-A283-42EC3E44E96D}" srcOrd="5" destOrd="0" presId="urn:microsoft.com/office/officeart/2018/5/layout/IconLeafLabelList"/>
    <dgm:cxn modelId="{6AE64B0A-C666-2F42-B72E-59DCACC6BD65}" type="presParOf" srcId="{96DD561E-8092-4AB7-9F59-D6156664CF5E}" destId="{B31A7BFF-39CF-4CD7-AA1D-1659EC85B2E6}" srcOrd="6" destOrd="0" presId="urn:microsoft.com/office/officeart/2018/5/layout/IconLeafLabelList"/>
    <dgm:cxn modelId="{C2409199-8008-8A47-A503-0BFDE7B43A8C}" type="presParOf" srcId="{B31A7BFF-39CF-4CD7-AA1D-1659EC85B2E6}" destId="{896AA4D2-C656-428B-8DAE-AECF064EAB7C}" srcOrd="0" destOrd="0" presId="urn:microsoft.com/office/officeart/2018/5/layout/IconLeafLabelList"/>
    <dgm:cxn modelId="{87EB5F89-91A7-8A44-AAFA-2506DAB67FAD}" type="presParOf" srcId="{B31A7BFF-39CF-4CD7-AA1D-1659EC85B2E6}" destId="{10AC804B-5E31-4A54-AA0B-6B4C29D39D03}" srcOrd="1" destOrd="0" presId="urn:microsoft.com/office/officeart/2018/5/layout/IconLeafLabelList"/>
    <dgm:cxn modelId="{74261A17-3F5A-9B43-8A99-D05CBA502755}" type="presParOf" srcId="{B31A7BFF-39CF-4CD7-AA1D-1659EC85B2E6}" destId="{4289E959-F5C5-4691-93F4-5B7FA023B5DD}" srcOrd="2" destOrd="0" presId="urn:microsoft.com/office/officeart/2018/5/layout/IconLeafLabelList"/>
    <dgm:cxn modelId="{80D03A1D-8FCD-9141-A1FE-1E0BB73066F6}" type="presParOf" srcId="{B31A7BFF-39CF-4CD7-AA1D-1659EC85B2E6}" destId="{C082CCB9-90F4-4581-8237-A407995CFAB0}" srcOrd="3" destOrd="0" presId="urn:microsoft.com/office/officeart/2018/5/layout/IconLeafLabelList"/>
    <dgm:cxn modelId="{38470A96-EF09-FD47-A1F0-D71C0AC67D72}" type="presParOf" srcId="{96DD561E-8092-4AB7-9F59-D6156664CF5E}" destId="{CF94DA80-E7F3-4075-8B81-762044DE23B9}" srcOrd="7" destOrd="0" presId="urn:microsoft.com/office/officeart/2018/5/layout/IconLeafLabelList"/>
    <dgm:cxn modelId="{572FBD8D-13CC-D24D-A761-1CC9FF6DFC78}" type="presParOf" srcId="{96DD561E-8092-4AB7-9F59-D6156664CF5E}" destId="{39A720DB-944B-4322-8A04-0438AEB9391B}" srcOrd="8" destOrd="0" presId="urn:microsoft.com/office/officeart/2018/5/layout/IconLeafLabelList"/>
    <dgm:cxn modelId="{B91C38AB-F238-114B-A6B0-26D461A08D88}" type="presParOf" srcId="{39A720DB-944B-4322-8A04-0438AEB9391B}" destId="{617D804B-0AA7-4155-84BD-E7C976815965}" srcOrd="0" destOrd="0" presId="urn:microsoft.com/office/officeart/2018/5/layout/IconLeafLabelList"/>
    <dgm:cxn modelId="{8EAC1639-8273-4A40-9D46-94319483FF1A}" type="presParOf" srcId="{39A720DB-944B-4322-8A04-0438AEB9391B}" destId="{8974CDF7-CFBB-4A57-81B8-5294693228D3}" srcOrd="1" destOrd="0" presId="urn:microsoft.com/office/officeart/2018/5/layout/IconLeafLabelList"/>
    <dgm:cxn modelId="{A6FEC27C-C3CD-884B-8CB4-BC84E517E405}" type="presParOf" srcId="{39A720DB-944B-4322-8A04-0438AEB9391B}" destId="{A057CA7A-0EAA-4293-870B-D587F1ADEEBB}" srcOrd="2" destOrd="0" presId="urn:microsoft.com/office/officeart/2018/5/layout/IconLeafLabelList"/>
    <dgm:cxn modelId="{B43F3B32-2E70-7341-889F-0B56BD1D63E5}" type="presParOf" srcId="{39A720DB-944B-4322-8A04-0438AEB9391B}" destId="{FAF5ACD1-4110-4D0D-968C-617111B9E60A}"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71AE30-BA6A-5E4F-A94D-EDFAB0697C51}" type="doc">
      <dgm:prSet loTypeId="urn:microsoft.com/office/officeart/2005/8/layout/radial6" loCatId="" qsTypeId="urn:microsoft.com/office/officeart/2005/8/quickstyle/simple4" qsCatId="simple" csTypeId="urn:microsoft.com/office/officeart/2005/8/colors/accent1_4" csCatId="accent1" phldr="1"/>
      <dgm:spPr/>
      <dgm:t>
        <a:bodyPr/>
        <a:lstStyle/>
        <a:p>
          <a:endParaRPr lang="en-US"/>
        </a:p>
      </dgm:t>
    </dgm:pt>
    <dgm:pt modelId="{1E9F8E9E-B81D-884A-AD6D-3003802B545F}">
      <dgm:prSet phldrT="[Text]"/>
      <dgm:spPr/>
      <dgm:t>
        <a:bodyPr/>
        <a:lstStyle/>
        <a:p>
          <a:r>
            <a:rPr lang="en-US" dirty="0"/>
            <a:t>Categories of Risks in Software Projects</a:t>
          </a:r>
        </a:p>
      </dgm:t>
    </dgm:pt>
    <dgm:pt modelId="{B9DA5168-2720-714D-8924-25EBA60A0C6A}" type="parTrans" cxnId="{9620820B-691B-7E4C-B68C-A27C7FD3C7AC}">
      <dgm:prSet/>
      <dgm:spPr/>
      <dgm:t>
        <a:bodyPr/>
        <a:lstStyle/>
        <a:p>
          <a:endParaRPr lang="en-US"/>
        </a:p>
      </dgm:t>
    </dgm:pt>
    <dgm:pt modelId="{BAAD1618-9116-F146-BF05-9FE706CEEC9D}" type="sibTrans" cxnId="{9620820B-691B-7E4C-B68C-A27C7FD3C7AC}">
      <dgm:prSet/>
      <dgm:spPr/>
      <dgm:t>
        <a:bodyPr/>
        <a:lstStyle/>
        <a:p>
          <a:endParaRPr lang="en-US"/>
        </a:p>
      </dgm:t>
    </dgm:pt>
    <dgm:pt modelId="{ABF49ACB-E026-9144-8AC3-8DDF9B25EB66}">
      <dgm:prSet phldrT="[Text]" custT="1"/>
      <dgm:spPr/>
      <dgm:t>
        <a:bodyPr/>
        <a:lstStyle/>
        <a:p>
          <a:r>
            <a:rPr lang="en-US" sz="1400" dirty="0"/>
            <a:t>Schedule Risks</a:t>
          </a:r>
        </a:p>
      </dgm:t>
    </dgm:pt>
    <dgm:pt modelId="{92C9E085-DAF8-B24F-AF25-737D820D68DF}" type="parTrans" cxnId="{85264FC4-65E4-714C-A82C-CD8175F5904D}">
      <dgm:prSet/>
      <dgm:spPr/>
      <dgm:t>
        <a:bodyPr/>
        <a:lstStyle/>
        <a:p>
          <a:endParaRPr lang="en-US"/>
        </a:p>
      </dgm:t>
    </dgm:pt>
    <dgm:pt modelId="{299FF98F-5860-9E41-87AE-B8344B3640D7}" type="sibTrans" cxnId="{85264FC4-65E4-714C-A82C-CD8175F5904D}">
      <dgm:prSet/>
      <dgm:spPr/>
      <dgm:t>
        <a:bodyPr/>
        <a:lstStyle/>
        <a:p>
          <a:endParaRPr lang="en-US"/>
        </a:p>
      </dgm:t>
    </dgm:pt>
    <dgm:pt modelId="{FA9DEE9A-2298-E84F-B330-AED0938AC4CA}">
      <dgm:prSet phldrT="[Text]" custT="1"/>
      <dgm:spPr/>
      <dgm:t>
        <a:bodyPr/>
        <a:lstStyle/>
        <a:p>
          <a:r>
            <a:rPr lang="en-US" sz="1400" dirty="0"/>
            <a:t>Budget Risks</a:t>
          </a:r>
        </a:p>
      </dgm:t>
    </dgm:pt>
    <dgm:pt modelId="{DCE5FB26-02DA-0446-ADE0-62AE0109CA92}" type="parTrans" cxnId="{8E10B4E0-3155-FB4D-A5CA-53AE8EBB4F5A}">
      <dgm:prSet/>
      <dgm:spPr/>
      <dgm:t>
        <a:bodyPr/>
        <a:lstStyle/>
        <a:p>
          <a:endParaRPr lang="en-US"/>
        </a:p>
      </dgm:t>
    </dgm:pt>
    <dgm:pt modelId="{3902943D-D33E-C94A-83F9-E1AD117144F9}" type="sibTrans" cxnId="{8E10B4E0-3155-FB4D-A5CA-53AE8EBB4F5A}">
      <dgm:prSet/>
      <dgm:spPr/>
      <dgm:t>
        <a:bodyPr/>
        <a:lstStyle/>
        <a:p>
          <a:endParaRPr lang="en-US"/>
        </a:p>
      </dgm:t>
    </dgm:pt>
    <dgm:pt modelId="{8532C12D-588C-6C44-9E73-9B86C2ACA31F}">
      <dgm:prSet phldrT="[Text]" custT="1"/>
      <dgm:spPr/>
      <dgm:t>
        <a:bodyPr/>
        <a:lstStyle/>
        <a:p>
          <a:r>
            <a:rPr lang="en-US" sz="1400" dirty="0"/>
            <a:t>Operational Risks</a:t>
          </a:r>
        </a:p>
      </dgm:t>
    </dgm:pt>
    <dgm:pt modelId="{983B103D-78F8-8F4D-88A5-AABAB7878B7D}" type="parTrans" cxnId="{409C26E4-779D-BD4D-92E6-098932C1CAE4}">
      <dgm:prSet/>
      <dgm:spPr/>
      <dgm:t>
        <a:bodyPr/>
        <a:lstStyle/>
        <a:p>
          <a:endParaRPr lang="en-US"/>
        </a:p>
      </dgm:t>
    </dgm:pt>
    <dgm:pt modelId="{64207D3C-638F-3D4D-ACD9-AC84F60BCF5F}" type="sibTrans" cxnId="{409C26E4-779D-BD4D-92E6-098932C1CAE4}">
      <dgm:prSet/>
      <dgm:spPr/>
      <dgm:t>
        <a:bodyPr/>
        <a:lstStyle/>
        <a:p>
          <a:endParaRPr lang="en-US"/>
        </a:p>
      </dgm:t>
    </dgm:pt>
    <dgm:pt modelId="{3EBDFCFD-B559-8545-9554-FE7283F9667A}">
      <dgm:prSet phldrT="[Text]" custT="1"/>
      <dgm:spPr/>
      <dgm:t>
        <a:bodyPr/>
        <a:lstStyle/>
        <a:p>
          <a:r>
            <a:rPr lang="en-US" sz="1400"/>
            <a:t>Technical Risks</a:t>
          </a:r>
        </a:p>
      </dgm:t>
    </dgm:pt>
    <dgm:pt modelId="{A63BED72-3E58-6C4D-A91F-F7A580748C8D}" type="parTrans" cxnId="{52AB745B-B0F1-6446-A359-0CFA838BA0F0}">
      <dgm:prSet/>
      <dgm:spPr/>
      <dgm:t>
        <a:bodyPr/>
        <a:lstStyle/>
        <a:p>
          <a:endParaRPr lang="en-US"/>
        </a:p>
      </dgm:t>
    </dgm:pt>
    <dgm:pt modelId="{DFA9E5D9-9F6A-834A-B509-7E0631C8C851}" type="sibTrans" cxnId="{52AB745B-B0F1-6446-A359-0CFA838BA0F0}">
      <dgm:prSet/>
      <dgm:spPr/>
      <dgm:t>
        <a:bodyPr/>
        <a:lstStyle/>
        <a:p>
          <a:endParaRPr lang="en-US"/>
        </a:p>
      </dgm:t>
    </dgm:pt>
    <dgm:pt modelId="{0DBDBE25-0526-4248-9DBB-221FDF945CD5}">
      <dgm:prSet phldrT="[Text]" custT="1"/>
      <dgm:spPr/>
      <dgm:t>
        <a:bodyPr/>
        <a:lstStyle/>
        <a:p>
          <a:r>
            <a:rPr lang="en-US" sz="1400"/>
            <a:t>Other Unavoidable Risk</a:t>
          </a:r>
        </a:p>
      </dgm:t>
    </dgm:pt>
    <dgm:pt modelId="{99C661D2-D1D7-FF40-8460-7F04CC3D154A}" type="parTrans" cxnId="{032D6625-305A-3A41-B58A-E29056878666}">
      <dgm:prSet/>
      <dgm:spPr/>
      <dgm:t>
        <a:bodyPr/>
        <a:lstStyle/>
        <a:p>
          <a:endParaRPr lang="en-US"/>
        </a:p>
      </dgm:t>
    </dgm:pt>
    <dgm:pt modelId="{60E00ABB-0932-AD47-B140-1A540B0E46FC}" type="sibTrans" cxnId="{032D6625-305A-3A41-B58A-E29056878666}">
      <dgm:prSet/>
      <dgm:spPr/>
      <dgm:t>
        <a:bodyPr/>
        <a:lstStyle/>
        <a:p>
          <a:endParaRPr lang="en-US"/>
        </a:p>
      </dgm:t>
    </dgm:pt>
    <dgm:pt modelId="{EFD7959E-DB53-944E-A15B-CA516467A776}" type="pres">
      <dgm:prSet presAssocID="{D971AE30-BA6A-5E4F-A94D-EDFAB0697C51}" presName="Name0" presStyleCnt="0">
        <dgm:presLayoutVars>
          <dgm:chMax val="1"/>
          <dgm:dir/>
          <dgm:animLvl val="ctr"/>
          <dgm:resizeHandles val="exact"/>
        </dgm:presLayoutVars>
      </dgm:prSet>
      <dgm:spPr/>
    </dgm:pt>
    <dgm:pt modelId="{39255D6C-E58A-4D49-AEEF-EC7EAE2909B3}" type="pres">
      <dgm:prSet presAssocID="{1E9F8E9E-B81D-884A-AD6D-3003802B545F}" presName="centerShape" presStyleLbl="node0" presStyleIdx="0" presStyleCnt="1"/>
      <dgm:spPr/>
    </dgm:pt>
    <dgm:pt modelId="{D8680F67-6115-9D4A-BF21-83C208E6B622}" type="pres">
      <dgm:prSet presAssocID="{ABF49ACB-E026-9144-8AC3-8DDF9B25EB66}" presName="node" presStyleLbl="node1" presStyleIdx="0" presStyleCnt="5">
        <dgm:presLayoutVars>
          <dgm:bulletEnabled val="1"/>
        </dgm:presLayoutVars>
      </dgm:prSet>
      <dgm:spPr/>
    </dgm:pt>
    <dgm:pt modelId="{B01A1C8C-A910-6F46-84EC-17EFDA61756E}" type="pres">
      <dgm:prSet presAssocID="{ABF49ACB-E026-9144-8AC3-8DDF9B25EB66}" presName="dummy" presStyleCnt="0"/>
      <dgm:spPr/>
    </dgm:pt>
    <dgm:pt modelId="{E92D6251-689A-9640-9703-7DE968FE4189}" type="pres">
      <dgm:prSet presAssocID="{299FF98F-5860-9E41-87AE-B8344B3640D7}" presName="sibTrans" presStyleLbl="sibTrans2D1" presStyleIdx="0" presStyleCnt="5"/>
      <dgm:spPr/>
    </dgm:pt>
    <dgm:pt modelId="{05EA843D-6C59-E047-A994-EA0EFC7C515C}" type="pres">
      <dgm:prSet presAssocID="{FA9DEE9A-2298-E84F-B330-AED0938AC4CA}" presName="node" presStyleLbl="node1" presStyleIdx="1" presStyleCnt="5">
        <dgm:presLayoutVars>
          <dgm:bulletEnabled val="1"/>
        </dgm:presLayoutVars>
      </dgm:prSet>
      <dgm:spPr/>
    </dgm:pt>
    <dgm:pt modelId="{84421CA3-F306-FA41-AFD8-184F0B15D58E}" type="pres">
      <dgm:prSet presAssocID="{FA9DEE9A-2298-E84F-B330-AED0938AC4CA}" presName="dummy" presStyleCnt="0"/>
      <dgm:spPr/>
    </dgm:pt>
    <dgm:pt modelId="{E3A05A49-A3E4-2E40-9962-F8683E3DA58E}" type="pres">
      <dgm:prSet presAssocID="{3902943D-D33E-C94A-83F9-E1AD117144F9}" presName="sibTrans" presStyleLbl="sibTrans2D1" presStyleIdx="1" presStyleCnt="5"/>
      <dgm:spPr/>
    </dgm:pt>
    <dgm:pt modelId="{A3308227-1225-8948-BD00-89337851CF1F}" type="pres">
      <dgm:prSet presAssocID="{8532C12D-588C-6C44-9E73-9B86C2ACA31F}" presName="node" presStyleLbl="node1" presStyleIdx="2" presStyleCnt="5">
        <dgm:presLayoutVars>
          <dgm:bulletEnabled val="1"/>
        </dgm:presLayoutVars>
      </dgm:prSet>
      <dgm:spPr/>
    </dgm:pt>
    <dgm:pt modelId="{95DB433D-C398-5A46-8BEC-52217A5BF42B}" type="pres">
      <dgm:prSet presAssocID="{8532C12D-588C-6C44-9E73-9B86C2ACA31F}" presName="dummy" presStyleCnt="0"/>
      <dgm:spPr/>
    </dgm:pt>
    <dgm:pt modelId="{E4D30F19-6C4E-2043-899C-00583EA5B682}" type="pres">
      <dgm:prSet presAssocID="{64207D3C-638F-3D4D-ACD9-AC84F60BCF5F}" presName="sibTrans" presStyleLbl="sibTrans2D1" presStyleIdx="2" presStyleCnt="5"/>
      <dgm:spPr/>
    </dgm:pt>
    <dgm:pt modelId="{FA5F1F19-58D1-3446-96B3-670CBCC9075B}" type="pres">
      <dgm:prSet presAssocID="{3EBDFCFD-B559-8545-9554-FE7283F9667A}" presName="node" presStyleLbl="node1" presStyleIdx="3" presStyleCnt="5">
        <dgm:presLayoutVars>
          <dgm:bulletEnabled val="1"/>
        </dgm:presLayoutVars>
      </dgm:prSet>
      <dgm:spPr/>
    </dgm:pt>
    <dgm:pt modelId="{B6B9A23C-FF41-F740-9546-9AA64F341231}" type="pres">
      <dgm:prSet presAssocID="{3EBDFCFD-B559-8545-9554-FE7283F9667A}" presName="dummy" presStyleCnt="0"/>
      <dgm:spPr/>
    </dgm:pt>
    <dgm:pt modelId="{C5A1D68F-75EC-8341-B8B8-830547600F01}" type="pres">
      <dgm:prSet presAssocID="{DFA9E5D9-9F6A-834A-B509-7E0631C8C851}" presName="sibTrans" presStyleLbl="sibTrans2D1" presStyleIdx="3" presStyleCnt="5"/>
      <dgm:spPr/>
    </dgm:pt>
    <dgm:pt modelId="{F98875FB-AF3C-D849-B463-5A31558A12BF}" type="pres">
      <dgm:prSet presAssocID="{0DBDBE25-0526-4248-9DBB-221FDF945CD5}" presName="node" presStyleLbl="node1" presStyleIdx="4" presStyleCnt="5">
        <dgm:presLayoutVars>
          <dgm:bulletEnabled val="1"/>
        </dgm:presLayoutVars>
      </dgm:prSet>
      <dgm:spPr/>
    </dgm:pt>
    <dgm:pt modelId="{A55AB429-5E48-A044-9563-F0F15901AAE0}" type="pres">
      <dgm:prSet presAssocID="{0DBDBE25-0526-4248-9DBB-221FDF945CD5}" presName="dummy" presStyleCnt="0"/>
      <dgm:spPr/>
    </dgm:pt>
    <dgm:pt modelId="{F935E84E-2E5C-824F-857C-0B4BCAA17E41}" type="pres">
      <dgm:prSet presAssocID="{60E00ABB-0932-AD47-B140-1A540B0E46FC}" presName="sibTrans" presStyleLbl="sibTrans2D1" presStyleIdx="4" presStyleCnt="5"/>
      <dgm:spPr/>
    </dgm:pt>
  </dgm:ptLst>
  <dgm:cxnLst>
    <dgm:cxn modelId="{9620820B-691B-7E4C-B68C-A27C7FD3C7AC}" srcId="{D971AE30-BA6A-5E4F-A94D-EDFAB0697C51}" destId="{1E9F8E9E-B81D-884A-AD6D-3003802B545F}" srcOrd="0" destOrd="0" parTransId="{B9DA5168-2720-714D-8924-25EBA60A0C6A}" sibTransId="{BAAD1618-9116-F146-BF05-9FE706CEEC9D}"/>
    <dgm:cxn modelId="{618A5513-7D45-BE4D-B704-B7C27B6E2EEF}" type="presOf" srcId="{1E9F8E9E-B81D-884A-AD6D-3003802B545F}" destId="{39255D6C-E58A-4D49-AEEF-EC7EAE2909B3}" srcOrd="0" destOrd="0" presId="urn:microsoft.com/office/officeart/2005/8/layout/radial6"/>
    <dgm:cxn modelId="{49A3C620-FAF1-A145-B073-F07CA0A6FA8E}" type="presOf" srcId="{ABF49ACB-E026-9144-8AC3-8DDF9B25EB66}" destId="{D8680F67-6115-9D4A-BF21-83C208E6B622}" srcOrd="0" destOrd="0" presId="urn:microsoft.com/office/officeart/2005/8/layout/radial6"/>
    <dgm:cxn modelId="{7A7C3822-303A-1744-B1FA-54C144D0E8A5}" type="presOf" srcId="{D971AE30-BA6A-5E4F-A94D-EDFAB0697C51}" destId="{EFD7959E-DB53-944E-A15B-CA516467A776}" srcOrd="0" destOrd="0" presId="urn:microsoft.com/office/officeart/2005/8/layout/radial6"/>
    <dgm:cxn modelId="{032D6625-305A-3A41-B58A-E29056878666}" srcId="{1E9F8E9E-B81D-884A-AD6D-3003802B545F}" destId="{0DBDBE25-0526-4248-9DBB-221FDF945CD5}" srcOrd="4" destOrd="0" parTransId="{99C661D2-D1D7-FF40-8460-7F04CC3D154A}" sibTransId="{60E00ABB-0932-AD47-B140-1A540B0E46FC}"/>
    <dgm:cxn modelId="{5583CA2D-A0EE-4948-92A0-B3CEF681E1F8}" type="presOf" srcId="{DFA9E5D9-9F6A-834A-B509-7E0631C8C851}" destId="{C5A1D68F-75EC-8341-B8B8-830547600F01}" srcOrd="0" destOrd="0" presId="urn:microsoft.com/office/officeart/2005/8/layout/radial6"/>
    <dgm:cxn modelId="{5F72B239-05A0-E545-AAD7-6C09238C0C99}" type="presOf" srcId="{0DBDBE25-0526-4248-9DBB-221FDF945CD5}" destId="{F98875FB-AF3C-D849-B463-5A31558A12BF}" srcOrd="0" destOrd="0" presId="urn:microsoft.com/office/officeart/2005/8/layout/radial6"/>
    <dgm:cxn modelId="{6296B35A-99E6-FF41-A169-A19F6031E40C}" type="presOf" srcId="{64207D3C-638F-3D4D-ACD9-AC84F60BCF5F}" destId="{E4D30F19-6C4E-2043-899C-00583EA5B682}" srcOrd="0" destOrd="0" presId="urn:microsoft.com/office/officeart/2005/8/layout/radial6"/>
    <dgm:cxn modelId="{52AB745B-B0F1-6446-A359-0CFA838BA0F0}" srcId="{1E9F8E9E-B81D-884A-AD6D-3003802B545F}" destId="{3EBDFCFD-B559-8545-9554-FE7283F9667A}" srcOrd="3" destOrd="0" parTransId="{A63BED72-3E58-6C4D-A91F-F7A580748C8D}" sibTransId="{DFA9E5D9-9F6A-834A-B509-7E0631C8C851}"/>
    <dgm:cxn modelId="{8FF5206A-C2BB-5C49-9A7D-A80F77ABBA8D}" type="presOf" srcId="{3EBDFCFD-B559-8545-9554-FE7283F9667A}" destId="{FA5F1F19-58D1-3446-96B3-670CBCC9075B}" srcOrd="0" destOrd="0" presId="urn:microsoft.com/office/officeart/2005/8/layout/radial6"/>
    <dgm:cxn modelId="{6E9BF47A-DE2D-744C-9A91-2FD4F67E2588}" type="presOf" srcId="{3902943D-D33E-C94A-83F9-E1AD117144F9}" destId="{E3A05A49-A3E4-2E40-9962-F8683E3DA58E}" srcOrd="0" destOrd="0" presId="urn:microsoft.com/office/officeart/2005/8/layout/radial6"/>
    <dgm:cxn modelId="{26515490-E918-0B4F-92E6-20488A76B93A}" type="presOf" srcId="{299FF98F-5860-9E41-87AE-B8344B3640D7}" destId="{E92D6251-689A-9640-9703-7DE968FE4189}" srcOrd="0" destOrd="0" presId="urn:microsoft.com/office/officeart/2005/8/layout/radial6"/>
    <dgm:cxn modelId="{D4EAFCA8-30B4-D947-B63C-213EA8176C6F}" type="presOf" srcId="{8532C12D-588C-6C44-9E73-9B86C2ACA31F}" destId="{A3308227-1225-8948-BD00-89337851CF1F}" srcOrd="0" destOrd="0" presId="urn:microsoft.com/office/officeart/2005/8/layout/radial6"/>
    <dgm:cxn modelId="{85264FC4-65E4-714C-A82C-CD8175F5904D}" srcId="{1E9F8E9E-B81D-884A-AD6D-3003802B545F}" destId="{ABF49ACB-E026-9144-8AC3-8DDF9B25EB66}" srcOrd="0" destOrd="0" parTransId="{92C9E085-DAF8-B24F-AF25-737D820D68DF}" sibTransId="{299FF98F-5860-9E41-87AE-B8344B3640D7}"/>
    <dgm:cxn modelId="{C26085D5-6FCF-0746-8B21-3288029C2EAB}" type="presOf" srcId="{FA9DEE9A-2298-E84F-B330-AED0938AC4CA}" destId="{05EA843D-6C59-E047-A994-EA0EFC7C515C}" srcOrd="0" destOrd="0" presId="urn:microsoft.com/office/officeart/2005/8/layout/radial6"/>
    <dgm:cxn modelId="{204A1DDB-6245-254F-B583-1975948C5411}" type="presOf" srcId="{60E00ABB-0932-AD47-B140-1A540B0E46FC}" destId="{F935E84E-2E5C-824F-857C-0B4BCAA17E41}" srcOrd="0" destOrd="0" presId="urn:microsoft.com/office/officeart/2005/8/layout/radial6"/>
    <dgm:cxn modelId="{8E10B4E0-3155-FB4D-A5CA-53AE8EBB4F5A}" srcId="{1E9F8E9E-B81D-884A-AD6D-3003802B545F}" destId="{FA9DEE9A-2298-E84F-B330-AED0938AC4CA}" srcOrd="1" destOrd="0" parTransId="{DCE5FB26-02DA-0446-ADE0-62AE0109CA92}" sibTransId="{3902943D-D33E-C94A-83F9-E1AD117144F9}"/>
    <dgm:cxn modelId="{409C26E4-779D-BD4D-92E6-098932C1CAE4}" srcId="{1E9F8E9E-B81D-884A-AD6D-3003802B545F}" destId="{8532C12D-588C-6C44-9E73-9B86C2ACA31F}" srcOrd="2" destOrd="0" parTransId="{983B103D-78F8-8F4D-88A5-AABAB7878B7D}" sibTransId="{64207D3C-638F-3D4D-ACD9-AC84F60BCF5F}"/>
    <dgm:cxn modelId="{3215157E-F9FF-034D-9BA4-D3E259738478}" type="presParOf" srcId="{EFD7959E-DB53-944E-A15B-CA516467A776}" destId="{39255D6C-E58A-4D49-AEEF-EC7EAE2909B3}" srcOrd="0" destOrd="0" presId="urn:microsoft.com/office/officeart/2005/8/layout/radial6"/>
    <dgm:cxn modelId="{92BBFEE0-4CEF-B14E-9435-6C353B666FE8}" type="presParOf" srcId="{EFD7959E-DB53-944E-A15B-CA516467A776}" destId="{D8680F67-6115-9D4A-BF21-83C208E6B622}" srcOrd="1" destOrd="0" presId="urn:microsoft.com/office/officeart/2005/8/layout/radial6"/>
    <dgm:cxn modelId="{58BF4AD9-A0E6-914C-A0EA-10DBB0E1D59D}" type="presParOf" srcId="{EFD7959E-DB53-944E-A15B-CA516467A776}" destId="{B01A1C8C-A910-6F46-84EC-17EFDA61756E}" srcOrd="2" destOrd="0" presId="urn:microsoft.com/office/officeart/2005/8/layout/radial6"/>
    <dgm:cxn modelId="{C3072C07-31BA-4949-808A-024E8E13D6F0}" type="presParOf" srcId="{EFD7959E-DB53-944E-A15B-CA516467A776}" destId="{E92D6251-689A-9640-9703-7DE968FE4189}" srcOrd="3" destOrd="0" presId="urn:microsoft.com/office/officeart/2005/8/layout/radial6"/>
    <dgm:cxn modelId="{87EEC031-1341-964E-81CF-F054D1A8804F}" type="presParOf" srcId="{EFD7959E-DB53-944E-A15B-CA516467A776}" destId="{05EA843D-6C59-E047-A994-EA0EFC7C515C}" srcOrd="4" destOrd="0" presId="urn:microsoft.com/office/officeart/2005/8/layout/radial6"/>
    <dgm:cxn modelId="{F86CC737-636D-DD4E-A515-CB072B7A7651}" type="presParOf" srcId="{EFD7959E-DB53-944E-A15B-CA516467A776}" destId="{84421CA3-F306-FA41-AFD8-184F0B15D58E}" srcOrd="5" destOrd="0" presId="urn:microsoft.com/office/officeart/2005/8/layout/radial6"/>
    <dgm:cxn modelId="{CCD03F6D-ADA4-2A47-8A51-EE1896E5759B}" type="presParOf" srcId="{EFD7959E-DB53-944E-A15B-CA516467A776}" destId="{E3A05A49-A3E4-2E40-9962-F8683E3DA58E}" srcOrd="6" destOrd="0" presId="urn:microsoft.com/office/officeart/2005/8/layout/radial6"/>
    <dgm:cxn modelId="{2F8D3672-144E-6A4B-BCE5-77CAFB3C7FEC}" type="presParOf" srcId="{EFD7959E-DB53-944E-A15B-CA516467A776}" destId="{A3308227-1225-8948-BD00-89337851CF1F}" srcOrd="7" destOrd="0" presId="urn:microsoft.com/office/officeart/2005/8/layout/radial6"/>
    <dgm:cxn modelId="{BE192801-C5C3-A040-87AF-245874B062E8}" type="presParOf" srcId="{EFD7959E-DB53-944E-A15B-CA516467A776}" destId="{95DB433D-C398-5A46-8BEC-52217A5BF42B}" srcOrd="8" destOrd="0" presId="urn:microsoft.com/office/officeart/2005/8/layout/radial6"/>
    <dgm:cxn modelId="{8F1F42F9-76FB-494C-B1D7-0D153A700F3A}" type="presParOf" srcId="{EFD7959E-DB53-944E-A15B-CA516467A776}" destId="{E4D30F19-6C4E-2043-899C-00583EA5B682}" srcOrd="9" destOrd="0" presId="urn:microsoft.com/office/officeart/2005/8/layout/radial6"/>
    <dgm:cxn modelId="{60773E85-1242-3643-BFC1-7AEC23B694D8}" type="presParOf" srcId="{EFD7959E-DB53-944E-A15B-CA516467A776}" destId="{FA5F1F19-58D1-3446-96B3-670CBCC9075B}" srcOrd="10" destOrd="0" presId="urn:microsoft.com/office/officeart/2005/8/layout/radial6"/>
    <dgm:cxn modelId="{52EA65C7-359D-5049-B412-C4D24EB5DC02}" type="presParOf" srcId="{EFD7959E-DB53-944E-A15B-CA516467A776}" destId="{B6B9A23C-FF41-F740-9546-9AA64F341231}" srcOrd="11" destOrd="0" presId="urn:microsoft.com/office/officeart/2005/8/layout/radial6"/>
    <dgm:cxn modelId="{9152CF23-22DB-464A-B04C-81859B9CC2C4}" type="presParOf" srcId="{EFD7959E-DB53-944E-A15B-CA516467A776}" destId="{C5A1D68F-75EC-8341-B8B8-830547600F01}" srcOrd="12" destOrd="0" presId="urn:microsoft.com/office/officeart/2005/8/layout/radial6"/>
    <dgm:cxn modelId="{39314650-29FA-D040-ADD9-D034E21D74CB}" type="presParOf" srcId="{EFD7959E-DB53-944E-A15B-CA516467A776}" destId="{F98875FB-AF3C-D849-B463-5A31558A12BF}" srcOrd="13" destOrd="0" presId="urn:microsoft.com/office/officeart/2005/8/layout/radial6"/>
    <dgm:cxn modelId="{45F671CA-1419-6543-A527-6451A51A5A01}" type="presParOf" srcId="{EFD7959E-DB53-944E-A15B-CA516467A776}" destId="{A55AB429-5E48-A044-9563-F0F15901AAE0}" srcOrd="14" destOrd="0" presId="urn:microsoft.com/office/officeart/2005/8/layout/radial6"/>
    <dgm:cxn modelId="{EC73403F-0FA6-7144-BA4A-17A562273A35}" type="presParOf" srcId="{EFD7959E-DB53-944E-A15B-CA516467A776}" destId="{F935E84E-2E5C-824F-857C-0B4BCAA17E41}" srcOrd="15" destOrd="0" presId="urn:microsoft.com/office/officeart/2005/8/layout/radial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71AE30-BA6A-5E4F-A94D-EDFAB0697C51}" type="doc">
      <dgm:prSet loTypeId="urn:microsoft.com/office/officeart/2005/8/layout/radial6" loCatId="" qsTypeId="urn:microsoft.com/office/officeart/2005/8/quickstyle/simple4" qsCatId="simple" csTypeId="urn:microsoft.com/office/officeart/2005/8/colors/accent1_4" csCatId="accent1" phldr="1"/>
      <dgm:spPr/>
      <dgm:t>
        <a:bodyPr/>
        <a:lstStyle/>
        <a:p>
          <a:endParaRPr lang="en-US"/>
        </a:p>
      </dgm:t>
    </dgm:pt>
    <dgm:pt modelId="{1E9F8E9E-B81D-884A-AD6D-3003802B545F}">
      <dgm:prSet phldrT="[Text]" custT="1"/>
      <dgm:spPr/>
      <dgm:t>
        <a:bodyPr/>
        <a:lstStyle/>
        <a:p>
          <a:r>
            <a:rPr lang="en-US" sz="1200" dirty="0"/>
            <a:t>Categories of Risks in Software Projects</a:t>
          </a:r>
        </a:p>
      </dgm:t>
    </dgm:pt>
    <dgm:pt modelId="{B9DA5168-2720-714D-8924-25EBA60A0C6A}" type="parTrans" cxnId="{9620820B-691B-7E4C-B68C-A27C7FD3C7AC}">
      <dgm:prSet/>
      <dgm:spPr/>
      <dgm:t>
        <a:bodyPr/>
        <a:lstStyle/>
        <a:p>
          <a:endParaRPr lang="en-US" sz="1600"/>
        </a:p>
      </dgm:t>
    </dgm:pt>
    <dgm:pt modelId="{BAAD1618-9116-F146-BF05-9FE706CEEC9D}" type="sibTrans" cxnId="{9620820B-691B-7E4C-B68C-A27C7FD3C7AC}">
      <dgm:prSet/>
      <dgm:spPr/>
      <dgm:t>
        <a:bodyPr/>
        <a:lstStyle/>
        <a:p>
          <a:endParaRPr lang="en-US" sz="1600"/>
        </a:p>
      </dgm:t>
    </dgm:pt>
    <dgm:pt modelId="{ABF49ACB-E026-9144-8AC3-8DDF9B25EB66}">
      <dgm:prSet phldrT="[Text]" custT="1"/>
      <dgm:spPr/>
      <dgm:t>
        <a:bodyPr/>
        <a:lstStyle/>
        <a:p>
          <a:r>
            <a:rPr lang="en-US" sz="1200" dirty="0"/>
            <a:t>Schedule Risks</a:t>
          </a:r>
        </a:p>
      </dgm:t>
    </dgm:pt>
    <dgm:pt modelId="{92C9E085-DAF8-B24F-AF25-737D820D68DF}" type="parTrans" cxnId="{85264FC4-65E4-714C-A82C-CD8175F5904D}">
      <dgm:prSet/>
      <dgm:spPr/>
      <dgm:t>
        <a:bodyPr/>
        <a:lstStyle/>
        <a:p>
          <a:endParaRPr lang="en-US" sz="1600"/>
        </a:p>
      </dgm:t>
    </dgm:pt>
    <dgm:pt modelId="{299FF98F-5860-9E41-87AE-B8344B3640D7}" type="sibTrans" cxnId="{85264FC4-65E4-714C-A82C-CD8175F5904D}">
      <dgm:prSet/>
      <dgm:spPr/>
      <dgm:t>
        <a:bodyPr/>
        <a:lstStyle/>
        <a:p>
          <a:endParaRPr lang="en-US" sz="1600"/>
        </a:p>
      </dgm:t>
    </dgm:pt>
    <dgm:pt modelId="{FA9DEE9A-2298-E84F-B330-AED0938AC4CA}">
      <dgm:prSet phldrT="[Text]" custT="1"/>
      <dgm:spPr/>
      <dgm:t>
        <a:bodyPr/>
        <a:lstStyle/>
        <a:p>
          <a:r>
            <a:rPr lang="en-US" sz="1200" dirty="0"/>
            <a:t>Budget Risks</a:t>
          </a:r>
        </a:p>
      </dgm:t>
    </dgm:pt>
    <dgm:pt modelId="{DCE5FB26-02DA-0446-ADE0-62AE0109CA92}" type="parTrans" cxnId="{8E10B4E0-3155-FB4D-A5CA-53AE8EBB4F5A}">
      <dgm:prSet/>
      <dgm:spPr/>
      <dgm:t>
        <a:bodyPr/>
        <a:lstStyle/>
        <a:p>
          <a:endParaRPr lang="en-US" sz="1600"/>
        </a:p>
      </dgm:t>
    </dgm:pt>
    <dgm:pt modelId="{3902943D-D33E-C94A-83F9-E1AD117144F9}" type="sibTrans" cxnId="{8E10B4E0-3155-FB4D-A5CA-53AE8EBB4F5A}">
      <dgm:prSet/>
      <dgm:spPr/>
      <dgm:t>
        <a:bodyPr/>
        <a:lstStyle/>
        <a:p>
          <a:endParaRPr lang="en-US" sz="1600"/>
        </a:p>
      </dgm:t>
    </dgm:pt>
    <dgm:pt modelId="{8532C12D-588C-6C44-9E73-9B86C2ACA31F}">
      <dgm:prSet phldrT="[Text]" custT="1"/>
      <dgm:spPr/>
      <dgm:t>
        <a:bodyPr/>
        <a:lstStyle/>
        <a:p>
          <a:r>
            <a:rPr lang="en-US" sz="900" dirty="0"/>
            <a:t>Operational Risks</a:t>
          </a:r>
        </a:p>
      </dgm:t>
    </dgm:pt>
    <dgm:pt modelId="{983B103D-78F8-8F4D-88A5-AABAB7878B7D}" type="parTrans" cxnId="{409C26E4-779D-BD4D-92E6-098932C1CAE4}">
      <dgm:prSet/>
      <dgm:spPr/>
      <dgm:t>
        <a:bodyPr/>
        <a:lstStyle/>
        <a:p>
          <a:endParaRPr lang="en-US" sz="1600"/>
        </a:p>
      </dgm:t>
    </dgm:pt>
    <dgm:pt modelId="{64207D3C-638F-3D4D-ACD9-AC84F60BCF5F}" type="sibTrans" cxnId="{409C26E4-779D-BD4D-92E6-098932C1CAE4}">
      <dgm:prSet/>
      <dgm:spPr/>
      <dgm:t>
        <a:bodyPr/>
        <a:lstStyle/>
        <a:p>
          <a:endParaRPr lang="en-US" sz="1600"/>
        </a:p>
      </dgm:t>
    </dgm:pt>
    <dgm:pt modelId="{3EBDFCFD-B559-8545-9554-FE7283F9667A}">
      <dgm:prSet phldrT="[Text]" custT="1"/>
      <dgm:spPr/>
      <dgm:t>
        <a:bodyPr/>
        <a:lstStyle/>
        <a:p>
          <a:r>
            <a:rPr lang="en-US" sz="1200"/>
            <a:t>Technical Risks</a:t>
          </a:r>
        </a:p>
      </dgm:t>
    </dgm:pt>
    <dgm:pt modelId="{A63BED72-3E58-6C4D-A91F-F7A580748C8D}" type="parTrans" cxnId="{52AB745B-B0F1-6446-A359-0CFA838BA0F0}">
      <dgm:prSet/>
      <dgm:spPr/>
      <dgm:t>
        <a:bodyPr/>
        <a:lstStyle/>
        <a:p>
          <a:endParaRPr lang="en-US" sz="1600"/>
        </a:p>
      </dgm:t>
    </dgm:pt>
    <dgm:pt modelId="{DFA9E5D9-9F6A-834A-B509-7E0631C8C851}" type="sibTrans" cxnId="{52AB745B-B0F1-6446-A359-0CFA838BA0F0}">
      <dgm:prSet/>
      <dgm:spPr/>
      <dgm:t>
        <a:bodyPr/>
        <a:lstStyle/>
        <a:p>
          <a:endParaRPr lang="en-US" sz="1600"/>
        </a:p>
      </dgm:t>
    </dgm:pt>
    <dgm:pt modelId="{0DBDBE25-0526-4248-9DBB-221FDF945CD5}">
      <dgm:prSet phldrT="[Text]" custT="1"/>
      <dgm:spPr/>
      <dgm:t>
        <a:bodyPr/>
        <a:lstStyle/>
        <a:p>
          <a:r>
            <a:rPr lang="en-US" sz="800" dirty="0"/>
            <a:t>Other Unavoidable Risks</a:t>
          </a:r>
        </a:p>
      </dgm:t>
    </dgm:pt>
    <dgm:pt modelId="{99C661D2-D1D7-FF40-8460-7F04CC3D154A}" type="parTrans" cxnId="{032D6625-305A-3A41-B58A-E29056878666}">
      <dgm:prSet/>
      <dgm:spPr/>
      <dgm:t>
        <a:bodyPr/>
        <a:lstStyle/>
        <a:p>
          <a:endParaRPr lang="en-US" sz="1600"/>
        </a:p>
      </dgm:t>
    </dgm:pt>
    <dgm:pt modelId="{60E00ABB-0932-AD47-B140-1A540B0E46FC}" type="sibTrans" cxnId="{032D6625-305A-3A41-B58A-E29056878666}">
      <dgm:prSet/>
      <dgm:spPr/>
      <dgm:t>
        <a:bodyPr/>
        <a:lstStyle/>
        <a:p>
          <a:endParaRPr lang="en-US" sz="1600"/>
        </a:p>
      </dgm:t>
    </dgm:pt>
    <dgm:pt modelId="{EFD7959E-DB53-944E-A15B-CA516467A776}" type="pres">
      <dgm:prSet presAssocID="{D971AE30-BA6A-5E4F-A94D-EDFAB0697C51}" presName="Name0" presStyleCnt="0">
        <dgm:presLayoutVars>
          <dgm:chMax val="1"/>
          <dgm:dir/>
          <dgm:animLvl val="ctr"/>
          <dgm:resizeHandles val="exact"/>
        </dgm:presLayoutVars>
      </dgm:prSet>
      <dgm:spPr/>
    </dgm:pt>
    <dgm:pt modelId="{39255D6C-E58A-4D49-AEEF-EC7EAE2909B3}" type="pres">
      <dgm:prSet presAssocID="{1E9F8E9E-B81D-884A-AD6D-3003802B545F}" presName="centerShape" presStyleLbl="node0" presStyleIdx="0" presStyleCnt="1"/>
      <dgm:spPr/>
    </dgm:pt>
    <dgm:pt modelId="{D8680F67-6115-9D4A-BF21-83C208E6B622}" type="pres">
      <dgm:prSet presAssocID="{ABF49ACB-E026-9144-8AC3-8DDF9B25EB66}" presName="node" presStyleLbl="node1" presStyleIdx="0" presStyleCnt="5">
        <dgm:presLayoutVars>
          <dgm:bulletEnabled val="1"/>
        </dgm:presLayoutVars>
      </dgm:prSet>
      <dgm:spPr/>
    </dgm:pt>
    <dgm:pt modelId="{B01A1C8C-A910-6F46-84EC-17EFDA61756E}" type="pres">
      <dgm:prSet presAssocID="{ABF49ACB-E026-9144-8AC3-8DDF9B25EB66}" presName="dummy" presStyleCnt="0"/>
      <dgm:spPr/>
    </dgm:pt>
    <dgm:pt modelId="{E92D6251-689A-9640-9703-7DE968FE4189}" type="pres">
      <dgm:prSet presAssocID="{299FF98F-5860-9E41-87AE-B8344B3640D7}" presName="sibTrans" presStyleLbl="sibTrans2D1" presStyleIdx="0" presStyleCnt="5"/>
      <dgm:spPr/>
    </dgm:pt>
    <dgm:pt modelId="{05EA843D-6C59-E047-A994-EA0EFC7C515C}" type="pres">
      <dgm:prSet presAssocID="{FA9DEE9A-2298-E84F-B330-AED0938AC4CA}" presName="node" presStyleLbl="node1" presStyleIdx="1" presStyleCnt="5">
        <dgm:presLayoutVars>
          <dgm:bulletEnabled val="1"/>
        </dgm:presLayoutVars>
      </dgm:prSet>
      <dgm:spPr/>
    </dgm:pt>
    <dgm:pt modelId="{84421CA3-F306-FA41-AFD8-184F0B15D58E}" type="pres">
      <dgm:prSet presAssocID="{FA9DEE9A-2298-E84F-B330-AED0938AC4CA}" presName="dummy" presStyleCnt="0"/>
      <dgm:spPr/>
    </dgm:pt>
    <dgm:pt modelId="{E3A05A49-A3E4-2E40-9962-F8683E3DA58E}" type="pres">
      <dgm:prSet presAssocID="{3902943D-D33E-C94A-83F9-E1AD117144F9}" presName="sibTrans" presStyleLbl="sibTrans2D1" presStyleIdx="1" presStyleCnt="5"/>
      <dgm:spPr/>
    </dgm:pt>
    <dgm:pt modelId="{A3308227-1225-8948-BD00-89337851CF1F}" type="pres">
      <dgm:prSet presAssocID="{8532C12D-588C-6C44-9E73-9B86C2ACA31F}" presName="node" presStyleLbl="node1" presStyleIdx="2" presStyleCnt="5">
        <dgm:presLayoutVars>
          <dgm:bulletEnabled val="1"/>
        </dgm:presLayoutVars>
      </dgm:prSet>
      <dgm:spPr/>
    </dgm:pt>
    <dgm:pt modelId="{95DB433D-C398-5A46-8BEC-52217A5BF42B}" type="pres">
      <dgm:prSet presAssocID="{8532C12D-588C-6C44-9E73-9B86C2ACA31F}" presName="dummy" presStyleCnt="0"/>
      <dgm:spPr/>
    </dgm:pt>
    <dgm:pt modelId="{E4D30F19-6C4E-2043-899C-00583EA5B682}" type="pres">
      <dgm:prSet presAssocID="{64207D3C-638F-3D4D-ACD9-AC84F60BCF5F}" presName="sibTrans" presStyleLbl="sibTrans2D1" presStyleIdx="2" presStyleCnt="5"/>
      <dgm:spPr/>
    </dgm:pt>
    <dgm:pt modelId="{FA5F1F19-58D1-3446-96B3-670CBCC9075B}" type="pres">
      <dgm:prSet presAssocID="{3EBDFCFD-B559-8545-9554-FE7283F9667A}" presName="node" presStyleLbl="node1" presStyleIdx="3" presStyleCnt="5">
        <dgm:presLayoutVars>
          <dgm:bulletEnabled val="1"/>
        </dgm:presLayoutVars>
      </dgm:prSet>
      <dgm:spPr/>
    </dgm:pt>
    <dgm:pt modelId="{B6B9A23C-FF41-F740-9546-9AA64F341231}" type="pres">
      <dgm:prSet presAssocID="{3EBDFCFD-B559-8545-9554-FE7283F9667A}" presName="dummy" presStyleCnt="0"/>
      <dgm:spPr/>
    </dgm:pt>
    <dgm:pt modelId="{C5A1D68F-75EC-8341-B8B8-830547600F01}" type="pres">
      <dgm:prSet presAssocID="{DFA9E5D9-9F6A-834A-B509-7E0631C8C851}" presName="sibTrans" presStyleLbl="sibTrans2D1" presStyleIdx="3" presStyleCnt="5"/>
      <dgm:spPr/>
    </dgm:pt>
    <dgm:pt modelId="{F98875FB-AF3C-D849-B463-5A31558A12BF}" type="pres">
      <dgm:prSet presAssocID="{0DBDBE25-0526-4248-9DBB-221FDF945CD5}" presName="node" presStyleLbl="node1" presStyleIdx="4" presStyleCnt="5">
        <dgm:presLayoutVars>
          <dgm:bulletEnabled val="1"/>
        </dgm:presLayoutVars>
      </dgm:prSet>
      <dgm:spPr/>
    </dgm:pt>
    <dgm:pt modelId="{A55AB429-5E48-A044-9563-F0F15901AAE0}" type="pres">
      <dgm:prSet presAssocID="{0DBDBE25-0526-4248-9DBB-221FDF945CD5}" presName="dummy" presStyleCnt="0"/>
      <dgm:spPr/>
    </dgm:pt>
    <dgm:pt modelId="{F935E84E-2E5C-824F-857C-0B4BCAA17E41}" type="pres">
      <dgm:prSet presAssocID="{60E00ABB-0932-AD47-B140-1A540B0E46FC}" presName="sibTrans" presStyleLbl="sibTrans2D1" presStyleIdx="4" presStyleCnt="5"/>
      <dgm:spPr/>
    </dgm:pt>
  </dgm:ptLst>
  <dgm:cxnLst>
    <dgm:cxn modelId="{9620820B-691B-7E4C-B68C-A27C7FD3C7AC}" srcId="{D971AE30-BA6A-5E4F-A94D-EDFAB0697C51}" destId="{1E9F8E9E-B81D-884A-AD6D-3003802B545F}" srcOrd="0" destOrd="0" parTransId="{B9DA5168-2720-714D-8924-25EBA60A0C6A}" sibTransId="{BAAD1618-9116-F146-BF05-9FE706CEEC9D}"/>
    <dgm:cxn modelId="{618A5513-7D45-BE4D-B704-B7C27B6E2EEF}" type="presOf" srcId="{1E9F8E9E-B81D-884A-AD6D-3003802B545F}" destId="{39255D6C-E58A-4D49-AEEF-EC7EAE2909B3}" srcOrd="0" destOrd="0" presId="urn:microsoft.com/office/officeart/2005/8/layout/radial6"/>
    <dgm:cxn modelId="{49A3C620-FAF1-A145-B073-F07CA0A6FA8E}" type="presOf" srcId="{ABF49ACB-E026-9144-8AC3-8DDF9B25EB66}" destId="{D8680F67-6115-9D4A-BF21-83C208E6B622}" srcOrd="0" destOrd="0" presId="urn:microsoft.com/office/officeart/2005/8/layout/radial6"/>
    <dgm:cxn modelId="{7A7C3822-303A-1744-B1FA-54C144D0E8A5}" type="presOf" srcId="{D971AE30-BA6A-5E4F-A94D-EDFAB0697C51}" destId="{EFD7959E-DB53-944E-A15B-CA516467A776}" srcOrd="0" destOrd="0" presId="urn:microsoft.com/office/officeart/2005/8/layout/radial6"/>
    <dgm:cxn modelId="{032D6625-305A-3A41-B58A-E29056878666}" srcId="{1E9F8E9E-B81D-884A-AD6D-3003802B545F}" destId="{0DBDBE25-0526-4248-9DBB-221FDF945CD5}" srcOrd="4" destOrd="0" parTransId="{99C661D2-D1D7-FF40-8460-7F04CC3D154A}" sibTransId="{60E00ABB-0932-AD47-B140-1A540B0E46FC}"/>
    <dgm:cxn modelId="{5583CA2D-A0EE-4948-92A0-B3CEF681E1F8}" type="presOf" srcId="{DFA9E5D9-9F6A-834A-B509-7E0631C8C851}" destId="{C5A1D68F-75EC-8341-B8B8-830547600F01}" srcOrd="0" destOrd="0" presId="urn:microsoft.com/office/officeart/2005/8/layout/radial6"/>
    <dgm:cxn modelId="{5F72B239-05A0-E545-AAD7-6C09238C0C99}" type="presOf" srcId="{0DBDBE25-0526-4248-9DBB-221FDF945CD5}" destId="{F98875FB-AF3C-D849-B463-5A31558A12BF}" srcOrd="0" destOrd="0" presId="urn:microsoft.com/office/officeart/2005/8/layout/radial6"/>
    <dgm:cxn modelId="{6296B35A-99E6-FF41-A169-A19F6031E40C}" type="presOf" srcId="{64207D3C-638F-3D4D-ACD9-AC84F60BCF5F}" destId="{E4D30F19-6C4E-2043-899C-00583EA5B682}" srcOrd="0" destOrd="0" presId="urn:microsoft.com/office/officeart/2005/8/layout/radial6"/>
    <dgm:cxn modelId="{52AB745B-B0F1-6446-A359-0CFA838BA0F0}" srcId="{1E9F8E9E-B81D-884A-AD6D-3003802B545F}" destId="{3EBDFCFD-B559-8545-9554-FE7283F9667A}" srcOrd="3" destOrd="0" parTransId="{A63BED72-3E58-6C4D-A91F-F7A580748C8D}" sibTransId="{DFA9E5D9-9F6A-834A-B509-7E0631C8C851}"/>
    <dgm:cxn modelId="{8FF5206A-C2BB-5C49-9A7D-A80F77ABBA8D}" type="presOf" srcId="{3EBDFCFD-B559-8545-9554-FE7283F9667A}" destId="{FA5F1F19-58D1-3446-96B3-670CBCC9075B}" srcOrd="0" destOrd="0" presId="urn:microsoft.com/office/officeart/2005/8/layout/radial6"/>
    <dgm:cxn modelId="{6E9BF47A-DE2D-744C-9A91-2FD4F67E2588}" type="presOf" srcId="{3902943D-D33E-C94A-83F9-E1AD117144F9}" destId="{E3A05A49-A3E4-2E40-9962-F8683E3DA58E}" srcOrd="0" destOrd="0" presId="urn:microsoft.com/office/officeart/2005/8/layout/radial6"/>
    <dgm:cxn modelId="{26515490-E918-0B4F-92E6-20488A76B93A}" type="presOf" srcId="{299FF98F-5860-9E41-87AE-B8344B3640D7}" destId="{E92D6251-689A-9640-9703-7DE968FE4189}" srcOrd="0" destOrd="0" presId="urn:microsoft.com/office/officeart/2005/8/layout/radial6"/>
    <dgm:cxn modelId="{D4EAFCA8-30B4-D947-B63C-213EA8176C6F}" type="presOf" srcId="{8532C12D-588C-6C44-9E73-9B86C2ACA31F}" destId="{A3308227-1225-8948-BD00-89337851CF1F}" srcOrd="0" destOrd="0" presId="urn:microsoft.com/office/officeart/2005/8/layout/radial6"/>
    <dgm:cxn modelId="{85264FC4-65E4-714C-A82C-CD8175F5904D}" srcId="{1E9F8E9E-B81D-884A-AD6D-3003802B545F}" destId="{ABF49ACB-E026-9144-8AC3-8DDF9B25EB66}" srcOrd="0" destOrd="0" parTransId="{92C9E085-DAF8-B24F-AF25-737D820D68DF}" sibTransId="{299FF98F-5860-9E41-87AE-B8344B3640D7}"/>
    <dgm:cxn modelId="{C26085D5-6FCF-0746-8B21-3288029C2EAB}" type="presOf" srcId="{FA9DEE9A-2298-E84F-B330-AED0938AC4CA}" destId="{05EA843D-6C59-E047-A994-EA0EFC7C515C}" srcOrd="0" destOrd="0" presId="urn:microsoft.com/office/officeart/2005/8/layout/radial6"/>
    <dgm:cxn modelId="{204A1DDB-6245-254F-B583-1975948C5411}" type="presOf" srcId="{60E00ABB-0932-AD47-B140-1A540B0E46FC}" destId="{F935E84E-2E5C-824F-857C-0B4BCAA17E41}" srcOrd="0" destOrd="0" presId="urn:microsoft.com/office/officeart/2005/8/layout/radial6"/>
    <dgm:cxn modelId="{8E10B4E0-3155-FB4D-A5CA-53AE8EBB4F5A}" srcId="{1E9F8E9E-B81D-884A-AD6D-3003802B545F}" destId="{FA9DEE9A-2298-E84F-B330-AED0938AC4CA}" srcOrd="1" destOrd="0" parTransId="{DCE5FB26-02DA-0446-ADE0-62AE0109CA92}" sibTransId="{3902943D-D33E-C94A-83F9-E1AD117144F9}"/>
    <dgm:cxn modelId="{409C26E4-779D-BD4D-92E6-098932C1CAE4}" srcId="{1E9F8E9E-B81D-884A-AD6D-3003802B545F}" destId="{8532C12D-588C-6C44-9E73-9B86C2ACA31F}" srcOrd="2" destOrd="0" parTransId="{983B103D-78F8-8F4D-88A5-AABAB7878B7D}" sibTransId="{64207D3C-638F-3D4D-ACD9-AC84F60BCF5F}"/>
    <dgm:cxn modelId="{3215157E-F9FF-034D-9BA4-D3E259738478}" type="presParOf" srcId="{EFD7959E-DB53-944E-A15B-CA516467A776}" destId="{39255D6C-E58A-4D49-AEEF-EC7EAE2909B3}" srcOrd="0" destOrd="0" presId="urn:microsoft.com/office/officeart/2005/8/layout/radial6"/>
    <dgm:cxn modelId="{92BBFEE0-4CEF-B14E-9435-6C353B666FE8}" type="presParOf" srcId="{EFD7959E-DB53-944E-A15B-CA516467A776}" destId="{D8680F67-6115-9D4A-BF21-83C208E6B622}" srcOrd="1" destOrd="0" presId="urn:microsoft.com/office/officeart/2005/8/layout/radial6"/>
    <dgm:cxn modelId="{58BF4AD9-A0E6-914C-A0EA-10DBB0E1D59D}" type="presParOf" srcId="{EFD7959E-DB53-944E-A15B-CA516467A776}" destId="{B01A1C8C-A910-6F46-84EC-17EFDA61756E}" srcOrd="2" destOrd="0" presId="urn:microsoft.com/office/officeart/2005/8/layout/radial6"/>
    <dgm:cxn modelId="{C3072C07-31BA-4949-808A-024E8E13D6F0}" type="presParOf" srcId="{EFD7959E-DB53-944E-A15B-CA516467A776}" destId="{E92D6251-689A-9640-9703-7DE968FE4189}" srcOrd="3" destOrd="0" presId="urn:microsoft.com/office/officeart/2005/8/layout/radial6"/>
    <dgm:cxn modelId="{87EEC031-1341-964E-81CF-F054D1A8804F}" type="presParOf" srcId="{EFD7959E-DB53-944E-A15B-CA516467A776}" destId="{05EA843D-6C59-E047-A994-EA0EFC7C515C}" srcOrd="4" destOrd="0" presId="urn:microsoft.com/office/officeart/2005/8/layout/radial6"/>
    <dgm:cxn modelId="{F86CC737-636D-DD4E-A515-CB072B7A7651}" type="presParOf" srcId="{EFD7959E-DB53-944E-A15B-CA516467A776}" destId="{84421CA3-F306-FA41-AFD8-184F0B15D58E}" srcOrd="5" destOrd="0" presId="urn:microsoft.com/office/officeart/2005/8/layout/radial6"/>
    <dgm:cxn modelId="{CCD03F6D-ADA4-2A47-8A51-EE1896E5759B}" type="presParOf" srcId="{EFD7959E-DB53-944E-A15B-CA516467A776}" destId="{E3A05A49-A3E4-2E40-9962-F8683E3DA58E}" srcOrd="6" destOrd="0" presId="urn:microsoft.com/office/officeart/2005/8/layout/radial6"/>
    <dgm:cxn modelId="{2F8D3672-144E-6A4B-BCE5-77CAFB3C7FEC}" type="presParOf" srcId="{EFD7959E-DB53-944E-A15B-CA516467A776}" destId="{A3308227-1225-8948-BD00-89337851CF1F}" srcOrd="7" destOrd="0" presId="urn:microsoft.com/office/officeart/2005/8/layout/radial6"/>
    <dgm:cxn modelId="{BE192801-C5C3-A040-87AF-245874B062E8}" type="presParOf" srcId="{EFD7959E-DB53-944E-A15B-CA516467A776}" destId="{95DB433D-C398-5A46-8BEC-52217A5BF42B}" srcOrd="8" destOrd="0" presId="urn:microsoft.com/office/officeart/2005/8/layout/radial6"/>
    <dgm:cxn modelId="{8F1F42F9-76FB-494C-B1D7-0D153A700F3A}" type="presParOf" srcId="{EFD7959E-DB53-944E-A15B-CA516467A776}" destId="{E4D30F19-6C4E-2043-899C-00583EA5B682}" srcOrd="9" destOrd="0" presId="urn:microsoft.com/office/officeart/2005/8/layout/radial6"/>
    <dgm:cxn modelId="{60773E85-1242-3643-BFC1-7AEC23B694D8}" type="presParOf" srcId="{EFD7959E-DB53-944E-A15B-CA516467A776}" destId="{FA5F1F19-58D1-3446-96B3-670CBCC9075B}" srcOrd="10" destOrd="0" presId="urn:microsoft.com/office/officeart/2005/8/layout/radial6"/>
    <dgm:cxn modelId="{52EA65C7-359D-5049-B412-C4D24EB5DC02}" type="presParOf" srcId="{EFD7959E-DB53-944E-A15B-CA516467A776}" destId="{B6B9A23C-FF41-F740-9546-9AA64F341231}" srcOrd="11" destOrd="0" presId="urn:microsoft.com/office/officeart/2005/8/layout/radial6"/>
    <dgm:cxn modelId="{9152CF23-22DB-464A-B04C-81859B9CC2C4}" type="presParOf" srcId="{EFD7959E-DB53-944E-A15B-CA516467A776}" destId="{C5A1D68F-75EC-8341-B8B8-830547600F01}" srcOrd="12" destOrd="0" presId="urn:microsoft.com/office/officeart/2005/8/layout/radial6"/>
    <dgm:cxn modelId="{39314650-29FA-D040-ADD9-D034E21D74CB}" type="presParOf" srcId="{EFD7959E-DB53-944E-A15B-CA516467A776}" destId="{F98875FB-AF3C-D849-B463-5A31558A12BF}" srcOrd="13" destOrd="0" presId="urn:microsoft.com/office/officeart/2005/8/layout/radial6"/>
    <dgm:cxn modelId="{45F671CA-1419-6543-A527-6451A51A5A01}" type="presParOf" srcId="{EFD7959E-DB53-944E-A15B-CA516467A776}" destId="{A55AB429-5E48-A044-9563-F0F15901AAE0}" srcOrd="14" destOrd="0" presId="urn:microsoft.com/office/officeart/2005/8/layout/radial6"/>
    <dgm:cxn modelId="{EC73403F-0FA6-7144-BA4A-17A562273A35}" type="presParOf" srcId="{EFD7959E-DB53-944E-A15B-CA516467A776}" destId="{F935E84E-2E5C-824F-857C-0B4BCAA17E41}" srcOrd="15"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EE9C3-096B-46E0-895C-E531BD0D6CC4}">
      <dsp:nvSpPr>
        <dsp:cNvPr id="0" name=""/>
        <dsp:cNvSpPr/>
      </dsp:nvSpPr>
      <dsp:spPr>
        <a:xfrm>
          <a:off x="347383" y="626110"/>
          <a:ext cx="1084060" cy="10840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33617-D05E-4ACF-A7FA-B3C7AEEE50DE}">
      <dsp:nvSpPr>
        <dsp:cNvPr id="0" name=""/>
        <dsp:cNvSpPr/>
      </dsp:nvSpPr>
      <dsp:spPr>
        <a:xfrm>
          <a:off x="578412" y="857139"/>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2E9A46-0D23-4786-91A8-564EA5F15F6F}">
      <dsp:nvSpPr>
        <dsp:cNvPr id="0" name=""/>
        <dsp:cNvSpPr/>
      </dsp:nvSpPr>
      <dsp:spPr>
        <a:xfrm>
          <a:off x="839"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Procedural</a:t>
          </a:r>
        </a:p>
      </dsp:txBody>
      <dsp:txXfrm>
        <a:off x="839" y="2047829"/>
        <a:ext cx="1777148" cy="710859"/>
      </dsp:txXfrm>
    </dsp:sp>
    <dsp:sp modelId="{CF5DD776-1E44-4836-8292-02013BFB519C}">
      <dsp:nvSpPr>
        <dsp:cNvPr id="0" name=""/>
        <dsp:cNvSpPr/>
      </dsp:nvSpPr>
      <dsp:spPr>
        <a:xfrm>
          <a:off x="2435532" y="626110"/>
          <a:ext cx="1084060" cy="10840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FE51E-27A2-4987-A508-9CAADE117717}">
      <dsp:nvSpPr>
        <dsp:cNvPr id="0" name=""/>
        <dsp:cNvSpPr/>
      </dsp:nvSpPr>
      <dsp:spPr>
        <a:xfrm>
          <a:off x="2666562" y="857139"/>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A4E525-2F26-44F0-997D-38D5C65E685B}">
      <dsp:nvSpPr>
        <dsp:cNvPr id="0" name=""/>
        <dsp:cNvSpPr/>
      </dsp:nvSpPr>
      <dsp:spPr>
        <a:xfrm>
          <a:off x="208898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Management</a:t>
          </a:r>
        </a:p>
      </dsp:txBody>
      <dsp:txXfrm>
        <a:off x="2088988" y="2047829"/>
        <a:ext cx="1777148" cy="710859"/>
      </dsp:txXfrm>
    </dsp:sp>
    <dsp:sp modelId="{027BF19C-8E41-4634-BFA1-116EA02F0CA1}">
      <dsp:nvSpPr>
        <dsp:cNvPr id="0" name=""/>
        <dsp:cNvSpPr/>
      </dsp:nvSpPr>
      <dsp:spPr>
        <a:xfrm>
          <a:off x="4523682" y="626110"/>
          <a:ext cx="1084060" cy="10840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F2651-2531-4F2C-A620-1BCCD4920C25}">
      <dsp:nvSpPr>
        <dsp:cNvPr id="0" name=""/>
        <dsp:cNvSpPr/>
      </dsp:nvSpPr>
      <dsp:spPr>
        <a:xfrm>
          <a:off x="4754711" y="857139"/>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9A7EAD-AA1A-4449-B63A-BB1166939F28}">
      <dsp:nvSpPr>
        <dsp:cNvPr id="0" name=""/>
        <dsp:cNvSpPr/>
      </dsp:nvSpPr>
      <dsp:spPr>
        <a:xfrm>
          <a:off x="417713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Training</a:t>
          </a:r>
        </a:p>
      </dsp:txBody>
      <dsp:txXfrm>
        <a:off x="4177138" y="2047829"/>
        <a:ext cx="1777148" cy="710859"/>
      </dsp:txXfrm>
    </dsp:sp>
    <dsp:sp modelId="{896AA4D2-C656-428B-8DAE-AECF064EAB7C}">
      <dsp:nvSpPr>
        <dsp:cNvPr id="0" name=""/>
        <dsp:cNvSpPr/>
      </dsp:nvSpPr>
      <dsp:spPr>
        <a:xfrm>
          <a:off x="6611831" y="626110"/>
          <a:ext cx="1084060" cy="10840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C804B-5E31-4A54-AA0B-6B4C29D39D03}">
      <dsp:nvSpPr>
        <dsp:cNvPr id="0" name=""/>
        <dsp:cNvSpPr/>
      </dsp:nvSpPr>
      <dsp:spPr>
        <a:xfrm>
          <a:off x="6842860" y="857139"/>
          <a:ext cx="622001" cy="622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82CCB9-90F4-4581-8237-A407995CFAB0}">
      <dsp:nvSpPr>
        <dsp:cNvPr id="0" name=""/>
        <dsp:cNvSpPr/>
      </dsp:nvSpPr>
      <dsp:spPr>
        <a:xfrm>
          <a:off x="626528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Seminar</a:t>
          </a:r>
        </a:p>
      </dsp:txBody>
      <dsp:txXfrm>
        <a:off x="6265287" y="2047829"/>
        <a:ext cx="1777148" cy="710859"/>
      </dsp:txXfrm>
    </dsp:sp>
    <dsp:sp modelId="{617D804B-0AA7-4155-84BD-E7C976815965}">
      <dsp:nvSpPr>
        <dsp:cNvPr id="0" name=""/>
        <dsp:cNvSpPr/>
      </dsp:nvSpPr>
      <dsp:spPr>
        <a:xfrm>
          <a:off x="8699981" y="626110"/>
          <a:ext cx="1084060" cy="10840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74CDF7-CFBB-4A57-81B8-5294693228D3}">
      <dsp:nvSpPr>
        <dsp:cNvPr id="0" name=""/>
        <dsp:cNvSpPr/>
      </dsp:nvSpPr>
      <dsp:spPr>
        <a:xfrm>
          <a:off x="8931010" y="857139"/>
          <a:ext cx="622001" cy="6220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F5ACD1-4110-4D0D-968C-617111B9E60A}">
      <dsp:nvSpPr>
        <dsp:cNvPr id="0" name=""/>
        <dsp:cNvSpPr/>
      </dsp:nvSpPr>
      <dsp:spPr>
        <a:xfrm>
          <a:off x="835343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Even careers!</a:t>
          </a:r>
        </a:p>
      </dsp:txBody>
      <dsp:txXfrm>
        <a:off x="8353437" y="2047829"/>
        <a:ext cx="1777148" cy="710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5E84E-2E5C-824F-857C-0B4BCAA17E41}">
      <dsp:nvSpPr>
        <dsp:cNvPr id="0" name=""/>
        <dsp:cNvSpPr/>
      </dsp:nvSpPr>
      <dsp:spPr>
        <a:xfrm>
          <a:off x="3226616" y="630406"/>
          <a:ext cx="4212160" cy="4212160"/>
        </a:xfrm>
        <a:prstGeom prst="blockArc">
          <a:avLst>
            <a:gd name="adj1" fmla="val 11880000"/>
            <a:gd name="adj2" fmla="val 16200000"/>
            <a:gd name="adj3" fmla="val 4636"/>
          </a:avLst>
        </a:prstGeom>
        <a:gradFill rotWithShape="0">
          <a:gsLst>
            <a:gs pos="0">
              <a:schemeClr val="accent1">
                <a:shade val="90000"/>
                <a:hueOff val="-99259"/>
                <a:satOff val="-5254"/>
                <a:lumOff val="13762"/>
                <a:alphaOff val="0"/>
                <a:tint val="98000"/>
                <a:lumMod val="100000"/>
              </a:schemeClr>
            </a:gs>
            <a:gs pos="100000">
              <a:schemeClr val="accent1">
                <a:shade val="90000"/>
                <a:hueOff val="-99259"/>
                <a:satOff val="-5254"/>
                <a:lumOff val="1376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5A1D68F-75EC-8341-B8B8-830547600F01}">
      <dsp:nvSpPr>
        <dsp:cNvPr id="0" name=""/>
        <dsp:cNvSpPr/>
      </dsp:nvSpPr>
      <dsp:spPr>
        <a:xfrm>
          <a:off x="3226616" y="630406"/>
          <a:ext cx="4212160" cy="4212160"/>
        </a:xfrm>
        <a:prstGeom prst="blockArc">
          <a:avLst>
            <a:gd name="adj1" fmla="val 7560000"/>
            <a:gd name="adj2" fmla="val 11880000"/>
            <a:gd name="adj3" fmla="val 4636"/>
          </a:avLst>
        </a:prstGeom>
        <a:gradFill rotWithShape="0">
          <a:gsLst>
            <a:gs pos="0">
              <a:schemeClr val="accent1">
                <a:shade val="90000"/>
                <a:hueOff val="-198517"/>
                <a:satOff val="-10507"/>
                <a:lumOff val="27524"/>
                <a:alphaOff val="0"/>
                <a:tint val="98000"/>
                <a:lumMod val="100000"/>
              </a:schemeClr>
            </a:gs>
            <a:gs pos="100000">
              <a:schemeClr val="accent1">
                <a:shade val="90000"/>
                <a:hueOff val="-198517"/>
                <a:satOff val="-10507"/>
                <a:lumOff val="2752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D30F19-6C4E-2043-899C-00583EA5B682}">
      <dsp:nvSpPr>
        <dsp:cNvPr id="0" name=""/>
        <dsp:cNvSpPr/>
      </dsp:nvSpPr>
      <dsp:spPr>
        <a:xfrm>
          <a:off x="3226616" y="630406"/>
          <a:ext cx="4212160" cy="4212160"/>
        </a:xfrm>
        <a:prstGeom prst="blockArc">
          <a:avLst>
            <a:gd name="adj1" fmla="val 3240000"/>
            <a:gd name="adj2" fmla="val 7560000"/>
            <a:gd name="adj3" fmla="val 4636"/>
          </a:avLst>
        </a:prstGeom>
        <a:gradFill rotWithShape="0">
          <a:gsLst>
            <a:gs pos="0">
              <a:schemeClr val="accent1">
                <a:shade val="90000"/>
                <a:hueOff val="-198517"/>
                <a:satOff val="-10507"/>
                <a:lumOff val="27524"/>
                <a:alphaOff val="0"/>
                <a:tint val="98000"/>
                <a:lumMod val="100000"/>
              </a:schemeClr>
            </a:gs>
            <a:gs pos="100000">
              <a:schemeClr val="accent1">
                <a:shade val="90000"/>
                <a:hueOff val="-198517"/>
                <a:satOff val="-10507"/>
                <a:lumOff val="2752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3A05A49-A3E4-2E40-9962-F8683E3DA58E}">
      <dsp:nvSpPr>
        <dsp:cNvPr id="0" name=""/>
        <dsp:cNvSpPr/>
      </dsp:nvSpPr>
      <dsp:spPr>
        <a:xfrm>
          <a:off x="3226616" y="630406"/>
          <a:ext cx="4212160" cy="4212160"/>
        </a:xfrm>
        <a:prstGeom prst="blockArc">
          <a:avLst>
            <a:gd name="adj1" fmla="val 20520000"/>
            <a:gd name="adj2" fmla="val 3240000"/>
            <a:gd name="adj3" fmla="val 4636"/>
          </a:avLst>
        </a:prstGeom>
        <a:gradFill rotWithShape="0">
          <a:gsLst>
            <a:gs pos="0">
              <a:schemeClr val="accent1">
                <a:shade val="90000"/>
                <a:hueOff val="-99259"/>
                <a:satOff val="-5254"/>
                <a:lumOff val="13762"/>
                <a:alphaOff val="0"/>
                <a:tint val="98000"/>
                <a:lumMod val="100000"/>
              </a:schemeClr>
            </a:gs>
            <a:gs pos="100000">
              <a:schemeClr val="accent1">
                <a:shade val="90000"/>
                <a:hueOff val="-99259"/>
                <a:satOff val="-5254"/>
                <a:lumOff val="1376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92D6251-689A-9640-9703-7DE968FE4189}">
      <dsp:nvSpPr>
        <dsp:cNvPr id="0" name=""/>
        <dsp:cNvSpPr/>
      </dsp:nvSpPr>
      <dsp:spPr>
        <a:xfrm>
          <a:off x="3226616" y="630406"/>
          <a:ext cx="4212160" cy="4212160"/>
        </a:xfrm>
        <a:prstGeom prst="blockArc">
          <a:avLst>
            <a:gd name="adj1" fmla="val 16200000"/>
            <a:gd name="adj2" fmla="val 20520000"/>
            <a:gd name="adj3" fmla="val 4636"/>
          </a:avLst>
        </a:prstGeom>
        <a:gradFill rotWithShape="0">
          <a:gsLst>
            <a:gs pos="0">
              <a:schemeClr val="accent1">
                <a:shade val="90000"/>
                <a:hueOff val="0"/>
                <a:satOff val="0"/>
                <a:lumOff val="0"/>
                <a:alphaOff val="0"/>
                <a:tint val="98000"/>
                <a:lumMod val="100000"/>
              </a:schemeClr>
            </a:gs>
            <a:gs pos="100000">
              <a:schemeClr val="accent1">
                <a:shade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255D6C-E58A-4D49-AEEF-EC7EAE2909B3}">
      <dsp:nvSpPr>
        <dsp:cNvPr id="0" name=""/>
        <dsp:cNvSpPr/>
      </dsp:nvSpPr>
      <dsp:spPr>
        <a:xfrm>
          <a:off x="4364062" y="1767852"/>
          <a:ext cx="1937268" cy="1937268"/>
        </a:xfrm>
        <a:prstGeom prst="ellipse">
          <a:avLst/>
        </a:prstGeom>
        <a:gradFill rotWithShape="0">
          <a:gsLst>
            <a:gs pos="0">
              <a:schemeClr val="accent1">
                <a:shade val="60000"/>
                <a:hueOff val="0"/>
                <a:satOff val="0"/>
                <a:lumOff val="0"/>
                <a:alphaOff val="0"/>
                <a:tint val="98000"/>
                <a:lumMod val="100000"/>
              </a:schemeClr>
            </a:gs>
            <a:gs pos="100000">
              <a:schemeClr val="accent1">
                <a:shade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Categories of Risks in Software Projects</a:t>
          </a:r>
        </a:p>
      </dsp:txBody>
      <dsp:txXfrm>
        <a:off x="4647768" y="2051558"/>
        <a:ext cx="1369856" cy="1369856"/>
      </dsp:txXfrm>
    </dsp:sp>
    <dsp:sp modelId="{D8680F67-6115-9D4A-BF21-83C208E6B622}">
      <dsp:nvSpPr>
        <dsp:cNvPr id="0" name=""/>
        <dsp:cNvSpPr/>
      </dsp:nvSpPr>
      <dsp:spPr>
        <a:xfrm>
          <a:off x="4654652" y="1181"/>
          <a:ext cx="1356088" cy="1356088"/>
        </a:xfrm>
        <a:prstGeom prst="ellipse">
          <a:avLst/>
        </a:prstGeom>
        <a:gradFill rotWithShape="0">
          <a:gsLst>
            <a:gs pos="0">
              <a:schemeClr val="accent1">
                <a:shade val="50000"/>
                <a:hueOff val="0"/>
                <a:satOff val="0"/>
                <a:lumOff val="0"/>
                <a:alphaOff val="0"/>
                <a:tint val="98000"/>
                <a:lumMod val="100000"/>
              </a:schemeClr>
            </a:gs>
            <a:gs pos="100000">
              <a:schemeClr val="accent1">
                <a:shade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Schedule Risks</a:t>
          </a:r>
        </a:p>
      </dsp:txBody>
      <dsp:txXfrm>
        <a:off x="4853246" y="199775"/>
        <a:ext cx="958900" cy="958900"/>
      </dsp:txXfrm>
    </dsp:sp>
    <dsp:sp modelId="{05EA843D-6C59-E047-A994-EA0EFC7C515C}">
      <dsp:nvSpPr>
        <dsp:cNvPr id="0" name=""/>
        <dsp:cNvSpPr/>
      </dsp:nvSpPr>
      <dsp:spPr>
        <a:xfrm>
          <a:off x="6611224" y="1422714"/>
          <a:ext cx="1356088" cy="1356088"/>
        </a:xfrm>
        <a:prstGeom prst="ellipse">
          <a:avLst/>
        </a:prstGeom>
        <a:gradFill rotWithShape="0">
          <a:gsLst>
            <a:gs pos="0">
              <a:schemeClr val="accent1">
                <a:shade val="50000"/>
                <a:hueOff val="-94734"/>
                <a:satOff val="-5684"/>
                <a:lumOff val="17508"/>
                <a:alphaOff val="0"/>
                <a:tint val="98000"/>
                <a:lumMod val="100000"/>
              </a:schemeClr>
            </a:gs>
            <a:gs pos="100000">
              <a:schemeClr val="accent1">
                <a:shade val="50000"/>
                <a:hueOff val="-94734"/>
                <a:satOff val="-5684"/>
                <a:lumOff val="1750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Budget Risks</a:t>
          </a:r>
        </a:p>
      </dsp:txBody>
      <dsp:txXfrm>
        <a:off x="6809818" y="1621308"/>
        <a:ext cx="958900" cy="958900"/>
      </dsp:txXfrm>
    </dsp:sp>
    <dsp:sp modelId="{A3308227-1225-8948-BD00-89337851CF1F}">
      <dsp:nvSpPr>
        <dsp:cNvPr id="0" name=""/>
        <dsp:cNvSpPr/>
      </dsp:nvSpPr>
      <dsp:spPr>
        <a:xfrm>
          <a:off x="5863880" y="3722802"/>
          <a:ext cx="1356088" cy="1356088"/>
        </a:xfrm>
        <a:prstGeom prst="ellipse">
          <a:avLst/>
        </a:prstGeom>
        <a:gradFill rotWithShape="0">
          <a:gsLst>
            <a:gs pos="0">
              <a:schemeClr val="accent1">
                <a:shade val="50000"/>
                <a:hueOff val="-189469"/>
                <a:satOff val="-11367"/>
                <a:lumOff val="35016"/>
                <a:alphaOff val="0"/>
                <a:tint val="98000"/>
                <a:lumMod val="100000"/>
              </a:schemeClr>
            </a:gs>
            <a:gs pos="100000">
              <a:schemeClr val="accent1">
                <a:shade val="50000"/>
                <a:hueOff val="-189469"/>
                <a:satOff val="-11367"/>
                <a:lumOff val="3501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Operational Risks</a:t>
          </a:r>
        </a:p>
      </dsp:txBody>
      <dsp:txXfrm>
        <a:off x="6062474" y="3921396"/>
        <a:ext cx="958900" cy="958900"/>
      </dsp:txXfrm>
    </dsp:sp>
    <dsp:sp modelId="{FA5F1F19-58D1-3446-96B3-670CBCC9075B}">
      <dsp:nvSpPr>
        <dsp:cNvPr id="0" name=""/>
        <dsp:cNvSpPr/>
      </dsp:nvSpPr>
      <dsp:spPr>
        <a:xfrm>
          <a:off x="3445424" y="3722802"/>
          <a:ext cx="1356088" cy="1356088"/>
        </a:xfrm>
        <a:prstGeom prst="ellipse">
          <a:avLst/>
        </a:prstGeom>
        <a:gradFill rotWithShape="0">
          <a:gsLst>
            <a:gs pos="0">
              <a:schemeClr val="accent1">
                <a:shade val="50000"/>
                <a:hueOff val="-189469"/>
                <a:satOff val="-11367"/>
                <a:lumOff val="35016"/>
                <a:alphaOff val="0"/>
                <a:tint val="98000"/>
                <a:lumMod val="100000"/>
              </a:schemeClr>
            </a:gs>
            <a:gs pos="100000">
              <a:schemeClr val="accent1">
                <a:shade val="50000"/>
                <a:hueOff val="-189469"/>
                <a:satOff val="-11367"/>
                <a:lumOff val="3501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Technical Risks</a:t>
          </a:r>
        </a:p>
      </dsp:txBody>
      <dsp:txXfrm>
        <a:off x="3644018" y="3921396"/>
        <a:ext cx="958900" cy="958900"/>
      </dsp:txXfrm>
    </dsp:sp>
    <dsp:sp modelId="{F98875FB-AF3C-D849-B463-5A31558A12BF}">
      <dsp:nvSpPr>
        <dsp:cNvPr id="0" name=""/>
        <dsp:cNvSpPr/>
      </dsp:nvSpPr>
      <dsp:spPr>
        <a:xfrm>
          <a:off x="2698080" y="1422714"/>
          <a:ext cx="1356088" cy="1356088"/>
        </a:xfrm>
        <a:prstGeom prst="ellipse">
          <a:avLst/>
        </a:prstGeom>
        <a:gradFill rotWithShape="0">
          <a:gsLst>
            <a:gs pos="0">
              <a:schemeClr val="accent1">
                <a:shade val="50000"/>
                <a:hueOff val="-94734"/>
                <a:satOff val="-5684"/>
                <a:lumOff val="17508"/>
                <a:alphaOff val="0"/>
                <a:tint val="98000"/>
                <a:lumMod val="100000"/>
              </a:schemeClr>
            </a:gs>
            <a:gs pos="100000">
              <a:schemeClr val="accent1">
                <a:shade val="50000"/>
                <a:hueOff val="-94734"/>
                <a:satOff val="-5684"/>
                <a:lumOff val="1750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Other Unavoidable Risk</a:t>
          </a:r>
        </a:p>
      </dsp:txBody>
      <dsp:txXfrm>
        <a:off x="2896674" y="1621308"/>
        <a:ext cx="958900" cy="958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5E84E-2E5C-824F-857C-0B4BCAA17E41}">
      <dsp:nvSpPr>
        <dsp:cNvPr id="0" name=""/>
        <dsp:cNvSpPr/>
      </dsp:nvSpPr>
      <dsp:spPr>
        <a:xfrm>
          <a:off x="2377058" y="397397"/>
          <a:ext cx="2648167" cy="2648167"/>
        </a:xfrm>
        <a:prstGeom prst="blockArc">
          <a:avLst>
            <a:gd name="adj1" fmla="val 11880000"/>
            <a:gd name="adj2" fmla="val 16200000"/>
            <a:gd name="adj3" fmla="val 4643"/>
          </a:avLst>
        </a:prstGeom>
        <a:gradFill rotWithShape="0">
          <a:gsLst>
            <a:gs pos="0">
              <a:schemeClr val="accent1">
                <a:shade val="90000"/>
                <a:hueOff val="-99259"/>
                <a:satOff val="-5254"/>
                <a:lumOff val="13762"/>
                <a:alphaOff val="0"/>
                <a:tint val="98000"/>
                <a:lumMod val="100000"/>
              </a:schemeClr>
            </a:gs>
            <a:gs pos="100000">
              <a:schemeClr val="accent1">
                <a:shade val="90000"/>
                <a:hueOff val="-99259"/>
                <a:satOff val="-5254"/>
                <a:lumOff val="1376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5A1D68F-75EC-8341-B8B8-830547600F01}">
      <dsp:nvSpPr>
        <dsp:cNvPr id="0" name=""/>
        <dsp:cNvSpPr/>
      </dsp:nvSpPr>
      <dsp:spPr>
        <a:xfrm>
          <a:off x="2377058" y="397397"/>
          <a:ext cx="2648167" cy="2648167"/>
        </a:xfrm>
        <a:prstGeom prst="blockArc">
          <a:avLst>
            <a:gd name="adj1" fmla="val 7560000"/>
            <a:gd name="adj2" fmla="val 11880000"/>
            <a:gd name="adj3" fmla="val 4643"/>
          </a:avLst>
        </a:prstGeom>
        <a:gradFill rotWithShape="0">
          <a:gsLst>
            <a:gs pos="0">
              <a:schemeClr val="accent1">
                <a:shade val="90000"/>
                <a:hueOff val="-198517"/>
                <a:satOff val="-10507"/>
                <a:lumOff val="27524"/>
                <a:alphaOff val="0"/>
                <a:tint val="98000"/>
                <a:lumMod val="100000"/>
              </a:schemeClr>
            </a:gs>
            <a:gs pos="100000">
              <a:schemeClr val="accent1">
                <a:shade val="90000"/>
                <a:hueOff val="-198517"/>
                <a:satOff val="-10507"/>
                <a:lumOff val="2752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D30F19-6C4E-2043-899C-00583EA5B682}">
      <dsp:nvSpPr>
        <dsp:cNvPr id="0" name=""/>
        <dsp:cNvSpPr/>
      </dsp:nvSpPr>
      <dsp:spPr>
        <a:xfrm>
          <a:off x="2377058" y="397397"/>
          <a:ext cx="2648167" cy="2648167"/>
        </a:xfrm>
        <a:prstGeom prst="blockArc">
          <a:avLst>
            <a:gd name="adj1" fmla="val 3240000"/>
            <a:gd name="adj2" fmla="val 7560000"/>
            <a:gd name="adj3" fmla="val 4643"/>
          </a:avLst>
        </a:prstGeom>
        <a:gradFill rotWithShape="0">
          <a:gsLst>
            <a:gs pos="0">
              <a:schemeClr val="accent1">
                <a:shade val="90000"/>
                <a:hueOff val="-198517"/>
                <a:satOff val="-10507"/>
                <a:lumOff val="27524"/>
                <a:alphaOff val="0"/>
                <a:tint val="98000"/>
                <a:lumMod val="100000"/>
              </a:schemeClr>
            </a:gs>
            <a:gs pos="100000">
              <a:schemeClr val="accent1">
                <a:shade val="90000"/>
                <a:hueOff val="-198517"/>
                <a:satOff val="-10507"/>
                <a:lumOff val="2752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3A05A49-A3E4-2E40-9962-F8683E3DA58E}">
      <dsp:nvSpPr>
        <dsp:cNvPr id="0" name=""/>
        <dsp:cNvSpPr/>
      </dsp:nvSpPr>
      <dsp:spPr>
        <a:xfrm>
          <a:off x="2377058" y="397397"/>
          <a:ext cx="2648167" cy="2648167"/>
        </a:xfrm>
        <a:prstGeom prst="blockArc">
          <a:avLst>
            <a:gd name="adj1" fmla="val 20520000"/>
            <a:gd name="adj2" fmla="val 3240000"/>
            <a:gd name="adj3" fmla="val 4643"/>
          </a:avLst>
        </a:prstGeom>
        <a:gradFill rotWithShape="0">
          <a:gsLst>
            <a:gs pos="0">
              <a:schemeClr val="accent1">
                <a:shade val="90000"/>
                <a:hueOff val="-99259"/>
                <a:satOff val="-5254"/>
                <a:lumOff val="13762"/>
                <a:alphaOff val="0"/>
                <a:tint val="98000"/>
                <a:lumMod val="100000"/>
              </a:schemeClr>
            </a:gs>
            <a:gs pos="100000">
              <a:schemeClr val="accent1">
                <a:shade val="90000"/>
                <a:hueOff val="-99259"/>
                <a:satOff val="-5254"/>
                <a:lumOff val="1376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92D6251-689A-9640-9703-7DE968FE4189}">
      <dsp:nvSpPr>
        <dsp:cNvPr id="0" name=""/>
        <dsp:cNvSpPr/>
      </dsp:nvSpPr>
      <dsp:spPr>
        <a:xfrm>
          <a:off x="2377058" y="397397"/>
          <a:ext cx="2648167" cy="2648167"/>
        </a:xfrm>
        <a:prstGeom prst="blockArc">
          <a:avLst>
            <a:gd name="adj1" fmla="val 16200000"/>
            <a:gd name="adj2" fmla="val 20520000"/>
            <a:gd name="adj3" fmla="val 4643"/>
          </a:avLst>
        </a:prstGeom>
        <a:gradFill rotWithShape="0">
          <a:gsLst>
            <a:gs pos="0">
              <a:schemeClr val="accent1">
                <a:shade val="90000"/>
                <a:hueOff val="0"/>
                <a:satOff val="0"/>
                <a:lumOff val="0"/>
                <a:alphaOff val="0"/>
                <a:tint val="98000"/>
                <a:lumMod val="100000"/>
              </a:schemeClr>
            </a:gs>
            <a:gs pos="100000">
              <a:schemeClr val="accent1">
                <a:shade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255D6C-E58A-4D49-AEEF-EC7EAE2909B3}">
      <dsp:nvSpPr>
        <dsp:cNvPr id="0" name=""/>
        <dsp:cNvSpPr/>
      </dsp:nvSpPr>
      <dsp:spPr>
        <a:xfrm>
          <a:off x="3091212" y="1111552"/>
          <a:ext cx="1219858" cy="1219858"/>
        </a:xfrm>
        <a:prstGeom prst="ellipse">
          <a:avLst/>
        </a:prstGeom>
        <a:gradFill rotWithShape="0">
          <a:gsLst>
            <a:gs pos="0">
              <a:schemeClr val="accent1">
                <a:shade val="60000"/>
                <a:hueOff val="0"/>
                <a:satOff val="0"/>
                <a:lumOff val="0"/>
                <a:alphaOff val="0"/>
                <a:tint val="98000"/>
                <a:lumMod val="100000"/>
              </a:schemeClr>
            </a:gs>
            <a:gs pos="100000">
              <a:schemeClr val="accent1">
                <a:shade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Categories of Risks in Software Projects</a:t>
          </a:r>
        </a:p>
      </dsp:txBody>
      <dsp:txXfrm>
        <a:off x="3269856" y="1290196"/>
        <a:ext cx="862570" cy="862570"/>
      </dsp:txXfrm>
    </dsp:sp>
    <dsp:sp modelId="{D8680F67-6115-9D4A-BF21-83C208E6B622}">
      <dsp:nvSpPr>
        <dsp:cNvPr id="0" name=""/>
        <dsp:cNvSpPr/>
      </dsp:nvSpPr>
      <dsp:spPr>
        <a:xfrm>
          <a:off x="3274191" y="1187"/>
          <a:ext cx="853901" cy="853901"/>
        </a:xfrm>
        <a:prstGeom prst="ellipse">
          <a:avLst/>
        </a:prstGeom>
        <a:gradFill rotWithShape="0">
          <a:gsLst>
            <a:gs pos="0">
              <a:schemeClr val="accent1">
                <a:shade val="50000"/>
                <a:hueOff val="0"/>
                <a:satOff val="0"/>
                <a:lumOff val="0"/>
                <a:alphaOff val="0"/>
                <a:tint val="98000"/>
                <a:lumMod val="100000"/>
              </a:schemeClr>
            </a:gs>
            <a:gs pos="100000">
              <a:schemeClr val="accent1">
                <a:shade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Schedule Risks</a:t>
          </a:r>
        </a:p>
      </dsp:txBody>
      <dsp:txXfrm>
        <a:off x="3399242" y="126238"/>
        <a:ext cx="603799" cy="603799"/>
      </dsp:txXfrm>
    </dsp:sp>
    <dsp:sp modelId="{05EA843D-6C59-E047-A994-EA0EFC7C515C}">
      <dsp:nvSpPr>
        <dsp:cNvPr id="0" name=""/>
        <dsp:cNvSpPr/>
      </dsp:nvSpPr>
      <dsp:spPr>
        <a:xfrm>
          <a:off x="4504234" y="894866"/>
          <a:ext cx="853901" cy="853901"/>
        </a:xfrm>
        <a:prstGeom prst="ellipse">
          <a:avLst/>
        </a:prstGeom>
        <a:gradFill rotWithShape="0">
          <a:gsLst>
            <a:gs pos="0">
              <a:schemeClr val="accent1">
                <a:shade val="50000"/>
                <a:hueOff val="-94734"/>
                <a:satOff val="-5684"/>
                <a:lumOff val="17508"/>
                <a:alphaOff val="0"/>
                <a:tint val="98000"/>
                <a:lumMod val="100000"/>
              </a:schemeClr>
            </a:gs>
            <a:gs pos="100000">
              <a:schemeClr val="accent1">
                <a:shade val="50000"/>
                <a:hueOff val="-94734"/>
                <a:satOff val="-5684"/>
                <a:lumOff val="1750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Budget Risks</a:t>
          </a:r>
        </a:p>
      </dsp:txBody>
      <dsp:txXfrm>
        <a:off x="4629285" y="1019917"/>
        <a:ext cx="603799" cy="603799"/>
      </dsp:txXfrm>
    </dsp:sp>
    <dsp:sp modelId="{A3308227-1225-8948-BD00-89337851CF1F}">
      <dsp:nvSpPr>
        <dsp:cNvPr id="0" name=""/>
        <dsp:cNvSpPr/>
      </dsp:nvSpPr>
      <dsp:spPr>
        <a:xfrm>
          <a:off x="4034399" y="2340868"/>
          <a:ext cx="853901" cy="853901"/>
        </a:xfrm>
        <a:prstGeom prst="ellipse">
          <a:avLst/>
        </a:prstGeom>
        <a:gradFill rotWithShape="0">
          <a:gsLst>
            <a:gs pos="0">
              <a:schemeClr val="accent1">
                <a:shade val="50000"/>
                <a:hueOff val="-189469"/>
                <a:satOff val="-11367"/>
                <a:lumOff val="35016"/>
                <a:alphaOff val="0"/>
                <a:tint val="98000"/>
                <a:lumMod val="100000"/>
              </a:schemeClr>
            </a:gs>
            <a:gs pos="100000">
              <a:schemeClr val="accent1">
                <a:shade val="50000"/>
                <a:hueOff val="-189469"/>
                <a:satOff val="-11367"/>
                <a:lumOff val="3501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Operational Risks</a:t>
          </a:r>
        </a:p>
      </dsp:txBody>
      <dsp:txXfrm>
        <a:off x="4159450" y="2465919"/>
        <a:ext cx="603799" cy="603799"/>
      </dsp:txXfrm>
    </dsp:sp>
    <dsp:sp modelId="{FA5F1F19-58D1-3446-96B3-670CBCC9075B}">
      <dsp:nvSpPr>
        <dsp:cNvPr id="0" name=""/>
        <dsp:cNvSpPr/>
      </dsp:nvSpPr>
      <dsp:spPr>
        <a:xfrm>
          <a:off x="2513983" y="2340868"/>
          <a:ext cx="853901" cy="853901"/>
        </a:xfrm>
        <a:prstGeom prst="ellipse">
          <a:avLst/>
        </a:prstGeom>
        <a:gradFill rotWithShape="0">
          <a:gsLst>
            <a:gs pos="0">
              <a:schemeClr val="accent1">
                <a:shade val="50000"/>
                <a:hueOff val="-189469"/>
                <a:satOff val="-11367"/>
                <a:lumOff val="35016"/>
                <a:alphaOff val="0"/>
                <a:tint val="98000"/>
                <a:lumMod val="100000"/>
              </a:schemeClr>
            </a:gs>
            <a:gs pos="100000">
              <a:schemeClr val="accent1">
                <a:shade val="50000"/>
                <a:hueOff val="-189469"/>
                <a:satOff val="-11367"/>
                <a:lumOff val="3501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Technical Risks</a:t>
          </a:r>
        </a:p>
      </dsp:txBody>
      <dsp:txXfrm>
        <a:off x="2639034" y="2465919"/>
        <a:ext cx="603799" cy="603799"/>
      </dsp:txXfrm>
    </dsp:sp>
    <dsp:sp modelId="{F98875FB-AF3C-D849-B463-5A31558A12BF}">
      <dsp:nvSpPr>
        <dsp:cNvPr id="0" name=""/>
        <dsp:cNvSpPr/>
      </dsp:nvSpPr>
      <dsp:spPr>
        <a:xfrm>
          <a:off x="2044148" y="894866"/>
          <a:ext cx="853901" cy="853901"/>
        </a:xfrm>
        <a:prstGeom prst="ellipse">
          <a:avLst/>
        </a:prstGeom>
        <a:gradFill rotWithShape="0">
          <a:gsLst>
            <a:gs pos="0">
              <a:schemeClr val="accent1">
                <a:shade val="50000"/>
                <a:hueOff val="-94734"/>
                <a:satOff val="-5684"/>
                <a:lumOff val="17508"/>
                <a:alphaOff val="0"/>
                <a:tint val="98000"/>
                <a:lumMod val="100000"/>
              </a:schemeClr>
            </a:gs>
            <a:gs pos="100000">
              <a:schemeClr val="accent1">
                <a:shade val="50000"/>
                <a:hueOff val="-94734"/>
                <a:satOff val="-5684"/>
                <a:lumOff val="1750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Other Unavoidable Risks</a:t>
          </a:r>
        </a:p>
      </dsp:txBody>
      <dsp:txXfrm>
        <a:off x="2169199" y="1019917"/>
        <a:ext cx="603799" cy="60379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AB37-7E9E-9647-8E57-61202FBEBB38}" type="datetimeFigureOut">
              <a:rPr lang="en-US" smtClean="0"/>
              <a:t>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25046-3F2A-7A4A-8801-517DC4E44240}" type="slidenum">
              <a:rPr lang="en-US" smtClean="0"/>
              <a:t>‹#›</a:t>
            </a:fld>
            <a:endParaRPr lang="en-US"/>
          </a:p>
        </p:txBody>
      </p:sp>
    </p:spTree>
    <p:extLst>
      <p:ext uri="{BB962C8B-B14F-4D97-AF65-F5344CB8AC3E}">
        <p14:creationId xmlns:p14="http://schemas.microsoft.com/office/powerpoint/2010/main" val="100267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test-bright-hub-pm.pantheonsite.io/resource-management/19435-a-summary-of-pmbok-practices-human-resource-management/" TargetMode="External"/><Relationship Id="rId3" Type="http://schemas.openxmlformats.org/officeDocument/2006/relationships/hyperlink" Target="https://test-bright-hub-pm.pantheonsite.io/project-planning/16782-tips-for-creating-a-master-project-schedule/" TargetMode="External"/><Relationship Id="rId7" Type="http://schemas.openxmlformats.org/officeDocument/2006/relationships/hyperlink" Target="https://test-bright-hub-pm.pantheonsite.io/monitoring-projects/40427-in-defense-of-the-project-scop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est-bright-hub-pm.pantheonsite.io/monitoring-projects/43207-all-about-project-finance/" TargetMode="External"/><Relationship Id="rId5" Type="http://schemas.openxmlformats.org/officeDocument/2006/relationships/hyperlink" Target="https://test-bright-hub-pm.pantheonsite.io/resource-management/14438-key-elements-of-resource-management/" TargetMode="External"/><Relationship Id="rId4" Type="http://schemas.openxmlformats.org/officeDocument/2006/relationships/hyperlink" Target="https://www.brighthubpm.com/project-planning/10057-defining-the-project-scope-tips-amp-free-template/" TargetMode="External"/><Relationship Id="rId9" Type="http://schemas.openxmlformats.org/officeDocument/2006/relationships/hyperlink" Target="https://test-bright-hub-pm.pantheonsite.io/resource-management/33861-resource-management-team-communication-is-essentia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and animals alike have an inherent understanding of risk. It came from a need to protect our lives and survive in the world but naturally as society has developed the need to understand new non-biological risks has developed.</a:t>
            </a:r>
          </a:p>
        </p:txBody>
      </p:sp>
      <p:sp>
        <p:nvSpPr>
          <p:cNvPr id="4" name="Slide Number Placeholder 3"/>
          <p:cNvSpPr>
            <a:spLocks noGrp="1"/>
          </p:cNvSpPr>
          <p:nvPr>
            <p:ph type="sldNum" sz="quarter" idx="5"/>
          </p:nvPr>
        </p:nvSpPr>
        <p:spPr/>
        <p:txBody>
          <a:bodyPr/>
          <a:lstStyle/>
          <a:p>
            <a:fld id="{C5F25046-3F2A-7A4A-8801-517DC4E44240}" type="slidenum">
              <a:rPr lang="en-US" smtClean="0"/>
              <a:t>2</a:t>
            </a:fld>
            <a:endParaRPr lang="en-US"/>
          </a:p>
        </p:txBody>
      </p:sp>
    </p:spTree>
    <p:extLst>
      <p:ext uri="{BB962C8B-B14F-4D97-AF65-F5344CB8AC3E}">
        <p14:creationId xmlns:p14="http://schemas.microsoft.com/office/powerpoint/2010/main" val="269135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F25046-3F2A-7A4A-8801-517DC4E44240}" type="slidenum">
              <a:rPr lang="en-US" smtClean="0"/>
              <a:t>3</a:t>
            </a:fld>
            <a:endParaRPr lang="en-US"/>
          </a:p>
        </p:txBody>
      </p:sp>
    </p:spTree>
    <p:extLst>
      <p:ext uri="{BB962C8B-B14F-4D97-AF65-F5344CB8AC3E}">
        <p14:creationId xmlns:p14="http://schemas.microsoft.com/office/powerpoint/2010/main" val="98148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F25046-3F2A-7A4A-8801-517DC4E44240}" type="slidenum">
              <a:rPr lang="en-US" smtClean="0"/>
              <a:t>4</a:t>
            </a:fld>
            <a:endParaRPr lang="en-US"/>
          </a:p>
        </p:txBody>
      </p:sp>
    </p:spTree>
    <p:extLst>
      <p:ext uri="{BB962C8B-B14F-4D97-AF65-F5344CB8AC3E}">
        <p14:creationId xmlns:p14="http://schemas.microsoft.com/office/powerpoint/2010/main" val="31995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F25046-3F2A-7A4A-8801-517DC4E44240}" type="slidenum">
              <a:rPr lang="en-US" smtClean="0"/>
              <a:t>5</a:t>
            </a:fld>
            <a:endParaRPr lang="en-US"/>
          </a:p>
        </p:txBody>
      </p:sp>
    </p:spTree>
    <p:extLst>
      <p:ext uri="{BB962C8B-B14F-4D97-AF65-F5344CB8AC3E}">
        <p14:creationId xmlns:p14="http://schemas.microsoft.com/office/powerpoint/2010/main" val="358673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F25046-3F2A-7A4A-8801-517DC4E44240}" type="slidenum">
              <a:rPr lang="en-US" smtClean="0"/>
              <a:t>6</a:t>
            </a:fld>
            <a:endParaRPr lang="en-US"/>
          </a:p>
        </p:txBody>
      </p:sp>
    </p:spTree>
    <p:extLst>
      <p:ext uri="{BB962C8B-B14F-4D97-AF65-F5344CB8AC3E}">
        <p14:creationId xmlns:p14="http://schemas.microsoft.com/office/powerpoint/2010/main" val="3040195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r>
              <a:rPr lang="en-GB" sz="1200" b="1" i="0" kern="1200" dirty="0">
                <a:solidFill>
                  <a:schemeClr val="tx1"/>
                </a:solidFill>
                <a:effectLst/>
                <a:latin typeface="+mn-lt"/>
                <a:ea typeface="+mn-ea"/>
                <a:cs typeface="+mn-cs"/>
              </a:rPr>
            </a:br>
            <a:r>
              <a:rPr lang="en-GB" sz="1200" b="1" i="0" kern="1200" dirty="0">
                <a:solidFill>
                  <a:schemeClr val="tx1"/>
                </a:solidFill>
                <a:effectLst/>
                <a:latin typeface="+mn-lt"/>
                <a:ea typeface="+mn-ea"/>
                <a:cs typeface="+mn-cs"/>
              </a:rPr>
              <a:t>Schedule / Time-Related / Delivery Related Planning Risks</a:t>
            </a:r>
          </a:p>
          <a:p>
            <a:pPr fontAlgn="base"/>
            <a:r>
              <a:rPr lang="en-GB" sz="1200" b="0" i="0" kern="1200" dirty="0">
                <a:solidFill>
                  <a:schemeClr val="tx1"/>
                </a:solidFill>
                <a:effectLst/>
                <a:latin typeface="+mn-lt"/>
                <a:ea typeface="+mn-ea"/>
                <a:cs typeface="+mn-cs"/>
              </a:rPr>
              <a:t>These risks are related to running behind schedule and are essential time-related risks, which directly impact the delivery of the project.</a:t>
            </a:r>
          </a:p>
          <a:p>
            <a:pPr fontAlgn="base"/>
            <a:r>
              <a:rPr lang="en-GB" sz="1200" b="0" i="0" kern="1200" dirty="0">
                <a:solidFill>
                  <a:schemeClr val="tx1"/>
                </a:solidFill>
                <a:effectLst/>
                <a:latin typeface="+mn-lt"/>
                <a:ea typeface="+mn-ea"/>
                <a:cs typeface="+mn-cs"/>
              </a:rPr>
              <a:t>Some of the reasons for such risks are</a:t>
            </a:r>
          </a:p>
          <a:p>
            <a:pPr fontAlgn="base"/>
            <a:r>
              <a:rPr lang="en-GB" sz="1200" b="0" i="0" kern="1200" dirty="0">
                <a:solidFill>
                  <a:schemeClr val="tx1"/>
                </a:solidFill>
                <a:effectLst/>
                <a:latin typeface="+mn-lt"/>
                <a:ea typeface="+mn-ea"/>
                <a:cs typeface="+mn-cs"/>
              </a:rPr>
              <a:t>Incorrect Time Estimation, and consequently an incorrect </a:t>
            </a:r>
            <a:r>
              <a:rPr lang="en-GB" sz="1200" b="0" i="0" u="none" strike="noStrike" kern="1200" dirty="0">
                <a:solidFill>
                  <a:schemeClr val="tx1"/>
                </a:solidFill>
                <a:effectLst/>
                <a:latin typeface="+mn-lt"/>
                <a:ea typeface="+mn-ea"/>
                <a:cs typeface="+mn-cs"/>
                <a:hlinkClick r:id="rId3"/>
              </a:rPr>
              <a:t>project schedule</a:t>
            </a:r>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Improper Resource Allocation</a:t>
            </a:r>
          </a:p>
          <a:p>
            <a:pPr fontAlgn="base"/>
            <a:r>
              <a:rPr lang="en-GB" sz="1200" b="0" i="0" kern="1200" dirty="0">
                <a:solidFill>
                  <a:schemeClr val="tx1"/>
                </a:solidFill>
                <a:effectLst/>
                <a:latin typeface="+mn-lt"/>
                <a:ea typeface="+mn-ea"/>
                <a:cs typeface="+mn-cs"/>
              </a:rPr>
              <a:t>Underutilization of Resources</a:t>
            </a:r>
          </a:p>
          <a:p>
            <a:pPr fontAlgn="base"/>
            <a:r>
              <a:rPr lang="en-GB" sz="1200" b="0" i="0" kern="1200" dirty="0">
                <a:solidFill>
                  <a:schemeClr val="tx1"/>
                </a:solidFill>
                <a:effectLst/>
                <a:latin typeface="+mn-lt"/>
                <a:ea typeface="+mn-ea"/>
                <a:cs typeface="+mn-cs"/>
              </a:rPr>
              <a:t>Superficial Understanding of Project Complexities</a:t>
            </a:r>
          </a:p>
          <a:p>
            <a:pPr fontAlgn="base"/>
            <a:r>
              <a:rPr lang="en-GB" sz="1200" b="0" i="0" kern="1200" dirty="0">
                <a:solidFill>
                  <a:schemeClr val="tx1"/>
                </a:solidFill>
                <a:effectLst/>
                <a:latin typeface="+mn-lt"/>
                <a:ea typeface="+mn-ea"/>
                <a:cs typeface="+mn-cs"/>
              </a:rPr>
              <a:t>Unexpected Expansion of </a:t>
            </a:r>
            <a:r>
              <a:rPr lang="en-GB" sz="1200" b="0" i="0" u="none" strike="noStrike" kern="1200" dirty="0">
                <a:solidFill>
                  <a:schemeClr val="tx1"/>
                </a:solidFill>
                <a:effectLst/>
                <a:latin typeface="+mn-lt"/>
                <a:ea typeface="+mn-ea"/>
                <a:cs typeface="+mn-cs"/>
                <a:hlinkClick r:id="rId4"/>
              </a:rPr>
              <a:t>Project Scope</a:t>
            </a:r>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Incorrect time estimation may occur because activities may have external </a:t>
            </a:r>
            <a:r>
              <a:rPr lang="en-GB" sz="1200" b="0" i="0" kern="1200" dirty="0" err="1">
                <a:solidFill>
                  <a:schemeClr val="tx1"/>
                </a:solidFill>
                <a:effectLst/>
                <a:latin typeface="+mn-lt"/>
                <a:ea typeface="+mn-ea"/>
                <a:cs typeface="+mn-cs"/>
              </a:rPr>
              <a:t>dependancies</a:t>
            </a:r>
            <a:r>
              <a:rPr lang="en-GB" sz="1200" b="0" i="0" kern="1200" dirty="0">
                <a:solidFill>
                  <a:schemeClr val="tx1"/>
                </a:solidFill>
                <a:effectLst/>
                <a:latin typeface="+mn-lt"/>
                <a:ea typeface="+mn-ea"/>
                <a:cs typeface="+mn-cs"/>
              </a:rPr>
              <a:t> such as client approvals, subcontractors etc. and a delay in a critical path activity has a cascading effect on the entire project.</a:t>
            </a:r>
          </a:p>
          <a:p>
            <a:pPr fontAlgn="base"/>
            <a:r>
              <a:rPr lang="en-GB" sz="1200" b="0" i="0" u="none" strike="noStrike" kern="1200" dirty="0">
                <a:solidFill>
                  <a:schemeClr val="tx1"/>
                </a:solidFill>
                <a:effectLst/>
                <a:latin typeface="+mn-lt"/>
                <a:ea typeface="+mn-ea"/>
                <a:cs typeface="+mn-cs"/>
                <a:hlinkClick r:id="rId5"/>
              </a:rPr>
              <a:t>Resource Allocation</a:t>
            </a:r>
            <a:r>
              <a:rPr lang="en-GB" sz="1200" b="0" i="0" kern="1200" dirty="0">
                <a:solidFill>
                  <a:schemeClr val="tx1"/>
                </a:solidFill>
                <a:effectLst/>
                <a:latin typeface="+mn-lt"/>
                <a:ea typeface="+mn-ea"/>
                <a:cs typeface="+mn-cs"/>
              </a:rPr>
              <a:t> may be improper / Underutilization of resources may take place, especially if resources are shared between projects.</a:t>
            </a:r>
          </a:p>
          <a:p>
            <a:pPr fontAlgn="base"/>
            <a:r>
              <a:rPr lang="en-GB" sz="1200" b="0" i="0" kern="1200" dirty="0">
                <a:solidFill>
                  <a:schemeClr val="tx1"/>
                </a:solidFill>
                <a:effectLst/>
                <a:latin typeface="+mn-lt"/>
                <a:ea typeface="+mn-ea"/>
                <a:cs typeface="+mn-cs"/>
              </a:rPr>
              <a:t>A silo approach of members in various teams in a project may lead to an isolated superficial understanding of project complexities which may result in delays in subsequent stages e.g. when different development teams work on various aspects of a software project and run into issues during system/integration testing.</a:t>
            </a:r>
          </a:p>
          <a:p>
            <a:pPr fontAlgn="base"/>
            <a:r>
              <a:rPr lang="en-GB" sz="1200" b="1" i="0" kern="1200" dirty="0">
                <a:solidFill>
                  <a:schemeClr val="tx1"/>
                </a:solidFill>
                <a:effectLst/>
                <a:latin typeface="+mn-lt"/>
                <a:ea typeface="+mn-ea"/>
                <a:cs typeface="+mn-cs"/>
              </a:rPr>
              <a:t>Budget / Financial Risks</a:t>
            </a:r>
          </a:p>
          <a:p>
            <a:pPr fontAlgn="base"/>
            <a:r>
              <a:rPr lang="en-GB" sz="1200" b="0" i="0" kern="1200" dirty="0">
                <a:solidFill>
                  <a:schemeClr val="tx1"/>
                </a:solidFill>
                <a:effectLst/>
                <a:latin typeface="+mn-lt"/>
                <a:ea typeface="+mn-ea"/>
                <a:cs typeface="+mn-cs"/>
              </a:rPr>
              <a:t>These are the monetary risks which are associated with budget overruns.</a:t>
            </a:r>
          </a:p>
          <a:p>
            <a:pPr fontAlgn="base"/>
            <a:r>
              <a:rPr lang="en-GB" sz="1200" b="0" i="0" kern="1200" dirty="0">
                <a:solidFill>
                  <a:schemeClr val="tx1"/>
                </a:solidFill>
                <a:effectLst/>
                <a:latin typeface="+mn-lt"/>
                <a:ea typeface="+mn-ea"/>
                <a:cs typeface="+mn-cs"/>
              </a:rPr>
              <a:t>Some of the reasons for such risks are</a:t>
            </a:r>
          </a:p>
          <a:p>
            <a:pPr fontAlgn="base"/>
            <a:r>
              <a:rPr lang="en-GB" sz="1200" b="0" i="0" kern="1200" dirty="0">
                <a:solidFill>
                  <a:schemeClr val="tx1"/>
                </a:solidFill>
                <a:effectLst/>
                <a:latin typeface="+mn-lt"/>
                <a:ea typeface="+mn-ea"/>
                <a:cs typeface="+mn-cs"/>
              </a:rPr>
              <a:t>Improper Budget Estimation</a:t>
            </a:r>
          </a:p>
          <a:p>
            <a:pPr fontAlgn="base"/>
            <a:r>
              <a:rPr lang="en-GB" sz="1200" b="0" i="0" kern="1200" dirty="0">
                <a:solidFill>
                  <a:schemeClr val="tx1"/>
                </a:solidFill>
                <a:effectLst/>
                <a:latin typeface="+mn-lt"/>
                <a:ea typeface="+mn-ea"/>
                <a:cs typeface="+mn-cs"/>
              </a:rPr>
              <a:t>Cost Overruns due to underutilization of resources</a:t>
            </a:r>
          </a:p>
          <a:p>
            <a:pPr fontAlgn="base"/>
            <a:r>
              <a:rPr lang="en-GB" sz="1200" b="0" i="0" kern="1200" dirty="0">
                <a:solidFill>
                  <a:schemeClr val="tx1"/>
                </a:solidFill>
                <a:effectLst/>
                <a:latin typeface="+mn-lt"/>
                <a:ea typeface="+mn-ea"/>
                <a:cs typeface="+mn-cs"/>
              </a:rPr>
              <a:t>Expansion of </a:t>
            </a:r>
            <a:r>
              <a:rPr lang="en-GB" sz="1200" b="0" i="0" u="none" strike="noStrike" kern="1200" dirty="0">
                <a:solidFill>
                  <a:schemeClr val="tx1"/>
                </a:solidFill>
                <a:effectLst/>
                <a:latin typeface="+mn-lt"/>
                <a:ea typeface="+mn-ea"/>
                <a:cs typeface="+mn-cs"/>
                <a:hlinkClick r:id="rId4"/>
              </a:rPr>
              <a:t>Project Scope</a:t>
            </a:r>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Improper </a:t>
            </a:r>
            <a:r>
              <a:rPr lang="en-GB" sz="1200" b="0" i="0" u="none" strike="noStrike" kern="1200" dirty="0">
                <a:solidFill>
                  <a:schemeClr val="tx1"/>
                </a:solidFill>
                <a:effectLst/>
                <a:latin typeface="+mn-lt"/>
                <a:ea typeface="+mn-ea"/>
                <a:cs typeface="+mn-cs"/>
                <a:hlinkClick r:id="rId6"/>
              </a:rPr>
              <a:t>Tracking of Finances</a:t>
            </a:r>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Underutilization of resources especially happens when resources are shared between projects because it becomes difficult to effectively manage such resources and a certain amount of productivity may go waste.</a:t>
            </a:r>
          </a:p>
          <a:p>
            <a:pPr fontAlgn="base"/>
            <a:r>
              <a:rPr lang="en-GB" sz="1200" b="0" i="0" kern="1200" dirty="0">
                <a:solidFill>
                  <a:schemeClr val="tx1"/>
                </a:solidFill>
                <a:effectLst/>
                <a:latin typeface="+mn-lt"/>
                <a:ea typeface="+mn-ea"/>
                <a:cs typeface="+mn-cs"/>
              </a:rPr>
              <a:t>Further, unexpected </a:t>
            </a:r>
            <a:r>
              <a:rPr lang="en-GB" sz="1200" b="0" i="0" u="none" strike="noStrike" kern="1200" dirty="0">
                <a:solidFill>
                  <a:schemeClr val="tx1"/>
                </a:solidFill>
                <a:effectLst/>
                <a:latin typeface="+mn-lt"/>
                <a:ea typeface="+mn-ea"/>
                <a:cs typeface="+mn-cs"/>
                <a:hlinkClick r:id="rId7"/>
              </a:rPr>
              <a:t>expansion of project scope</a:t>
            </a:r>
            <a:r>
              <a:rPr lang="en-GB" sz="1200" b="0" i="0" kern="1200" dirty="0">
                <a:solidFill>
                  <a:schemeClr val="tx1"/>
                </a:solidFill>
                <a:effectLst/>
                <a:latin typeface="+mn-lt"/>
                <a:ea typeface="+mn-ea"/>
                <a:cs typeface="+mn-cs"/>
              </a:rPr>
              <a:t> (due to addition of features by clients, etc) may lead to budget overruns as such expansions may not have been factored in to the original estimates.</a:t>
            </a:r>
          </a:p>
          <a:p>
            <a:pPr fontAlgn="base"/>
            <a:r>
              <a:rPr lang="en-GB" sz="1200" b="0" i="0" kern="1200" dirty="0">
                <a:solidFill>
                  <a:schemeClr val="tx1"/>
                </a:solidFill>
                <a:effectLst/>
                <a:latin typeface="+mn-lt"/>
                <a:ea typeface="+mn-ea"/>
                <a:cs typeface="+mn-cs"/>
              </a:rPr>
              <a:t>Delay of projects may also have certain penalty costs associated with it e.g. construction projects</a:t>
            </a:r>
          </a:p>
          <a:p>
            <a:pPr fontAlgn="base"/>
            <a:r>
              <a:rPr lang="en-GB" sz="1200" b="1" i="0" kern="1200" dirty="0">
                <a:solidFill>
                  <a:schemeClr val="tx1"/>
                </a:solidFill>
                <a:effectLst/>
                <a:latin typeface="+mn-lt"/>
                <a:ea typeface="+mn-ea"/>
                <a:cs typeface="+mn-cs"/>
              </a:rPr>
              <a:t>Operational / Procedural Risks</a:t>
            </a:r>
          </a:p>
          <a:p>
            <a:pPr fontAlgn="base"/>
            <a:r>
              <a:rPr lang="en-GB" sz="1200" b="0" i="0" kern="1200" dirty="0">
                <a:solidFill>
                  <a:schemeClr val="tx1"/>
                </a:solidFill>
                <a:effectLst/>
                <a:latin typeface="+mn-lt"/>
                <a:ea typeface="+mn-ea"/>
                <a:cs typeface="+mn-cs"/>
              </a:rPr>
              <a:t>These are risks which are associated with the day-to-day operational activities of the project.</a:t>
            </a:r>
          </a:p>
          <a:p>
            <a:pPr fontAlgn="base"/>
            <a:r>
              <a:rPr lang="en-GB" sz="1200" b="0" i="0" kern="1200" dirty="0">
                <a:solidFill>
                  <a:schemeClr val="tx1"/>
                </a:solidFill>
                <a:effectLst/>
                <a:latin typeface="+mn-lt"/>
                <a:ea typeface="+mn-ea"/>
                <a:cs typeface="+mn-cs"/>
              </a:rPr>
              <a:t>These could be due to any of the below reasons</a:t>
            </a:r>
          </a:p>
          <a:p>
            <a:pPr fontAlgn="base"/>
            <a:r>
              <a:rPr lang="en-GB" sz="1200" b="0" i="0" kern="1200" dirty="0">
                <a:solidFill>
                  <a:schemeClr val="tx1"/>
                </a:solidFill>
                <a:effectLst/>
                <a:latin typeface="+mn-lt"/>
                <a:ea typeface="+mn-ea"/>
                <a:cs typeface="+mn-cs"/>
              </a:rPr>
              <a:t>Improper Process Implementation</a:t>
            </a:r>
          </a:p>
          <a:p>
            <a:pPr fontAlgn="base"/>
            <a:r>
              <a:rPr lang="en-GB" sz="1200" b="0" i="0" kern="1200" dirty="0">
                <a:solidFill>
                  <a:schemeClr val="tx1"/>
                </a:solidFill>
                <a:effectLst/>
                <a:latin typeface="+mn-lt"/>
                <a:ea typeface="+mn-ea"/>
                <a:cs typeface="+mn-cs"/>
              </a:rPr>
              <a:t>Silo approach followed by software development teams leading to conflicts</a:t>
            </a:r>
          </a:p>
          <a:p>
            <a:pPr fontAlgn="base"/>
            <a:r>
              <a:rPr lang="en-GB" sz="1200" b="0" i="0" kern="1200" dirty="0">
                <a:solidFill>
                  <a:schemeClr val="tx1"/>
                </a:solidFill>
                <a:effectLst/>
                <a:latin typeface="+mn-lt"/>
                <a:ea typeface="+mn-ea"/>
                <a:cs typeface="+mn-cs"/>
              </a:rPr>
              <a:t>Conflicting Priorities</a:t>
            </a:r>
          </a:p>
          <a:p>
            <a:pPr fontAlgn="base"/>
            <a:r>
              <a:rPr lang="en-GB" sz="1200" b="0" i="0" kern="1200" dirty="0">
                <a:solidFill>
                  <a:schemeClr val="tx1"/>
                </a:solidFill>
                <a:effectLst/>
                <a:latin typeface="+mn-lt"/>
                <a:ea typeface="+mn-ea"/>
                <a:cs typeface="+mn-cs"/>
              </a:rPr>
              <a:t>Lack of </a:t>
            </a:r>
            <a:r>
              <a:rPr lang="en-GB" sz="1200" b="0" i="0" u="none" strike="noStrike" kern="1200" dirty="0">
                <a:solidFill>
                  <a:schemeClr val="tx1"/>
                </a:solidFill>
                <a:effectLst/>
                <a:latin typeface="+mn-lt"/>
                <a:ea typeface="+mn-ea"/>
                <a:cs typeface="+mn-cs"/>
                <a:hlinkClick r:id="rId8"/>
              </a:rPr>
              <a:t>conflict resolution / team spirit</a:t>
            </a:r>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Lack of clarity in responsibilities</a:t>
            </a:r>
          </a:p>
          <a:p>
            <a:pPr fontAlgn="base"/>
            <a:r>
              <a:rPr lang="en-GB" sz="1200" b="0" i="0" kern="1200" dirty="0">
                <a:solidFill>
                  <a:schemeClr val="tx1"/>
                </a:solidFill>
                <a:effectLst/>
                <a:latin typeface="+mn-lt"/>
                <a:ea typeface="+mn-ea"/>
                <a:cs typeface="+mn-cs"/>
              </a:rPr>
              <a:t>Breakdown in communications</a:t>
            </a:r>
          </a:p>
          <a:p>
            <a:pPr fontAlgn="base"/>
            <a:r>
              <a:rPr lang="en-GB" sz="1200" b="0" i="0" kern="1200" dirty="0">
                <a:solidFill>
                  <a:schemeClr val="tx1"/>
                </a:solidFill>
                <a:effectLst/>
                <a:latin typeface="+mn-lt"/>
                <a:ea typeface="+mn-ea"/>
                <a:cs typeface="+mn-cs"/>
              </a:rPr>
              <a:t>Lack of sufficient training</a:t>
            </a:r>
          </a:p>
          <a:p>
            <a:pPr fontAlgn="base"/>
            <a:r>
              <a:rPr lang="en-GB" sz="1200" b="0" i="0" u="none" strike="noStrike" kern="1200" dirty="0">
                <a:solidFill>
                  <a:schemeClr val="tx1"/>
                </a:solidFill>
                <a:effectLst/>
                <a:latin typeface="+mn-lt"/>
                <a:ea typeface="+mn-ea"/>
                <a:cs typeface="+mn-cs"/>
                <a:hlinkClick r:id="rId9"/>
              </a:rPr>
              <a:t>Effective team communication</a:t>
            </a:r>
            <a:r>
              <a:rPr lang="en-GB" sz="1200" b="0" i="0" kern="1200" dirty="0">
                <a:solidFill>
                  <a:schemeClr val="tx1"/>
                </a:solidFill>
                <a:effectLst/>
                <a:latin typeface="+mn-lt"/>
                <a:ea typeface="+mn-ea"/>
                <a:cs typeface="+mn-cs"/>
              </a:rPr>
              <a:t> is an essential part of project management and in people-intensive projects such as software projects, there is a strong need for an established communication structure, a setup for escalation, a conflict resolution process, established project priorities and above all, the employees need to be trained in making use of these processes within the organization.</a:t>
            </a:r>
          </a:p>
          <a:p>
            <a:pPr fontAlgn="base"/>
            <a:r>
              <a:rPr lang="en-GB" sz="1200" b="1" i="0" kern="1200" dirty="0">
                <a:solidFill>
                  <a:schemeClr val="tx1"/>
                </a:solidFill>
                <a:effectLst/>
                <a:latin typeface="+mn-lt"/>
                <a:ea typeface="+mn-ea"/>
                <a:cs typeface="+mn-cs"/>
              </a:rPr>
              <a:t>Technical / Functional / Performance Risks</a:t>
            </a:r>
          </a:p>
          <a:p>
            <a:pPr fontAlgn="base"/>
            <a:r>
              <a:rPr lang="en-GB" sz="1200" b="0" i="0" kern="1200" dirty="0">
                <a:solidFill>
                  <a:schemeClr val="tx1"/>
                </a:solidFill>
                <a:effectLst/>
                <a:latin typeface="+mn-lt"/>
                <a:ea typeface="+mn-ea"/>
                <a:cs typeface="+mn-cs"/>
              </a:rPr>
              <a:t>These are technical risks associated with the functionality of the software or with respect to the software performance.</a:t>
            </a:r>
          </a:p>
          <a:p>
            <a:pPr fontAlgn="base"/>
            <a:r>
              <a:rPr lang="en-GB" sz="1200" b="0" i="0" kern="1200" dirty="0">
                <a:solidFill>
                  <a:schemeClr val="tx1"/>
                </a:solidFill>
                <a:effectLst/>
                <a:latin typeface="+mn-lt"/>
                <a:ea typeface="+mn-ea"/>
                <a:cs typeface="+mn-cs"/>
              </a:rPr>
              <a:t>In order to compensate for excessive budget overruns and schedule overruns, companies sometimes reduce the functionality of the software.</a:t>
            </a:r>
          </a:p>
          <a:p>
            <a:pPr fontAlgn="base"/>
            <a:r>
              <a:rPr lang="en-GB" sz="1200" b="0" i="0" kern="1200" dirty="0">
                <a:solidFill>
                  <a:schemeClr val="tx1"/>
                </a:solidFill>
                <a:effectLst/>
                <a:latin typeface="+mn-lt"/>
                <a:ea typeface="+mn-ea"/>
                <a:cs typeface="+mn-cs"/>
              </a:rPr>
              <a:t>Software testing is a downstream stage in the software development lifecycle and as the project falls behind schedule, downstream activity times are shrunk in order to meet delivery dates which results in insufficient software testing.</a:t>
            </a:r>
          </a:p>
          <a:p>
            <a:pPr fontAlgn="base"/>
            <a:r>
              <a:rPr lang="en-GB" sz="1200" b="0" i="0" kern="1200" dirty="0">
                <a:solidFill>
                  <a:schemeClr val="tx1"/>
                </a:solidFill>
                <a:effectLst/>
                <a:latin typeface="+mn-lt"/>
                <a:ea typeface="+mn-ea"/>
                <a:cs typeface="+mn-cs"/>
              </a:rPr>
              <a:t>Further, developers face a constant trade-off between achieving maximum functionality of the software (in terms of software features) and peak performance (maximum speed and quick response time by minimizing and eliminating unnecessary frills from the software)</a:t>
            </a:r>
          </a:p>
          <a:p>
            <a:pPr fontAlgn="base"/>
            <a:r>
              <a:rPr lang="en-GB" sz="1200" b="0" i="0" kern="1200" dirty="0">
                <a:solidFill>
                  <a:schemeClr val="tx1"/>
                </a:solidFill>
                <a:effectLst/>
                <a:latin typeface="+mn-lt"/>
                <a:ea typeface="+mn-ea"/>
                <a:cs typeface="+mn-cs"/>
              </a:rPr>
              <a:t>In order to maintain the sanctity of the software development process, while </a:t>
            </a:r>
            <a:r>
              <a:rPr lang="en-GB" sz="1200" b="0" i="0" kern="1200" dirty="0" err="1">
                <a:solidFill>
                  <a:schemeClr val="tx1"/>
                </a:solidFill>
                <a:effectLst/>
                <a:latin typeface="+mn-lt"/>
                <a:ea typeface="+mn-ea"/>
                <a:cs typeface="+mn-cs"/>
              </a:rPr>
              <a:t>simulatenously</a:t>
            </a:r>
            <a:r>
              <a:rPr lang="en-GB" sz="1200" b="0" i="0" kern="1200" dirty="0">
                <a:solidFill>
                  <a:schemeClr val="tx1"/>
                </a:solidFill>
                <a:effectLst/>
                <a:latin typeface="+mn-lt"/>
                <a:ea typeface="+mn-ea"/>
                <a:cs typeface="+mn-cs"/>
              </a:rPr>
              <a:t> catering to the customers needs, a mutually agreed-upon cut-off date should be determined, beyond which "expected software functionality" would be frozen and any further requirements would be handled in subsequent </a:t>
            </a:r>
            <a:r>
              <a:rPr lang="en-GB" sz="1200" b="0" i="0" kern="1200" dirty="0" err="1">
                <a:solidFill>
                  <a:schemeClr val="tx1"/>
                </a:solidFill>
                <a:effectLst/>
                <a:latin typeface="+mn-lt"/>
                <a:ea typeface="+mn-ea"/>
                <a:cs typeface="+mn-cs"/>
              </a:rPr>
              <a:t>softwares</a:t>
            </a:r>
            <a:r>
              <a:rPr lang="en-GB" sz="1200" b="0" i="0" kern="1200" dirty="0">
                <a:solidFill>
                  <a:schemeClr val="tx1"/>
                </a:solidFill>
                <a:effectLst/>
                <a:latin typeface="+mn-lt"/>
                <a:ea typeface="+mn-ea"/>
                <a:cs typeface="+mn-cs"/>
              </a:rPr>
              <a:t> releases.</a:t>
            </a:r>
          </a:p>
          <a:p>
            <a:pPr fontAlgn="base"/>
            <a:r>
              <a:rPr lang="en-GB" sz="1200" b="1" i="0" kern="1200" dirty="0">
                <a:solidFill>
                  <a:schemeClr val="tx1"/>
                </a:solidFill>
                <a:effectLst/>
                <a:latin typeface="+mn-lt"/>
                <a:ea typeface="+mn-ea"/>
                <a:cs typeface="+mn-cs"/>
              </a:rPr>
              <a:t>Other Unavoidable Risks</a:t>
            </a:r>
          </a:p>
          <a:p>
            <a:pPr fontAlgn="base"/>
            <a:r>
              <a:rPr lang="en-GB" sz="1200" b="0" i="0" kern="1200" dirty="0">
                <a:solidFill>
                  <a:schemeClr val="tx1"/>
                </a:solidFill>
                <a:effectLst/>
                <a:latin typeface="+mn-lt"/>
                <a:ea typeface="+mn-ea"/>
                <a:cs typeface="+mn-cs"/>
              </a:rPr>
              <a:t>All the risks described above are those which can be anticipated to a certain </a:t>
            </a:r>
            <a:r>
              <a:rPr lang="en-GB" sz="1200" b="0" i="0" kern="1200" dirty="0" err="1">
                <a:solidFill>
                  <a:schemeClr val="tx1"/>
                </a:solidFill>
                <a:effectLst/>
                <a:latin typeface="+mn-lt"/>
                <a:ea typeface="+mn-ea"/>
                <a:cs typeface="+mn-cs"/>
              </a:rPr>
              <a:t>extened</a:t>
            </a:r>
            <a:r>
              <a:rPr lang="en-GB" sz="1200" b="0" i="0" kern="1200" dirty="0">
                <a:solidFill>
                  <a:schemeClr val="tx1"/>
                </a:solidFill>
                <a:effectLst/>
                <a:latin typeface="+mn-lt"/>
                <a:ea typeface="+mn-ea"/>
                <a:cs typeface="+mn-cs"/>
              </a:rPr>
              <a:t> and planned for in advance. However there are certain risks which are unavoidable in nature.</a:t>
            </a:r>
          </a:p>
          <a:p>
            <a:pPr fontAlgn="base"/>
            <a:r>
              <a:rPr lang="en-GB" sz="1200" b="0" i="0" kern="1200" dirty="0">
                <a:solidFill>
                  <a:schemeClr val="tx1"/>
                </a:solidFill>
                <a:effectLst/>
                <a:latin typeface="+mn-lt"/>
                <a:ea typeface="+mn-ea"/>
                <a:cs typeface="+mn-cs"/>
              </a:rPr>
              <a:t>The reasons for such unavoidable risks are described below.</a:t>
            </a:r>
          </a:p>
          <a:p>
            <a:pPr fontAlgn="base"/>
            <a:r>
              <a:rPr lang="en-GB" sz="1200" b="0" i="0" kern="1200" dirty="0">
                <a:solidFill>
                  <a:schemeClr val="tx1"/>
                </a:solidFill>
                <a:effectLst/>
                <a:latin typeface="+mn-lt"/>
                <a:ea typeface="+mn-ea"/>
                <a:cs typeface="+mn-cs"/>
              </a:rPr>
              <a:t>Changes in government policy</a:t>
            </a:r>
          </a:p>
          <a:p>
            <a:pPr fontAlgn="base"/>
            <a:r>
              <a:rPr lang="en-GB" sz="1200" b="0" i="0" kern="1200" dirty="0">
                <a:solidFill>
                  <a:schemeClr val="tx1"/>
                </a:solidFill>
                <a:effectLst/>
                <a:latin typeface="+mn-lt"/>
                <a:ea typeface="+mn-ea"/>
                <a:cs typeface="+mn-cs"/>
              </a:rPr>
              <a:t>Obsolescence of software due to new technology from a rival company</a:t>
            </a:r>
          </a:p>
          <a:p>
            <a:pPr fontAlgn="base"/>
            <a:r>
              <a:rPr lang="en-GB" sz="1200" b="0" i="0" kern="1200" dirty="0">
                <a:solidFill>
                  <a:schemeClr val="tx1"/>
                </a:solidFill>
                <a:effectLst/>
                <a:latin typeface="+mn-lt"/>
                <a:ea typeface="+mn-ea"/>
                <a:cs typeface="+mn-cs"/>
              </a:rPr>
              <a:t>Loss of contracts due to changes at customers end</a:t>
            </a:r>
          </a:p>
          <a:p>
            <a:pPr fontAlgn="base"/>
            <a:r>
              <a:rPr lang="en-GB" sz="1200" b="0" i="0" kern="1200" dirty="0">
                <a:solidFill>
                  <a:schemeClr val="tx1"/>
                </a:solidFill>
                <a:effectLst/>
                <a:latin typeface="+mn-lt"/>
                <a:ea typeface="+mn-ea"/>
                <a:cs typeface="+mn-cs"/>
              </a:rPr>
              <a:t>Although these risks are broadly unavoidable, an organization may anticipate and thereby reduce the impact of such risks by</a:t>
            </a:r>
          </a:p>
          <a:p>
            <a:pPr fontAlgn="base"/>
            <a:r>
              <a:rPr lang="en-GB" sz="1200" b="0" i="0" kern="1200" dirty="0">
                <a:solidFill>
                  <a:schemeClr val="tx1"/>
                </a:solidFill>
                <a:effectLst/>
                <a:latin typeface="+mn-lt"/>
                <a:ea typeface="+mn-ea"/>
                <a:cs typeface="+mn-cs"/>
              </a:rPr>
              <a:t>keeping abreast with changes in government policy</a:t>
            </a:r>
          </a:p>
          <a:p>
            <a:pPr fontAlgn="base"/>
            <a:r>
              <a:rPr lang="en-GB" sz="1200" b="0" i="0" kern="1200" dirty="0">
                <a:solidFill>
                  <a:schemeClr val="tx1"/>
                </a:solidFill>
                <a:effectLst/>
                <a:latin typeface="+mn-lt"/>
                <a:ea typeface="+mn-ea"/>
                <a:cs typeface="+mn-cs"/>
              </a:rPr>
              <a:t>monitoring the competition</a:t>
            </a:r>
          </a:p>
          <a:p>
            <a:pPr fontAlgn="base"/>
            <a:r>
              <a:rPr lang="en-GB" sz="1200" b="0" i="0" kern="1200" dirty="0">
                <a:solidFill>
                  <a:schemeClr val="tx1"/>
                </a:solidFill>
                <a:effectLst/>
                <a:latin typeface="+mn-lt"/>
                <a:ea typeface="+mn-ea"/>
                <a:cs typeface="+mn-cs"/>
              </a:rPr>
              <a:t>catering to the needs of the customer and ensuring customer satisfaction</a:t>
            </a:r>
          </a:p>
          <a:p>
            <a:endParaRPr lang="en-US" dirty="0"/>
          </a:p>
        </p:txBody>
      </p:sp>
      <p:sp>
        <p:nvSpPr>
          <p:cNvPr id="4" name="Slide Number Placeholder 3"/>
          <p:cNvSpPr>
            <a:spLocks noGrp="1"/>
          </p:cNvSpPr>
          <p:nvPr>
            <p:ph type="sldNum" sz="quarter" idx="5"/>
          </p:nvPr>
        </p:nvSpPr>
        <p:spPr/>
        <p:txBody>
          <a:bodyPr/>
          <a:lstStyle/>
          <a:p>
            <a:fld id="{C5F25046-3F2A-7A4A-8801-517DC4E44240}" type="slidenum">
              <a:rPr lang="en-US" smtClean="0"/>
              <a:t>10</a:t>
            </a:fld>
            <a:endParaRPr lang="en-US"/>
          </a:p>
        </p:txBody>
      </p:sp>
    </p:spTree>
    <p:extLst>
      <p:ext uri="{BB962C8B-B14F-4D97-AF65-F5344CB8AC3E}">
        <p14:creationId xmlns:p14="http://schemas.microsoft.com/office/powerpoint/2010/main" val="415390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F25046-3F2A-7A4A-8801-517DC4E44240}" type="slidenum">
              <a:rPr lang="en-US" smtClean="0"/>
              <a:t>11</a:t>
            </a:fld>
            <a:endParaRPr lang="en-US"/>
          </a:p>
        </p:txBody>
      </p:sp>
    </p:spTree>
    <p:extLst>
      <p:ext uri="{BB962C8B-B14F-4D97-AF65-F5344CB8AC3E}">
        <p14:creationId xmlns:p14="http://schemas.microsoft.com/office/powerpoint/2010/main" val="3814766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fDLcNDp2xkc?feature=oembed"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D7F9-E3E0-E144-BE67-1A917E24FD0E}"/>
              </a:ext>
            </a:extLst>
          </p:cNvPr>
          <p:cNvSpPr>
            <a:spLocks noGrp="1"/>
          </p:cNvSpPr>
          <p:nvPr>
            <p:ph type="ctrTitle"/>
          </p:nvPr>
        </p:nvSpPr>
        <p:spPr/>
        <p:txBody>
          <a:bodyPr>
            <a:normAutofit/>
          </a:bodyPr>
          <a:lstStyle/>
          <a:p>
            <a:r>
              <a:rPr lang="en-US" sz="8000" dirty="0"/>
              <a:t>Managing Risk</a:t>
            </a:r>
          </a:p>
        </p:txBody>
      </p:sp>
      <p:sp>
        <p:nvSpPr>
          <p:cNvPr id="3" name="Subtitle 2">
            <a:extLst>
              <a:ext uri="{FF2B5EF4-FFF2-40B4-BE49-F238E27FC236}">
                <a16:creationId xmlns:a16="http://schemas.microsoft.com/office/drawing/2014/main" id="{38319CCB-7954-5F4C-B875-2ECF07EF10AC}"/>
              </a:ext>
            </a:extLst>
          </p:cNvPr>
          <p:cNvSpPr>
            <a:spLocks noGrp="1"/>
          </p:cNvSpPr>
          <p:nvPr>
            <p:ph type="subTitle" idx="1"/>
          </p:nvPr>
        </p:nvSpPr>
        <p:spPr/>
        <p:txBody>
          <a:bodyPr>
            <a:normAutofit/>
          </a:bodyPr>
          <a:lstStyle/>
          <a:p>
            <a:r>
              <a:rPr lang="en-US" sz="2400" dirty="0"/>
              <a:t>Software project management</a:t>
            </a:r>
          </a:p>
        </p:txBody>
      </p:sp>
    </p:spTree>
    <p:extLst>
      <p:ext uri="{BB962C8B-B14F-4D97-AF65-F5344CB8AC3E}">
        <p14:creationId xmlns:p14="http://schemas.microsoft.com/office/powerpoint/2010/main" val="80922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6500"/>
                            </p:stCondLst>
                            <p:childTnLst>
                              <p:par>
                                <p:cTn id="13" presetID="5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Scale>
                                      <p:cBhvr>
                                        <p:cTn id="15"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3">
                                            <p:txEl>
                                              <p:pRg st="0" end="0"/>
                                            </p:txEl>
                                          </p:spTgt>
                                        </p:tgtEl>
                                        <p:attrNameLst>
                                          <p:attrName>ppt_x</p:attrName>
                                          <p:attrName>ppt_y</p:attrName>
                                        </p:attrNameLst>
                                      </p:cBhvr>
                                    </p:animMotion>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5" name="Picture 10">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A19807CE-CC01-0441-9AC6-44379F852F50}"/>
              </a:ext>
            </a:extLst>
          </p:cNvPr>
          <p:cNvSpPr>
            <a:spLocks noGrp="1"/>
          </p:cNvSpPr>
          <p:nvPr>
            <p:ph type="title"/>
          </p:nvPr>
        </p:nvSpPr>
        <p:spPr>
          <a:xfrm>
            <a:off x="1538332" y="205144"/>
            <a:ext cx="9437159" cy="1227667"/>
          </a:xfrm>
        </p:spPr>
        <p:txBody>
          <a:bodyPr vert="horz" lIns="91440" tIns="45720" rIns="91440" bIns="45720" rtlCol="0" anchor="ctr">
            <a:normAutofit/>
          </a:bodyPr>
          <a:lstStyle/>
          <a:p>
            <a:r>
              <a:rPr lang="en-US" dirty="0"/>
              <a:t>Software project management: </a:t>
            </a:r>
            <a:br>
              <a:rPr lang="en-US" dirty="0"/>
            </a:br>
            <a:r>
              <a:rPr lang="en-US" b="1" dirty="0"/>
              <a:t>what are the risks?</a:t>
            </a:r>
          </a:p>
        </p:txBody>
      </p:sp>
      <p:sp>
        <p:nvSpPr>
          <p:cNvPr id="6" name="TextBox 5">
            <a:extLst>
              <a:ext uri="{FF2B5EF4-FFF2-40B4-BE49-F238E27FC236}">
                <a16:creationId xmlns:a16="http://schemas.microsoft.com/office/drawing/2014/main" id="{2AB050CA-C614-5E4B-AF5F-8D53E78F1152}"/>
              </a:ext>
            </a:extLst>
          </p:cNvPr>
          <p:cNvSpPr txBox="1"/>
          <p:nvPr/>
        </p:nvSpPr>
        <p:spPr>
          <a:xfrm>
            <a:off x="2127740" y="6435970"/>
            <a:ext cx="7947176" cy="307777"/>
          </a:xfrm>
          <a:prstGeom prst="rect">
            <a:avLst/>
          </a:prstGeom>
          <a:noFill/>
        </p:spPr>
        <p:txBody>
          <a:bodyPr wrap="none" rtlCol="0">
            <a:spAutoFit/>
          </a:bodyPr>
          <a:lstStyle/>
          <a:p>
            <a:pPr>
              <a:spcAft>
                <a:spcPts val="600"/>
              </a:spcAft>
            </a:pPr>
            <a:r>
              <a:rPr lang="en-US" sz="1400" dirty="0"/>
              <a:t>https://</a:t>
            </a:r>
            <a:r>
              <a:rPr lang="en-US" sz="1400" dirty="0" err="1"/>
              <a:t>www.brighthubpm.com</a:t>
            </a:r>
            <a:r>
              <a:rPr lang="en-US" sz="1400" dirty="0"/>
              <a:t>/risk-management/47932-risks-involved-in-software-project-management/</a:t>
            </a:r>
          </a:p>
        </p:txBody>
      </p:sp>
      <p:graphicFrame>
        <p:nvGraphicFramePr>
          <p:cNvPr id="5" name="Diagram 4">
            <a:extLst>
              <a:ext uri="{FF2B5EF4-FFF2-40B4-BE49-F238E27FC236}">
                <a16:creationId xmlns:a16="http://schemas.microsoft.com/office/drawing/2014/main" id="{C6116DC8-B2D7-8248-AD29-3DE8C7B24F06}"/>
              </a:ext>
            </a:extLst>
          </p:cNvPr>
          <p:cNvGraphicFramePr/>
          <p:nvPr>
            <p:extLst>
              <p:ext uri="{D42A27DB-BD31-4B8C-83A1-F6EECF244321}">
                <p14:modId xmlns:p14="http://schemas.microsoft.com/office/powerpoint/2010/main" val="3043786667"/>
              </p:ext>
            </p:extLst>
          </p:nvPr>
        </p:nvGraphicFramePr>
        <p:xfrm>
          <a:off x="623930" y="1336431"/>
          <a:ext cx="10665393" cy="51171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325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3E170-D5E1-3D4E-AA8A-7C76D15A4FA4}"/>
              </a:ext>
            </a:extLst>
          </p:cNvPr>
          <p:cNvSpPr>
            <a:spLocks noGrp="1"/>
          </p:cNvSpPr>
          <p:nvPr>
            <p:ph type="title"/>
          </p:nvPr>
        </p:nvSpPr>
        <p:spPr>
          <a:xfrm>
            <a:off x="492370" y="166635"/>
            <a:ext cx="7402285" cy="1360714"/>
          </a:xfrm>
        </p:spPr>
        <p:txBody>
          <a:bodyPr>
            <a:normAutofit/>
          </a:bodyPr>
          <a:lstStyle/>
          <a:p>
            <a:r>
              <a:rPr lang="en-GB" sz="2800" dirty="0"/>
              <a:t>CASE </a:t>
            </a:r>
            <a:r>
              <a:rPr lang="en-GB" sz="2800" dirty="0" err="1"/>
              <a:t>STUDy</a:t>
            </a:r>
            <a:r>
              <a:rPr lang="en-GB" sz="2800" dirty="0"/>
              <a:t> 1: Bournemouth College</a:t>
            </a:r>
            <a:endParaRPr lang="en-US" sz="2800" dirty="0"/>
          </a:p>
        </p:txBody>
      </p:sp>
      <p:sp>
        <p:nvSpPr>
          <p:cNvPr id="20" name="Content Placeholder 2">
            <a:extLst>
              <a:ext uri="{FF2B5EF4-FFF2-40B4-BE49-F238E27FC236}">
                <a16:creationId xmlns:a16="http://schemas.microsoft.com/office/drawing/2014/main" id="{BF1D24CB-37D7-A242-A999-5DFE606BCB48}"/>
              </a:ext>
            </a:extLst>
          </p:cNvPr>
          <p:cNvSpPr>
            <a:spLocks noGrp="1"/>
          </p:cNvSpPr>
          <p:nvPr>
            <p:ph idx="1"/>
          </p:nvPr>
        </p:nvSpPr>
        <p:spPr>
          <a:xfrm>
            <a:off x="912621" y="1120675"/>
            <a:ext cx="6982034" cy="2308325"/>
          </a:xfrm>
        </p:spPr>
        <p:txBody>
          <a:bodyPr>
            <a:normAutofit/>
          </a:bodyPr>
          <a:lstStyle/>
          <a:p>
            <a:pPr marL="0" indent="0">
              <a:buNone/>
            </a:pPr>
            <a:r>
              <a:rPr lang="en-US" sz="2000" dirty="0"/>
              <a:t>About the project:</a:t>
            </a:r>
          </a:p>
          <a:p>
            <a:r>
              <a:rPr lang="en-US" dirty="0"/>
              <a:t>Used to be managed by local government, now autonomous</a:t>
            </a:r>
          </a:p>
          <a:p>
            <a:r>
              <a:rPr lang="en-US" dirty="0"/>
              <a:t>Payroll administered by local authority, who now charges for the service</a:t>
            </a:r>
          </a:p>
          <a:p>
            <a:r>
              <a:rPr lang="en-US" dirty="0"/>
              <a:t>Is an off the shelf payroll package cheaper?</a:t>
            </a:r>
          </a:p>
          <a:p>
            <a:endParaRPr lang="en-US" dirty="0"/>
          </a:p>
        </p:txBody>
      </p:sp>
      <p:graphicFrame>
        <p:nvGraphicFramePr>
          <p:cNvPr id="9" name="Diagram 8">
            <a:extLst>
              <a:ext uri="{FF2B5EF4-FFF2-40B4-BE49-F238E27FC236}">
                <a16:creationId xmlns:a16="http://schemas.microsoft.com/office/drawing/2014/main" id="{83B3CCAD-34F6-6F48-9963-55C332551E3C}"/>
              </a:ext>
            </a:extLst>
          </p:cNvPr>
          <p:cNvGraphicFramePr/>
          <p:nvPr>
            <p:extLst>
              <p:ext uri="{D42A27DB-BD31-4B8C-83A1-F6EECF244321}">
                <p14:modId xmlns:p14="http://schemas.microsoft.com/office/powerpoint/2010/main" val="74926231"/>
              </p:ext>
            </p:extLst>
          </p:nvPr>
        </p:nvGraphicFramePr>
        <p:xfrm>
          <a:off x="6682154" y="1632858"/>
          <a:ext cx="7402284" cy="3217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itle 1">
            <a:extLst>
              <a:ext uri="{FF2B5EF4-FFF2-40B4-BE49-F238E27FC236}">
                <a16:creationId xmlns:a16="http://schemas.microsoft.com/office/drawing/2014/main" id="{5D83E1E0-B5D7-2140-86A7-92CE6C94D7B1}"/>
              </a:ext>
            </a:extLst>
          </p:cNvPr>
          <p:cNvSpPr txBox="1">
            <a:spLocks/>
          </p:cNvSpPr>
          <p:nvPr/>
        </p:nvSpPr>
        <p:spPr>
          <a:xfrm>
            <a:off x="492370" y="2854152"/>
            <a:ext cx="7402285" cy="136071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Risks?</a:t>
            </a:r>
          </a:p>
        </p:txBody>
      </p:sp>
      <p:sp>
        <p:nvSpPr>
          <p:cNvPr id="11" name="Content Placeholder 2">
            <a:extLst>
              <a:ext uri="{FF2B5EF4-FFF2-40B4-BE49-F238E27FC236}">
                <a16:creationId xmlns:a16="http://schemas.microsoft.com/office/drawing/2014/main" id="{8A6B7AC1-0A3A-454E-976E-0745DF4957DC}"/>
              </a:ext>
            </a:extLst>
          </p:cNvPr>
          <p:cNvSpPr txBox="1">
            <a:spLocks/>
          </p:cNvSpPr>
          <p:nvPr/>
        </p:nvSpPr>
        <p:spPr>
          <a:xfrm>
            <a:off x="912621" y="3788447"/>
            <a:ext cx="6982034" cy="230832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Finishing the previous contract before the software is ready</a:t>
            </a:r>
          </a:p>
          <a:p>
            <a:r>
              <a:rPr lang="en-US" dirty="0"/>
              <a:t>Contract may have financial/time constraints</a:t>
            </a:r>
          </a:p>
          <a:p>
            <a:r>
              <a:rPr lang="en-US" dirty="0"/>
              <a:t>Cost of payroll package</a:t>
            </a:r>
          </a:p>
          <a:p>
            <a:r>
              <a:rPr lang="en-US" dirty="0"/>
              <a:t>May need multiple employees for the department</a:t>
            </a:r>
          </a:p>
          <a:p>
            <a:r>
              <a:rPr lang="en-US" dirty="0"/>
              <a:t>Local government may say no</a:t>
            </a:r>
          </a:p>
          <a:p>
            <a:r>
              <a:rPr lang="en-US" dirty="0"/>
              <a:t>No suitable off the shelf package</a:t>
            </a:r>
          </a:p>
        </p:txBody>
      </p:sp>
    </p:spTree>
    <p:extLst>
      <p:ext uri="{BB962C8B-B14F-4D97-AF65-F5344CB8AC3E}">
        <p14:creationId xmlns:p14="http://schemas.microsoft.com/office/powerpoint/2010/main" val="1044886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anim calcmode="lin" valueType="num">
                                      <p:cBhvr>
                                        <p:cTn id="14" dur="2000" fill="hold"/>
                                        <p:tgtEl>
                                          <p:spTgt spid="9"/>
                                        </p:tgtEl>
                                        <p:attrNameLst>
                                          <p:attrName>ppt_w</p:attrName>
                                        </p:attrNameLst>
                                      </p:cBhvr>
                                      <p:tavLst>
                                        <p:tav tm="0" fmla="#ppt_w*sin(2.5*pi*$)">
                                          <p:val>
                                            <p:fltVal val="0"/>
                                          </p:val>
                                        </p:tav>
                                        <p:tav tm="100000">
                                          <p:val>
                                            <p:fltVal val="1"/>
                                          </p:val>
                                        </p:tav>
                                      </p:tavLst>
                                    </p:anim>
                                    <p:anim calcmode="lin" valueType="num">
                                      <p:cBhvr>
                                        <p:cTn id="15"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0">
                                            <p:txEl>
                                              <p:pRg st="1" end="1"/>
                                            </p:txEl>
                                          </p:spTgt>
                                        </p:tgtEl>
                                        <p:attrNameLst>
                                          <p:attrName>style.visibility</p:attrName>
                                        </p:attrNameLst>
                                      </p:cBhvr>
                                      <p:to>
                                        <p:strVal val="visible"/>
                                      </p:to>
                                    </p:set>
                                    <p:anim calcmode="lin" valueType="num">
                                      <p:cBhvr additive="base">
                                        <p:cTn id="26"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0">
                                            <p:txEl>
                                              <p:pRg st="2" end="2"/>
                                            </p:txEl>
                                          </p:spTgt>
                                        </p:tgtEl>
                                        <p:attrNameLst>
                                          <p:attrName>style.visibility</p:attrName>
                                        </p:attrNameLst>
                                      </p:cBhvr>
                                      <p:to>
                                        <p:strVal val="visible"/>
                                      </p:to>
                                    </p:set>
                                    <p:anim calcmode="lin" valueType="num">
                                      <p:cBhvr additive="base">
                                        <p:cTn id="32"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0">
                                            <p:txEl>
                                              <p:pRg st="3" end="3"/>
                                            </p:txEl>
                                          </p:spTgt>
                                        </p:tgtEl>
                                        <p:attrNameLst>
                                          <p:attrName>style.visibility</p:attrName>
                                        </p:attrNameLst>
                                      </p:cBhvr>
                                      <p:to>
                                        <p:strVal val="visible"/>
                                      </p:to>
                                    </p:set>
                                    <p:anim calcmode="lin" valueType="num">
                                      <p:cBhvr additive="base">
                                        <p:cTn id="38"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p:tgtEl>
                                          <p:spTgt spid="10"/>
                                        </p:tgtEl>
                                        <p:attrNameLst>
                                          <p:attrName>ppt_y</p:attrName>
                                        </p:attrNameLst>
                                      </p:cBhvr>
                                      <p:tavLst>
                                        <p:tav tm="0">
                                          <p:val>
                                            <p:strVal val="#ppt_y+#ppt_h*1.125000"/>
                                          </p:val>
                                        </p:tav>
                                        <p:tav tm="100000">
                                          <p:val>
                                            <p:strVal val="#ppt_y"/>
                                          </p:val>
                                        </p:tav>
                                      </p:tavLst>
                                    </p:anim>
                                    <p:animEffect transition="in" filter="wipe(up)">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build="p"/>
      <p:bldGraphic spid="9" grpId="0">
        <p:bldAsOne/>
      </p:bldGraphic>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3E170-D5E1-3D4E-AA8A-7C76D15A4FA4}"/>
              </a:ext>
            </a:extLst>
          </p:cNvPr>
          <p:cNvSpPr>
            <a:spLocks noGrp="1"/>
          </p:cNvSpPr>
          <p:nvPr>
            <p:ph type="title"/>
          </p:nvPr>
        </p:nvSpPr>
        <p:spPr>
          <a:xfrm>
            <a:off x="492370" y="166635"/>
            <a:ext cx="7402285" cy="1360714"/>
          </a:xfrm>
        </p:spPr>
        <p:txBody>
          <a:bodyPr>
            <a:normAutofit/>
          </a:bodyPr>
          <a:lstStyle/>
          <a:p>
            <a:r>
              <a:rPr lang="en-GB" sz="2800" dirty="0"/>
              <a:t>CASE </a:t>
            </a:r>
            <a:r>
              <a:rPr lang="en-GB" sz="2800" dirty="0" err="1"/>
              <a:t>STUDy</a:t>
            </a:r>
            <a:r>
              <a:rPr lang="en-GB" sz="2800" dirty="0"/>
              <a:t> 1: Bournemouth College</a:t>
            </a:r>
            <a:endParaRPr lang="en-US" sz="2800" dirty="0"/>
          </a:p>
        </p:txBody>
      </p:sp>
      <p:sp>
        <p:nvSpPr>
          <p:cNvPr id="20" name="Content Placeholder 2">
            <a:extLst>
              <a:ext uri="{FF2B5EF4-FFF2-40B4-BE49-F238E27FC236}">
                <a16:creationId xmlns:a16="http://schemas.microsoft.com/office/drawing/2014/main" id="{BF1D24CB-37D7-A242-A999-5DFE606BCB48}"/>
              </a:ext>
            </a:extLst>
          </p:cNvPr>
          <p:cNvSpPr>
            <a:spLocks noGrp="1"/>
          </p:cNvSpPr>
          <p:nvPr>
            <p:ph idx="1"/>
          </p:nvPr>
        </p:nvSpPr>
        <p:spPr>
          <a:xfrm>
            <a:off x="8651631" y="1737969"/>
            <a:ext cx="3352799" cy="3392110"/>
          </a:xfrm>
        </p:spPr>
        <p:txBody>
          <a:bodyPr>
            <a:normAutofit/>
          </a:bodyPr>
          <a:lstStyle/>
          <a:p>
            <a:pPr marL="0" indent="0">
              <a:buNone/>
            </a:pPr>
            <a:r>
              <a:rPr lang="en-US" sz="2000" dirty="0">
                <a:solidFill>
                  <a:schemeClr val="bg1"/>
                </a:solidFill>
              </a:rPr>
              <a:t>About the project:</a:t>
            </a:r>
          </a:p>
          <a:p>
            <a:pPr>
              <a:buClr>
                <a:schemeClr val="bg1"/>
              </a:buClr>
            </a:pPr>
            <a:r>
              <a:rPr lang="en-US" dirty="0">
                <a:solidFill>
                  <a:schemeClr val="bg1"/>
                </a:solidFill>
              </a:rPr>
              <a:t>Used to be managed by local government, now autonomous</a:t>
            </a:r>
          </a:p>
          <a:p>
            <a:pPr>
              <a:buClr>
                <a:schemeClr val="bg1"/>
              </a:buClr>
            </a:pPr>
            <a:r>
              <a:rPr lang="en-US" dirty="0">
                <a:solidFill>
                  <a:schemeClr val="bg1"/>
                </a:solidFill>
              </a:rPr>
              <a:t>Payroll administered by local authority, who charges for the service</a:t>
            </a:r>
          </a:p>
          <a:p>
            <a:pPr>
              <a:buClr>
                <a:schemeClr val="bg1"/>
              </a:buClr>
            </a:pPr>
            <a:r>
              <a:rPr lang="en-US" dirty="0">
                <a:solidFill>
                  <a:schemeClr val="bg1"/>
                </a:solidFill>
              </a:rPr>
              <a:t>Is an off the shelf payroll package cheaper?</a:t>
            </a:r>
          </a:p>
          <a:p>
            <a:endParaRPr lang="en-US" dirty="0">
              <a:solidFill>
                <a:schemeClr val="bg1"/>
              </a:solidFill>
            </a:endParaRPr>
          </a:p>
        </p:txBody>
      </p:sp>
      <p:sp>
        <p:nvSpPr>
          <p:cNvPr id="3" name="TextBox 2">
            <a:extLst>
              <a:ext uri="{FF2B5EF4-FFF2-40B4-BE49-F238E27FC236}">
                <a16:creationId xmlns:a16="http://schemas.microsoft.com/office/drawing/2014/main" id="{8B41A0A6-9E82-D942-8728-1262B404F468}"/>
              </a:ext>
            </a:extLst>
          </p:cNvPr>
          <p:cNvSpPr txBox="1"/>
          <p:nvPr/>
        </p:nvSpPr>
        <p:spPr>
          <a:xfrm>
            <a:off x="1047330" y="1693984"/>
            <a:ext cx="7548285" cy="5632311"/>
          </a:xfrm>
          <a:prstGeom prst="rect">
            <a:avLst/>
          </a:prstGeom>
          <a:noFill/>
        </p:spPr>
        <p:txBody>
          <a:bodyPr wrap="none" rtlCol="0">
            <a:spAutoFit/>
          </a:bodyPr>
          <a:lstStyle/>
          <a:p>
            <a:r>
              <a:rPr lang="en-US" b="1" dirty="0"/>
              <a:t>Draft RMMM plan:</a:t>
            </a:r>
          </a:p>
          <a:p>
            <a:endParaRPr lang="en-US" dirty="0"/>
          </a:p>
          <a:p>
            <a:r>
              <a:rPr lang="en-US" dirty="0"/>
              <a:t>1.0 Introduction</a:t>
            </a:r>
          </a:p>
          <a:p>
            <a:r>
              <a:rPr lang="en-US" dirty="0"/>
              <a:t>	Responsible: Information Systems Development Officer</a:t>
            </a:r>
          </a:p>
          <a:p>
            <a:endParaRPr lang="en-US" dirty="0"/>
          </a:p>
          <a:p>
            <a:r>
              <a:rPr lang="en-US" dirty="0"/>
              <a:t>2.0 Risks (see slide before for examples)</a:t>
            </a:r>
          </a:p>
          <a:p>
            <a:endParaRPr lang="en-US" dirty="0"/>
          </a:p>
          <a:p>
            <a:r>
              <a:rPr lang="en-US" dirty="0"/>
              <a:t>3.0 Risk </a:t>
            </a:r>
            <a:r>
              <a:rPr lang="en-US" dirty="0" err="1"/>
              <a:t>Mitagation</a:t>
            </a:r>
            <a:r>
              <a:rPr lang="en-US" dirty="0"/>
              <a:t>, Monitoring and Management</a:t>
            </a:r>
          </a:p>
          <a:p>
            <a:r>
              <a:rPr lang="en-US" dirty="0"/>
              <a:t>	e.g.</a:t>
            </a:r>
          </a:p>
          <a:p>
            <a:r>
              <a:rPr lang="en-US" dirty="0"/>
              <a:t>		Risk: May need multiple employees for the new department</a:t>
            </a:r>
          </a:p>
          <a:p>
            <a:r>
              <a:rPr lang="en-US" dirty="0"/>
              <a:t>		Monitoring: Assess word load and work load projections for finished </a:t>
            </a:r>
          </a:p>
          <a:p>
            <a:r>
              <a:rPr lang="en-US" dirty="0"/>
              <a:t>			project</a:t>
            </a:r>
          </a:p>
          <a:p>
            <a:r>
              <a:rPr lang="en-US" dirty="0"/>
              <a:t>		Management: Plan for hiring, budget, office space etc.</a:t>
            </a:r>
          </a:p>
          <a:p>
            <a:endParaRPr lang="en-US" dirty="0"/>
          </a:p>
          <a:p>
            <a:r>
              <a:rPr lang="en-US" dirty="0"/>
              <a:t>4.0 Special Conditions</a:t>
            </a:r>
          </a:p>
          <a:p>
            <a:r>
              <a:rPr lang="en-US" dirty="0"/>
              <a:t>	e.g. local government says no to deal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84814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xEl>
                                              <p:pRg st="1" end="1"/>
                                            </p:txEl>
                                          </p:spTgt>
                                        </p:tgtEl>
                                        <p:attrNameLst>
                                          <p:attrName>style.visibility</p:attrName>
                                        </p:attrNameLst>
                                      </p:cBhvr>
                                      <p:to>
                                        <p:strVal val="visible"/>
                                      </p:to>
                                    </p:set>
                                    <p:animEffect transition="in" filter="fade">
                                      <p:cBhvr>
                                        <p:cTn id="18" dur="500"/>
                                        <p:tgtEl>
                                          <p:spTgt spid="2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animEffect transition="in" filter="fade">
                                      <p:cBhvr>
                                        <p:cTn id="23" dur="500"/>
                                        <p:tgtEl>
                                          <p:spTgt spid="2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xEl>
                                              <p:pRg st="3" end="3"/>
                                            </p:txEl>
                                          </p:spTgt>
                                        </p:tgtEl>
                                        <p:attrNameLst>
                                          <p:attrName>style.visibility</p:attrName>
                                        </p:attrNameLst>
                                      </p:cBhvr>
                                      <p:to>
                                        <p:strVal val="visible"/>
                                      </p:to>
                                    </p:set>
                                    <p:animEffect transition="in" filter="fade">
                                      <p:cBhvr>
                                        <p:cTn id="28" dur="500"/>
                                        <p:tgtEl>
                                          <p:spTgt spid="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9622-3DBA-0B40-8635-F52AD692C2EE}"/>
              </a:ext>
            </a:extLst>
          </p:cNvPr>
          <p:cNvSpPr>
            <a:spLocks noGrp="1"/>
          </p:cNvSpPr>
          <p:nvPr>
            <p:ph type="title"/>
          </p:nvPr>
        </p:nvSpPr>
        <p:spPr>
          <a:xfrm>
            <a:off x="685801" y="1822938"/>
            <a:ext cx="10131425" cy="1456267"/>
          </a:xfrm>
        </p:spPr>
        <p:txBody>
          <a:bodyPr>
            <a:normAutofit/>
          </a:bodyPr>
          <a:lstStyle/>
          <a:p>
            <a:pPr algn="ctr"/>
            <a:r>
              <a:rPr lang="en-US" sz="4800" dirty="0"/>
              <a:t>Thank you!</a:t>
            </a:r>
          </a:p>
        </p:txBody>
      </p:sp>
      <p:sp>
        <p:nvSpPr>
          <p:cNvPr id="3" name="Content Placeholder 2">
            <a:extLst>
              <a:ext uri="{FF2B5EF4-FFF2-40B4-BE49-F238E27FC236}">
                <a16:creationId xmlns:a16="http://schemas.microsoft.com/office/drawing/2014/main" id="{57390F37-00F4-E645-870F-AA8E2522D8A0}"/>
              </a:ext>
            </a:extLst>
          </p:cNvPr>
          <p:cNvSpPr>
            <a:spLocks noGrp="1"/>
          </p:cNvSpPr>
          <p:nvPr>
            <p:ph idx="1"/>
          </p:nvPr>
        </p:nvSpPr>
        <p:spPr/>
        <p:txBody>
          <a:bodyPr>
            <a:normAutofit/>
          </a:bodyPr>
          <a:lstStyle/>
          <a:p>
            <a:pPr marL="0" indent="0" algn="ctr">
              <a:buNone/>
            </a:pPr>
            <a:r>
              <a:rPr lang="en-US" sz="4000" dirty="0"/>
              <a:t>Any questions?</a:t>
            </a:r>
          </a:p>
        </p:txBody>
      </p:sp>
    </p:spTree>
    <p:extLst>
      <p:ext uri="{BB962C8B-B14F-4D97-AF65-F5344CB8AC3E}">
        <p14:creationId xmlns:p14="http://schemas.microsoft.com/office/powerpoint/2010/main" val="8238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09A4-2749-E04C-B2FC-B4AD0BB92BD3}"/>
              </a:ext>
            </a:extLst>
          </p:cNvPr>
          <p:cNvSpPr>
            <a:spLocks noGrp="1"/>
          </p:cNvSpPr>
          <p:nvPr>
            <p:ph type="title"/>
          </p:nvPr>
        </p:nvSpPr>
        <p:spPr>
          <a:xfrm>
            <a:off x="685801" y="398582"/>
            <a:ext cx="10131425" cy="1456267"/>
          </a:xfrm>
        </p:spPr>
        <p:txBody>
          <a:bodyPr/>
          <a:lstStyle/>
          <a:p>
            <a:r>
              <a:rPr lang="en-US" dirty="0"/>
              <a:t>A broad understanding:</a:t>
            </a:r>
          </a:p>
        </p:txBody>
      </p:sp>
      <p:sp>
        <p:nvSpPr>
          <p:cNvPr id="3" name="Content Placeholder 2">
            <a:extLst>
              <a:ext uri="{FF2B5EF4-FFF2-40B4-BE49-F238E27FC236}">
                <a16:creationId xmlns:a16="http://schemas.microsoft.com/office/drawing/2014/main" id="{D0023D0C-0062-5144-96E1-ED15E1AAFA1C}"/>
              </a:ext>
            </a:extLst>
          </p:cNvPr>
          <p:cNvSpPr>
            <a:spLocks noGrp="1"/>
          </p:cNvSpPr>
          <p:nvPr>
            <p:ph idx="1"/>
          </p:nvPr>
        </p:nvSpPr>
        <p:spPr>
          <a:xfrm>
            <a:off x="1163757" y="612471"/>
            <a:ext cx="8988426" cy="2961737"/>
          </a:xfrm>
        </p:spPr>
        <p:txBody>
          <a:bodyPr>
            <a:normAutofit/>
          </a:bodyPr>
          <a:lstStyle/>
          <a:p>
            <a:pPr marL="0" indent="0">
              <a:buNone/>
            </a:pPr>
            <a:r>
              <a:rPr lang="en-GB" sz="2400" i="1" dirty="0"/>
              <a:t>We all have an inherent understanding of a what a risk is and the natural ability to assess risks which we encounter in life:</a:t>
            </a:r>
          </a:p>
          <a:p>
            <a:pPr marL="0" indent="0">
              <a:buNone/>
            </a:pPr>
            <a:endParaRPr lang="en-US" sz="2000" b="1" dirty="0"/>
          </a:p>
        </p:txBody>
      </p:sp>
      <p:pic>
        <p:nvPicPr>
          <p:cNvPr id="5" name="Ginger Cat Jump  -  Funny Fail">
            <a:hlinkClick r:id="" action="ppaction://media"/>
            <a:extLst>
              <a:ext uri="{FF2B5EF4-FFF2-40B4-BE49-F238E27FC236}">
                <a16:creationId xmlns:a16="http://schemas.microsoft.com/office/drawing/2014/main" id="{CA2996A6-8B26-7D4C-B6A0-3022C02FE0A1}"/>
              </a:ext>
            </a:extLst>
          </p:cNvPr>
          <p:cNvPicPr>
            <a:picLocks noRot="1" noChangeAspect="1"/>
          </p:cNvPicPr>
          <p:nvPr>
            <a:videoFile r:link="rId1"/>
          </p:nvPr>
        </p:nvPicPr>
        <p:blipFill>
          <a:blip r:embed="rId4"/>
          <a:stretch>
            <a:fillRect/>
          </a:stretch>
        </p:blipFill>
        <p:spPr>
          <a:xfrm>
            <a:off x="4727213" y="2429093"/>
            <a:ext cx="5503715" cy="4124788"/>
          </a:xfrm>
          <a:prstGeom prst="rect">
            <a:avLst/>
          </a:prstGeom>
        </p:spPr>
      </p:pic>
    </p:spTree>
    <p:extLst>
      <p:ext uri="{BB962C8B-B14F-4D97-AF65-F5344CB8AC3E}">
        <p14:creationId xmlns:p14="http://schemas.microsoft.com/office/powerpoint/2010/main" val="10566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1" presetClass="mediacall" presetSubtype="0" fill="hold" nodeType="withEffect">
                                  <p:stCondLst>
                                    <p:cond delay="0"/>
                                  </p:stCondLst>
                                  <p:childTnLst>
                                    <p:cmd type="call" cmd="playFrom(0.0)">
                                      <p:cBhvr>
                                        <p:cTn id="22"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5"/>
                </p:tgtEl>
              </p:cMediaNode>
            </p:video>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C3A8-960C-6F4E-A6E4-E8F8A19664A4}"/>
              </a:ext>
            </a:extLst>
          </p:cNvPr>
          <p:cNvSpPr>
            <a:spLocks noGrp="1"/>
          </p:cNvSpPr>
          <p:nvPr>
            <p:ph type="title"/>
          </p:nvPr>
        </p:nvSpPr>
        <p:spPr>
          <a:xfrm>
            <a:off x="685801" y="504090"/>
            <a:ext cx="10131425" cy="1456267"/>
          </a:xfrm>
        </p:spPr>
        <p:txBody>
          <a:bodyPr vert="horz" lIns="91440" tIns="45720" rIns="91440" bIns="45720" rtlCol="0">
            <a:normAutofit/>
          </a:bodyPr>
          <a:lstStyle/>
          <a:p>
            <a:r>
              <a:rPr lang="en-US" dirty="0"/>
              <a:t>Risk Management in the workplace:</a:t>
            </a:r>
          </a:p>
        </p:txBody>
      </p:sp>
      <p:graphicFrame>
        <p:nvGraphicFramePr>
          <p:cNvPr id="8" name="TextBox 3">
            <a:extLst>
              <a:ext uri="{FF2B5EF4-FFF2-40B4-BE49-F238E27FC236}">
                <a16:creationId xmlns:a16="http://schemas.microsoft.com/office/drawing/2014/main" id="{6C787997-C7D4-4EAE-B7CF-7D1291D7E14E}"/>
              </a:ext>
            </a:extLst>
          </p:cNvPr>
          <p:cNvGraphicFramePr/>
          <p:nvPr>
            <p:extLst>
              <p:ext uri="{D42A27DB-BD31-4B8C-83A1-F6EECF244321}">
                <p14:modId xmlns:p14="http://schemas.microsoft.com/office/powerpoint/2010/main" val="1023974677"/>
              </p:ext>
            </p:extLst>
          </p:nvPr>
        </p:nvGraphicFramePr>
        <p:xfrm>
          <a:off x="685800" y="1773355"/>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ontent Placeholder 2">
            <a:extLst>
              <a:ext uri="{FF2B5EF4-FFF2-40B4-BE49-F238E27FC236}">
                <a16:creationId xmlns:a16="http://schemas.microsoft.com/office/drawing/2014/main" id="{BBEE21DE-B095-FD4D-9D20-896AC9D7AB04}"/>
              </a:ext>
            </a:extLst>
          </p:cNvPr>
          <p:cNvSpPr>
            <a:spLocks noGrp="1"/>
          </p:cNvSpPr>
          <p:nvPr>
            <p:ph idx="1"/>
          </p:nvPr>
        </p:nvSpPr>
        <p:spPr>
          <a:xfrm>
            <a:off x="773063" y="5054415"/>
            <a:ext cx="10578858" cy="1659948"/>
          </a:xfrm>
          <a:noFill/>
          <a:ln>
            <a:solidFill>
              <a:schemeClr val="tx1"/>
            </a:solidFill>
            <a:prstDash val="lgDash"/>
          </a:ln>
        </p:spPr>
        <p:txBody>
          <a:bodyPr>
            <a:normAutofit/>
          </a:bodyPr>
          <a:lstStyle/>
          <a:p>
            <a:pPr marL="457200" lvl="1" indent="0">
              <a:buNone/>
            </a:pPr>
            <a:r>
              <a:rPr lang="en-GB" sz="2200" i="1" dirty="0"/>
              <a:t>“…Risk management involves understanding, analysing and addressing risk to make sure organisations achieve their objectives.</a:t>
            </a:r>
            <a:r>
              <a:rPr lang="en-US" sz="2200" i="1" dirty="0"/>
              <a:t>”</a:t>
            </a:r>
          </a:p>
          <a:p>
            <a:pPr marL="0" indent="0" algn="r">
              <a:buNone/>
            </a:pPr>
            <a:r>
              <a:rPr lang="en-US" b="1" dirty="0"/>
              <a:t>- Institute of Risk Management </a:t>
            </a:r>
          </a:p>
        </p:txBody>
      </p:sp>
    </p:spTree>
    <p:extLst>
      <p:ext uri="{BB962C8B-B14F-4D97-AF65-F5344CB8AC3E}">
        <p14:creationId xmlns:p14="http://schemas.microsoft.com/office/powerpoint/2010/main" val="54824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animEffect transition="in" filter="circle(in)">
                                      <p:cBhvr>
                                        <p:cTn id="19" dur="2000"/>
                                        <p:tgtEl>
                                          <p:spTgt spid="14">
                                            <p:bg/>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circle(in)">
                                      <p:cBhvr>
                                        <p:cTn id="22" dur="20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circle(in)">
                                      <p:cBhvr>
                                        <p:cTn id="27" dur="20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uiExpand="1">
        <p:bldAsOne/>
      </p:bldGraphic>
      <p:bldP spid="1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E97E-BE95-504B-8105-D2DFAD2A0F97}"/>
              </a:ext>
            </a:extLst>
          </p:cNvPr>
          <p:cNvSpPr>
            <a:spLocks noGrp="1"/>
          </p:cNvSpPr>
          <p:nvPr>
            <p:ph type="title"/>
          </p:nvPr>
        </p:nvSpPr>
        <p:spPr>
          <a:xfrm>
            <a:off x="651295" y="350807"/>
            <a:ext cx="10131425" cy="1456267"/>
          </a:xfrm>
        </p:spPr>
        <p:txBody>
          <a:bodyPr/>
          <a:lstStyle/>
          <a:p>
            <a:r>
              <a:rPr lang="en-US" dirty="0"/>
              <a:t>What is risk management about?</a:t>
            </a:r>
          </a:p>
        </p:txBody>
      </p:sp>
      <p:sp>
        <p:nvSpPr>
          <p:cNvPr id="6" name="Rectangle 5">
            <a:extLst>
              <a:ext uri="{FF2B5EF4-FFF2-40B4-BE49-F238E27FC236}">
                <a16:creationId xmlns:a16="http://schemas.microsoft.com/office/drawing/2014/main" id="{430C7F2E-740D-1D4D-BF9C-7BAC720E63C9}"/>
              </a:ext>
            </a:extLst>
          </p:cNvPr>
          <p:cNvSpPr/>
          <p:nvPr/>
        </p:nvSpPr>
        <p:spPr>
          <a:xfrm>
            <a:off x="1178171" y="1807074"/>
            <a:ext cx="8020906" cy="4093428"/>
          </a:xfrm>
          <a:prstGeom prst="rect">
            <a:avLst/>
          </a:prstGeom>
        </p:spPr>
        <p:txBody>
          <a:bodyPr wrap="square">
            <a:spAutoFit/>
          </a:bodyPr>
          <a:lstStyle/>
          <a:p>
            <a:pPr fontAlgn="base"/>
            <a:r>
              <a:rPr lang="en-GB" sz="2000" dirty="0">
                <a:latin typeface="Arial" panose="020B0604020202020204" pitchFamily="34" charset="0"/>
              </a:rPr>
              <a:t>Risk management is about taking practical steps to protect people from real harm and suffering - not bureaucratic back covering. Taking a sensible approach to risk management is about:</a:t>
            </a:r>
          </a:p>
          <a:p>
            <a:pPr lvl="1" fontAlgn="base">
              <a:buFont typeface="Arial" panose="020B0604020202020204" pitchFamily="34" charset="0"/>
              <a:buChar char="•"/>
            </a:pPr>
            <a:r>
              <a:rPr lang="en-GB" sz="2000" dirty="0">
                <a:latin typeface="Arial" panose="020B0604020202020204" pitchFamily="34" charset="0"/>
              </a:rPr>
              <a:t> ensuring that workers and the public are properly protected	</a:t>
            </a:r>
          </a:p>
          <a:p>
            <a:pPr lvl="1" fontAlgn="base">
              <a:buFont typeface="Arial" panose="020B0604020202020204" pitchFamily="34" charset="0"/>
              <a:buChar char="•"/>
            </a:pPr>
            <a:r>
              <a:rPr lang="en-GB" sz="2000" dirty="0">
                <a:latin typeface="Arial" panose="020B0604020202020204" pitchFamily="34" charset="0"/>
              </a:rPr>
              <a:t> enabling innovation and learning, not stifling them	</a:t>
            </a:r>
          </a:p>
          <a:p>
            <a:pPr lvl="1" fontAlgn="base">
              <a:buFont typeface="Arial" panose="020B0604020202020204" pitchFamily="34" charset="0"/>
              <a:buChar char="•"/>
            </a:pPr>
            <a:r>
              <a:rPr lang="en-GB" sz="2000" dirty="0">
                <a:latin typeface="Arial" panose="020B0604020202020204" pitchFamily="34" charset="0"/>
              </a:rPr>
              <a:t> ensuring that those who create risks manage them responsibly 	and understand that failure to manage significant risks 	responsibly is likely to lead to robust action</a:t>
            </a:r>
          </a:p>
          <a:p>
            <a:pPr lvl="1" fontAlgn="base">
              <a:buFont typeface="Arial" panose="020B0604020202020204" pitchFamily="34" charset="0"/>
              <a:buChar char="•"/>
            </a:pPr>
            <a:r>
              <a:rPr lang="en-GB" sz="2000" dirty="0">
                <a:latin typeface="Arial" panose="020B0604020202020204" pitchFamily="34" charset="0"/>
              </a:rPr>
              <a:t> providing overall benefit to society by balancing benefits and 	risks, with a focus on reducing significant risks - both those 	which arise more often and those with serious consequences</a:t>
            </a:r>
          </a:p>
          <a:p>
            <a:pPr lvl="1" fontAlgn="base">
              <a:buFont typeface="Arial" panose="020B0604020202020204" pitchFamily="34" charset="0"/>
              <a:buChar char="•"/>
            </a:pPr>
            <a:r>
              <a:rPr lang="en-GB" sz="2000" dirty="0">
                <a:latin typeface="Arial" panose="020B0604020202020204" pitchFamily="34" charset="0"/>
              </a:rPr>
              <a:t> enabling individuals to understand that as well as the right to 	protection, they also have to exercise responsibility</a:t>
            </a:r>
          </a:p>
        </p:txBody>
      </p:sp>
      <p:sp>
        <p:nvSpPr>
          <p:cNvPr id="7" name="TextBox 6">
            <a:extLst>
              <a:ext uri="{FF2B5EF4-FFF2-40B4-BE49-F238E27FC236}">
                <a16:creationId xmlns:a16="http://schemas.microsoft.com/office/drawing/2014/main" id="{9D916CA1-5B35-0046-A3F7-61592F14A24C}"/>
              </a:ext>
            </a:extLst>
          </p:cNvPr>
          <p:cNvSpPr txBox="1"/>
          <p:nvPr/>
        </p:nvSpPr>
        <p:spPr>
          <a:xfrm>
            <a:off x="5400136" y="6314536"/>
            <a:ext cx="1707712" cy="369332"/>
          </a:xfrm>
          <a:prstGeom prst="rect">
            <a:avLst/>
          </a:prstGeom>
          <a:noFill/>
        </p:spPr>
        <p:txBody>
          <a:bodyPr wrap="none" rtlCol="0">
            <a:spAutoFit/>
          </a:bodyPr>
          <a:lstStyle/>
          <a:p>
            <a:r>
              <a:rPr lang="en-US" dirty="0"/>
              <a:t>HSE - </a:t>
            </a:r>
            <a:r>
              <a:rPr lang="en-US" dirty="0" err="1"/>
              <a:t>hse.gov.uk</a:t>
            </a:r>
            <a:endParaRPr lang="en-US" dirty="0"/>
          </a:p>
        </p:txBody>
      </p:sp>
    </p:spTree>
    <p:extLst>
      <p:ext uri="{BB962C8B-B14F-4D97-AF65-F5344CB8AC3E}">
        <p14:creationId xmlns:p14="http://schemas.microsoft.com/office/powerpoint/2010/main" val="174570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7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1" name="Rectangle 74">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D37E40D2-8B69-1842-B1AA-38EF21C1BD37}"/>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4100" dirty="0">
                <a:solidFill>
                  <a:srgbClr val="FFFFFF"/>
                </a:solidFill>
              </a:rPr>
              <a:t>How does this relate to software project management?</a:t>
            </a:r>
          </a:p>
        </p:txBody>
      </p:sp>
      <p:sp useBgFill="1">
        <p:nvSpPr>
          <p:cNvPr id="79"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81"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4" name="Straight Connector 83">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Rah Neat Phase &#10;Risk &#10;Anab•sa &#10;REVIEW 3 &#10;Simula&amp;ons &#10;eQiuct ">
            <a:extLst>
              <a:ext uri="{FF2B5EF4-FFF2-40B4-BE49-F238E27FC236}">
                <a16:creationId xmlns:a16="http://schemas.microsoft.com/office/drawing/2014/main" id="{8CCFF510-6CEE-CC4C-BED5-50F3D3B80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401" y="2100080"/>
            <a:ext cx="5375125" cy="388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999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7F26-3C8A-EF4D-882E-0F83B98C3AB1}"/>
              </a:ext>
            </a:extLst>
          </p:cNvPr>
          <p:cNvSpPr>
            <a:spLocks noGrp="1"/>
          </p:cNvSpPr>
          <p:nvPr>
            <p:ph type="title"/>
          </p:nvPr>
        </p:nvSpPr>
        <p:spPr/>
        <p:txBody>
          <a:bodyPr/>
          <a:lstStyle/>
          <a:p>
            <a:r>
              <a:rPr lang="en-US" dirty="0"/>
              <a:t>Risk management in software project management</a:t>
            </a:r>
          </a:p>
        </p:txBody>
      </p:sp>
      <p:sp>
        <p:nvSpPr>
          <p:cNvPr id="3" name="Content Placeholder 2">
            <a:extLst>
              <a:ext uri="{FF2B5EF4-FFF2-40B4-BE49-F238E27FC236}">
                <a16:creationId xmlns:a16="http://schemas.microsoft.com/office/drawing/2014/main" id="{B76295C4-8A4D-314F-ACED-6F9B341C4A91}"/>
              </a:ext>
            </a:extLst>
          </p:cNvPr>
          <p:cNvSpPr>
            <a:spLocks noGrp="1"/>
          </p:cNvSpPr>
          <p:nvPr>
            <p:ph sz="half" idx="1"/>
          </p:nvPr>
        </p:nvSpPr>
        <p:spPr>
          <a:xfrm>
            <a:off x="714614" y="1745108"/>
            <a:ext cx="4995334" cy="3649134"/>
          </a:xfrm>
        </p:spPr>
        <p:txBody>
          <a:bodyPr>
            <a:normAutofit lnSpcReduction="10000"/>
          </a:bodyPr>
          <a:lstStyle/>
          <a:p>
            <a:pPr fontAlgn="base"/>
            <a:r>
              <a:rPr lang="en-GB" sz="2800" b="1" i="1" dirty="0"/>
              <a:t>Assessment</a:t>
            </a:r>
          </a:p>
          <a:p>
            <a:pPr lvl="1" fontAlgn="base"/>
            <a:r>
              <a:rPr lang="en-GB" sz="2400" b="1" i="1" dirty="0"/>
              <a:t>Identify</a:t>
            </a:r>
            <a:r>
              <a:rPr lang="en-GB" sz="2400" dirty="0"/>
              <a:t> risks and their triggers</a:t>
            </a:r>
          </a:p>
          <a:p>
            <a:pPr lvl="1" fontAlgn="base"/>
            <a:r>
              <a:rPr lang="en-GB" sz="2400" b="1" i="1" dirty="0"/>
              <a:t>Analyse/Classify</a:t>
            </a:r>
            <a:r>
              <a:rPr lang="en-GB" sz="2400" dirty="0"/>
              <a:t> </a:t>
            </a:r>
          </a:p>
          <a:p>
            <a:pPr lvl="1" fontAlgn="base"/>
            <a:r>
              <a:rPr lang="en-GB" sz="2400" b="1" dirty="0"/>
              <a:t>Prioritize</a:t>
            </a:r>
            <a:r>
              <a:rPr lang="en-GB" sz="2400" dirty="0"/>
              <a:t> all risks</a:t>
            </a:r>
          </a:p>
          <a:p>
            <a:endParaRPr lang="en-US" sz="2800" dirty="0"/>
          </a:p>
        </p:txBody>
      </p:sp>
      <p:sp>
        <p:nvSpPr>
          <p:cNvPr id="5" name="Content Placeholder 4">
            <a:extLst>
              <a:ext uri="{FF2B5EF4-FFF2-40B4-BE49-F238E27FC236}">
                <a16:creationId xmlns:a16="http://schemas.microsoft.com/office/drawing/2014/main" id="{56BE6F9A-7DEA-6E40-8163-0F9C31D099E6}"/>
              </a:ext>
            </a:extLst>
          </p:cNvPr>
          <p:cNvSpPr>
            <a:spLocks noGrp="1"/>
          </p:cNvSpPr>
          <p:nvPr>
            <p:ph sz="half" idx="2"/>
          </p:nvPr>
        </p:nvSpPr>
        <p:spPr>
          <a:xfrm>
            <a:off x="6096000" y="2378413"/>
            <a:ext cx="4995332" cy="3649133"/>
          </a:xfrm>
        </p:spPr>
        <p:txBody>
          <a:bodyPr>
            <a:normAutofit lnSpcReduction="10000"/>
          </a:bodyPr>
          <a:lstStyle/>
          <a:p>
            <a:pPr fontAlgn="base"/>
            <a:r>
              <a:rPr lang="en-GB" sz="2800" b="1" dirty="0"/>
              <a:t>Control</a:t>
            </a:r>
          </a:p>
          <a:p>
            <a:pPr lvl="1" fontAlgn="base"/>
            <a:r>
              <a:rPr lang="en-GB" sz="2400" dirty="0"/>
              <a:t>Craft a </a:t>
            </a:r>
            <a:r>
              <a:rPr lang="en-GB" sz="2400" b="1" i="1" dirty="0"/>
              <a:t>plan</a:t>
            </a:r>
            <a:r>
              <a:rPr lang="en-GB" sz="2400" dirty="0"/>
              <a:t> that links each risk to a mitigation</a:t>
            </a:r>
          </a:p>
          <a:p>
            <a:pPr lvl="1" fontAlgn="base"/>
            <a:r>
              <a:rPr lang="en-GB" sz="2400" b="1" i="1" dirty="0"/>
              <a:t>Monitor</a:t>
            </a:r>
            <a:r>
              <a:rPr lang="en-GB" sz="2400" dirty="0"/>
              <a:t> for risk triggers during the project</a:t>
            </a:r>
          </a:p>
          <a:p>
            <a:pPr lvl="1" fontAlgn="base"/>
            <a:r>
              <a:rPr lang="en-GB" sz="2400" dirty="0"/>
              <a:t>Implement the </a:t>
            </a:r>
            <a:r>
              <a:rPr lang="en-GB" sz="2400" b="1" i="1" dirty="0"/>
              <a:t>mitigating action </a:t>
            </a:r>
            <a:r>
              <a:rPr lang="en-GB" sz="2400" dirty="0"/>
              <a:t>if any risk materializes</a:t>
            </a:r>
          </a:p>
          <a:p>
            <a:pPr lvl="1" fontAlgn="base"/>
            <a:r>
              <a:rPr lang="en-GB" sz="2400" b="1" i="1" dirty="0"/>
              <a:t>Communicate</a:t>
            </a:r>
            <a:r>
              <a:rPr lang="en-GB" sz="2400" dirty="0"/>
              <a:t> risk status throughout project</a:t>
            </a:r>
          </a:p>
        </p:txBody>
      </p:sp>
      <p:sp>
        <p:nvSpPr>
          <p:cNvPr id="4" name="TextBox 3">
            <a:extLst>
              <a:ext uri="{FF2B5EF4-FFF2-40B4-BE49-F238E27FC236}">
                <a16:creationId xmlns:a16="http://schemas.microsoft.com/office/drawing/2014/main" id="{EE46A7FE-DC8B-394D-BDEB-19396519D37A}"/>
              </a:ext>
            </a:extLst>
          </p:cNvPr>
          <p:cNvSpPr txBox="1"/>
          <p:nvPr/>
        </p:nvSpPr>
        <p:spPr>
          <a:xfrm>
            <a:off x="3212281" y="6414655"/>
            <a:ext cx="1867371" cy="369332"/>
          </a:xfrm>
          <a:prstGeom prst="rect">
            <a:avLst/>
          </a:prstGeom>
          <a:noFill/>
        </p:spPr>
        <p:txBody>
          <a:bodyPr wrap="none" rtlCol="0">
            <a:spAutoFit/>
          </a:bodyPr>
          <a:lstStyle/>
          <a:p>
            <a:r>
              <a:rPr lang="en-US" dirty="0" err="1"/>
              <a:t>Castsoftware.com</a:t>
            </a:r>
            <a:endParaRPr lang="en-US" dirty="0"/>
          </a:p>
        </p:txBody>
      </p:sp>
      <p:sp>
        <p:nvSpPr>
          <p:cNvPr id="6" name="TextBox 5">
            <a:extLst>
              <a:ext uri="{FF2B5EF4-FFF2-40B4-BE49-F238E27FC236}">
                <a16:creationId xmlns:a16="http://schemas.microsoft.com/office/drawing/2014/main" id="{FE86CF82-F176-7449-93B2-39FDF09D1EC9}"/>
              </a:ext>
            </a:extLst>
          </p:cNvPr>
          <p:cNvSpPr txBox="1"/>
          <p:nvPr/>
        </p:nvSpPr>
        <p:spPr>
          <a:xfrm>
            <a:off x="5112327" y="6414655"/>
            <a:ext cx="5242910" cy="369332"/>
          </a:xfrm>
          <a:prstGeom prst="rect">
            <a:avLst/>
          </a:prstGeom>
          <a:noFill/>
        </p:spPr>
        <p:txBody>
          <a:bodyPr wrap="none" rtlCol="0">
            <a:spAutoFit/>
          </a:bodyPr>
          <a:lstStyle/>
          <a:p>
            <a:r>
              <a:rPr lang="en-US" dirty="0"/>
              <a:t>Boehm’s Risk-Management Process (Dr. E</a:t>
            </a:r>
            <a:r>
              <a:rPr lang="en-US"/>
              <a:t>. Wallmüller)</a:t>
            </a:r>
            <a:endParaRPr lang="en-US" dirty="0"/>
          </a:p>
        </p:txBody>
      </p:sp>
    </p:spTree>
    <p:extLst>
      <p:ext uri="{BB962C8B-B14F-4D97-AF65-F5344CB8AC3E}">
        <p14:creationId xmlns:p14="http://schemas.microsoft.com/office/powerpoint/2010/main" val="37401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fade">
                                      <p:cBhvr>
                                        <p:cTn id="39" dur="1000"/>
                                        <p:tgtEl>
                                          <p:spTgt spid="5">
                                            <p:txEl>
                                              <p:pRg st="0" end="0"/>
                                            </p:txEl>
                                          </p:spTgt>
                                        </p:tgtEl>
                                      </p:cBhvr>
                                    </p:animEffect>
                                    <p:anim calcmode="lin" valueType="num">
                                      <p:cBhvr>
                                        <p:cTn id="4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Effect transition="in" filter="fade">
                                      <p:cBhvr>
                                        <p:cTn id="45" dur="1000"/>
                                        <p:tgtEl>
                                          <p:spTgt spid="5">
                                            <p:txEl>
                                              <p:pRg st="1" end="1"/>
                                            </p:txEl>
                                          </p:spTgt>
                                        </p:tgtEl>
                                      </p:cBhvr>
                                    </p:animEffect>
                                    <p:anim calcmode="lin" valueType="num">
                                      <p:cBhvr>
                                        <p:cTn id="4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fade">
                                      <p:cBhvr>
                                        <p:cTn id="51" dur="1000"/>
                                        <p:tgtEl>
                                          <p:spTgt spid="5">
                                            <p:txEl>
                                              <p:pRg st="2" end="2"/>
                                            </p:txEl>
                                          </p:spTgt>
                                        </p:tgtEl>
                                      </p:cBhvr>
                                    </p:animEffect>
                                    <p:anim calcmode="lin" valueType="num">
                                      <p:cBhvr>
                                        <p:cTn id="5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1000"/>
                                        <p:tgtEl>
                                          <p:spTgt spid="5">
                                            <p:txEl>
                                              <p:pRg st="3" end="3"/>
                                            </p:txEl>
                                          </p:spTgt>
                                        </p:tgtEl>
                                      </p:cBhvr>
                                    </p:animEffect>
                                    <p:anim calcmode="lin" valueType="num">
                                      <p:cBhvr>
                                        <p:cTn id="5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5">
                                            <p:txEl>
                                              <p:pRg st="3" end="3"/>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5">
                                            <p:txEl>
                                              <p:pRg st="3" end="3"/>
                                            </p:txEl>
                                          </p:spTgt>
                                        </p:tgtEl>
                                        <p:attrNameLst>
                                          <p:attrName>ppt_y</p:attrName>
                                        </p:attrNameLst>
                                      </p:cBhvr>
                                      <p:tavLst>
                                        <p:tav tm="0">
                                          <p:val>
                                            <p:strVal val="#ppt_y-.03"/>
                                          </p:val>
                                        </p:tav>
                                        <p:tav tm="100000">
                                          <p:val>
                                            <p:strVal val="#ppt_y"/>
                                          </p:val>
                                        </p:tav>
                                      </p:tavLst>
                                    </p:anim>
                                  </p:childTnLst>
                                </p:cTn>
                              </p:par>
                              <p:par>
                                <p:cTn id="61" presetID="37" presetClass="entr" presetSubtype="0" fill="hold" grpId="0" nodeType="with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fade">
                                      <p:cBhvr>
                                        <p:cTn id="63" dur="1000"/>
                                        <p:tgtEl>
                                          <p:spTgt spid="5">
                                            <p:txEl>
                                              <p:pRg st="4" end="4"/>
                                            </p:txEl>
                                          </p:spTgt>
                                        </p:tgtEl>
                                      </p:cBhvr>
                                    </p:animEffect>
                                    <p:anim calcmode="lin" valueType="num">
                                      <p:cBhvr>
                                        <p:cTn id="6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A042-468B-3B4B-B823-6757F87D9221}"/>
              </a:ext>
            </a:extLst>
          </p:cNvPr>
          <p:cNvSpPr>
            <a:spLocks noGrp="1"/>
          </p:cNvSpPr>
          <p:nvPr>
            <p:ph type="title"/>
          </p:nvPr>
        </p:nvSpPr>
        <p:spPr/>
        <p:txBody>
          <a:bodyPr>
            <a:normAutofit/>
          </a:bodyPr>
          <a:lstStyle/>
          <a:p>
            <a:r>
              <a:rPr lang="en-GB" dirty="0"/>
              <a:t>The RMMM PLAN</a:t>
            </a:r>
            <a:endParaRPr lang="en-US" dirty="0"/>
          </a:p>
        </p:txBody>
      </p:sp>
      <p:sp>
        <p:nvSpPr>
          <p:cNvPr id="4" name="TextBox 3">
            <a:extLst>
              <a:ext uri="{FF2B5EF4-FFF2-40B4-BE49-F238E27FC236}">
                <a16:creationId xmlns:a16="http://schemas.microsoft.com/office/drawing/2014/main" id="{96C82741-9E9D-DA41-A306-144B037B1625}"/>
              </a:ext>
            </a:extLst>
          </p:cNvPr>
          <p:cNvSpPr txBox="1"/>
          <p:nvPr/>
        </p:nvSpPr>
        <p:spPr>
          <a:xfrm>
            <a:off x="879231" y="2065867"/>
            <a:ext cx="946052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As risk management is a project  in itself it is often useful to implement a </a:t>
            </a:r>
            <a:r>
              <a:rPr lang="en-US" sz="2400" b="1" dirty="0"/>
              <a:t>R</a:t>
            </a:r>
            <a:r>
              <a:rPr lang="en-US" sz="2400" dirty="0"/>
              <a:t>isk </a:t>
            </a:r>
            <a:r>
              <a:rPr lang="en-US" sz="2400" b="1" dirty="0"/>
              <a:t>M</a:t>
            </a:r>
            <a:r>
              <a:rPr lang="en-US" sz="2400" dirty="0"/>
              <a:t>itigation, </a:t>
            </a:r>
            <a:r>
              <a:rPr lang="en-US" sz="2400" b="1" dirty="0"/>
              <a:t>M</a:t>
            </a:r>
            <a:r>
              <a:rPr lang="en-US" sz="2400" dirty="0"/>
              <a:t>onitoring and </a:t>
            </a:r>
            <a:r>
              <a:rPr lang="en-US" sz="2400" b="1" dirty="0"/>
              <a:t>M</a:t>
            </a:r>
            <a:r>
              <a:rPr lang="en-US" sz="2400" dirty="0"/>
              <a:t>anagement plan.</a:t>
            </a:r>
          </a:p>
          <a:p>
            <a:pPr marL="285750" indent="-285750">
              <a:buFont typeface="Arial" panose="020B0604020202020204" pitchFamily="34" charset="0"/>
              <a:buChar char="•"/>
            </a:pPr>
            <a:r>
              <a:rPr lang="en-US" sz="2400" dirty="0"/>
              <a:t>An RMMM plan is a dynamic document detailing the assessment and control phases of risk management.</a:t>
            </a:r>
          </a:p>
          <a:p>
            <a:pPr marL="285750" indent="-285750">
              <a:buFont typeface="Arial" panose="020B0604020202020204" pitchFamily="34" charset="0"/>
              <a:buChar char="•"/>
            </a:pPr>
            <a:r>
              <a:rPr lang="en-US" sz="2400" dirty="0"/>
              <a:t>As the project progresses the RMMM can be updated to reflect any changes to previously identified risks or add any newly identified risks.</a:t>
            </a:r>
          </a:p>
          <a:p>
            <a:pPr marL="285750" indent="-285750">
              <a:buFont typeface="Arial" panose="020B0604020202020204" pitchFamily="34" charset="0"/>
              <a:buChar char="•"/>
            </a:pPr>
            <a:r>
              <a:rPr lang="en-US" sz="2400" dirty="0"/>
              <a:t>For every risk identified a description is given along with its probability and impact, mitigation, monitoring and management</a:t>
            </a:r>
          </a:p>
          <a:p>
            <a:pPr marL="285750" indent="-285750">
              <a:buFont typeface="Arial" panose="020B0604020202020204" pitchFamily="34" charset="0"/>
              <a:buChar char="•"/>
            </a:pPr>
            <a:r>
              <a:rPr lang="en-US" sz="2400" dirty="0"/>
              <a:t>Responsibility of the project manager.</a:t>
            </a:r>
          </a:p>
        </p:txBody>
      </p:sp>
    </p:spTree>
    <p:extLst>
      <p:ext uri="{BB962C8B-B14F-4D97-AF65-F5344CB8AC3E}">
        <p14:creationId xmlns:p14="http://schemas.microsoft.com/office/powerpoint/2010/main" val="33271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A042-468B-3B4B-B823-6757F87D9221}"/>
              </a:ext>
            </a:extLst>
          </p:cNvPr>
          <p:cNvSpPr>
            <a:spLocks noGrp="1"/>
          </p:cNvSpPr>
          <p:nvPr>
            <p:ph type="title"/>
          </p:nvPr>
        </p:nvSpPr>
        <p:spPr>
          <a:xfrm>
            <a:off x="543779" y="-80454"/>
            <a:ext cx="10131425" cy="1456267"/>
          </a:xfrm>
        </p:spPr>
        <p:txBody>
          <a:bodyPr>
            <a:normAutofit/>
          </a:bodyPr>
          <a:lstStyle/>
          <a:p>
            <a:r>
              <a:rPr lang="en-GB" dirty="0"/>
              <a:t>The RMMM PLAN outline</a:t>
            </a:r>
            <a:endParaRPr lang="en-US" dirty="0"/>
          </a:p>
        </p:txBody>
      </p:sp>
      <p:sp>
        <p:nvSpPr>
          <p:cNvPr id="4" name="TextBox 3">
            <a:extLst>
              <a:ext uri="{FF2B5EF4-FFF2-40B4-BE49-F238E27FC236}">
                <a16:creationId xmlns:a16="http://schemas.microsoft.com/office/drawing/2014/main" id="{96C82741-9E9D-DA41-A306-144B037B1625}"/>
              </a:ext>
            </a:extLst>
          </p:cNvPr>
          <p:cNvSpPr txBox="1"/>
          <p:nvPr/>
        </p:nvSpPr>
        <p:spPr>
          <a:xfrm>
            <a:off x="543779" y="1204223"/>
            <a:ext cx="9460523" cy="5078313"/>
          </a:xfrm>
          <a:prstGeom prst="rect">
            <a:avLst/>
          </a:prstGeom>
          <a:noFill/>
        </p:spPr>
        <p:txBody>
          <a:bodyPr wrap="square" rtlCol="0">
            <a:spAutoFit/>
          </a:bodyPr>
          <a:lstStyle/>
          <a:p>
            <a:r>
              <a:rPr lang="en-GB" b="1" dirty="0"/>
              <a:t>1.0 Introduction</a:t>
            </a:r>
            <a:endParaRPr lang="en-GB" dirty="0"/>
          </a:p>
          <a:p>
            <a:r>
              <a:rPr lang="en-GB" dirty="0"/>
              <a:t>This section provides an overview of the RMMM Plan.</a:t>
            </a:r>
          </a:p>
          <a:p>
            <a:r>
              <a:rPr lang="en-GB" b="1" dirty="0"/>
              <a:t>1.1 Scope and intent of RMMM activities</a:t>
            </a:r>
            <a:endParaRPr lang="en-GB" dirty="0"/>
          </a:p>
          <a:p>
            <a:r>
              <a:rPr lang="en-GB" dirty="0"/>
              <a:t>A description of the overall RMMM focus including objectives, organizational responsibilities.</a:t>
            </a:r>
          </a:p>
          <a:p>
            <a:r>
              <a:rPr lang="en-GB" b="1" dirty="0"/>
              <a:t> 1.2 Risk management organizational role</a:t>
            </a:r>
            <a:endParaRPr lang="en-GB" dirty="0"/>
          </a:p>
          <a:p>
            <a:r>
              <a:rPr lang="en-GB" dirty="0"/>
              <a:t>Description of who has responsibility for risk management.</a:t>
            </a:r>
          </a:p>
          <a:p>
            <a:r>
              <a:rPr lang="en-GB" dirty="0"/>
              <a:t> </a:t>
            </a:r>
          </a:p>
          <a:p>
            <a:r>
              <a:rPr lang="en-GB" b="1" dirty="0"/>
              <a:t>2.0 Project risks</a:t>
            </a:r>
            <a:endParaRPr lang="en-GB" dirty="0"/>
          </a:p>
          <a:p>
            <a:r>
              <a:rPr lang="en-GB" dirty="0"/>
              <a:t>This section describes all known project risks.</a:t>
            </a:r>
          </a:p>
          <a:p>
            <a:r>
              <a:rPr lang="en-GB" dirty="0"/>
              <a:t> </a:t>
            </a:r>
            <a:r>
              <a:rPr lang="en-GB" b="1" dirty="0"/>
              <a:t>2.1 Risk table</a:t>
            </a:r>
            <a:endParaRPr lang="en-GB" dirty="0"/>
          </a:p>
          <a:p>
            <a:r>
              <a:rPr lang="en-GB" dirty="0"/>
              <a:t>A presentation of all risks, probabilities and impact.</a:t>
            </a:r>
          </a:p>
          <a:p>
            <a:r>
              <a:rPr lang="en-GB" dirty="0"/>
              <a:t> </a:t>
            </a:r>
            <a:r>
              <a:rPr lang="en-GB" b="1" dirty="0"/>
              <a:t>2.1.1 Description of risk </a:t>
            </a:r>
            <a:r>
              <a:rPr lang="en-GB" b="1" i="1" dirty="0"/>
              <a:t>m</a:t>
            </a:r>
            <a:endParaRPr lang="en-GB" dirty="0"/>
          </a:p>
          <a:p>
            <a:r>
              <a:rPr lang="en-GB" dirty="0"/>
              <a:t>Risk m is described along with relevant </a:t>
            </a:r>
            <a:r>
              <a:rPr lang="en-GB" dirty="0" err="1"/>
              <a:t>subconditions</a:t>
            </a:r>
            <a:r>
              <a:rPr lang="en-GB" dirty="0"/>
              <a:t>. Section2.1.1 is repeated for each of m risks.</a:t>
            </a:r>
          </a:p>
          <a:p>
            <a:r>
              <a:rPr lang="en-GB" dirty="0"/>
              <a:t> </a:t>
            </a:r>
            <a:r>
              <a:rPr lang="en-GB" b="1" dirty="0"/>
              <a:t>2.1.2 Probability and impact for risk </a:t>
            </a:r>
            <a:r>
              <a:rPr lang="en-GB" b="1" i="1" dirty="0"/>
              <a:t>m</a:t>
            </a:r>
            <a:endParaRPr lang="en-GB" dirty="0"/>
          </a:p>
          <a:p>
            <a:r>
              <a:rPr lang="en-GB" dirty="0"/>
              <a:t>Probability and impact for risk m is described Section 2.1.2 is repeated for each of m risks.</a:t>
            </a:r>
          </a:p>
          <a:p>
            <a:r>
              <a:rPr lang="en-GB" dirty="0"/>
              <a:t> </a:t>
            </a:r>
            <a:r>
              <a:rPr lang="en-GB" b="1" dirty="0"/>
              <a:t>2.2 Risk refinement</a:t>
            </a:r>
            <a:endParaRPr lang="en-GB" dirty="0"/>
          </a:p>
          <a:p>
            <a:r>
              <a:rPr lang="en-GB" dirty="0"/>
              <a:t>High probability/high impact risks are refined using the CTC approach.</a:t>
            </a:r>
          </a:p>
          <a:p>
            <a:r>
              <a:rPr lang="en-GB" dirty="0"/>
              <a:t> </a:t>
            </a:r>
            <a:endParaRPr lang="en-US" sz="2400" dirty="0"/>
          </a:p>
        </p:txBody>
      </p:sp>
    </p:spTree>
    <p:extLst>
      <p:ext uri="{BB962C8B-B14F-4D97-AF65-F5344CB8AC3E}">
        <p14:creationId xmlns:p14="http://schemas.microsoft.com/office/powerpoint/2010/main" val="195685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A042-468B-3B4B-B823-6757F87D9221}"/>
              </a:ext>
            </a:extLst>
          </p:cNvPr>
          <p:cNvSpPr>
            <a:spLocks noGrp="1"/>
          </p:cNvSpPr>
          <p:nvPr>
            <p:ph type="title"/>
          </p:nvPr>
        </p:nvSpPr>
        <p:spPr>
          <a:xfrm>
            <a:off x="543779" y="-80454"/>
            <a:ext cx="10131425" cy="1456267"/>
          </a:xfrm>
        </p:spPr>
        <p:txBody>
          <a:bodyPr>
            <a:normAutofit/>
          </a:bodyPr>
          <a:lstStyle/>
          <a:p>
            <a:r>
              <a:rPr lang="en-GB" dirty="0"/>
              <a:t>The RMMM PLAN outline continued</a:t>
            </a:r>
            <a:endParaRPr lang="en-US" dirty="0"/>
          </a:p>
        </p:txBody>
      </p:sp>
      <p:sp>
        <p:nvSpPr>
          <p:cNvPr id="4" name="TextBox 3">
            <a:extLst>
              <a:ext uri="{FF2B5EF4-FFF2-40B4-BE49-F238E27FC236}">
                <a16:creationId xmlns:a16="http://schemas.microsoft.com/office/drawing/2014/main" id="{96C82741-9E9D-DA41-A306-144B037B1625}"/>
              </a:ext>
            </a:extLst>
          </p:cNvPr>
          <p:cNvSpPr txBox="1"/>
          <p:nvPr/>
        </p:nvSpPr>
        <p:spPr>
          <a:xfrm>
            <a:off x="614119" y="1573503"/>
            <a:ext cx="9460523" cy="4708981"/>
          </a:xfrm>
          <a:prstGeom prst="rect">
            <a:avLst/>
          </a:prstGeom>
          <a:noFill/>
        </p:spPr>
        <p:txBody>
          <a:bodyPr wrap="square" rtlCol="0">
            <a:spAutoFit/>
          </a:bodyPr>
          <a:lstStyle/>
          <a:p>
            <a:r>
              <a:rPr lang="en-GB" b="1" dirty="0"/>
              <a:t>3.0 Risk mitigation, monitoring, and management</a:t>
            </a:r>
            <a:endParaRPr lang="en-GB" dirty="0"/>
          </a:p>
          <a:p>
            <a:r>
              <a:rPr lang="en-GB" dirty="0"/>
              <a:t>	This section discusses RMMM for each risk.</a:t>
            </a:r>
          </a:p>
          <a:p>
            <a:r>
              <a:rPr lang="en-GB" dirty="0"/>
              <a:t> </a:t>
            </a:r>
            <a:r>
              <a:rPr lang="en-GB" b="1" dirty="0"/>
              <a:t>3.1 Risk mitigation for risk</a:t>
            </a:r>
            <a:r>
              <a:rPr lang="en-GB" b="1" i="1" dirty="0"/>
              <a:t> m</a:t>
            </a:r>
            <a:endParaRPr lang="en-GB" dirty="0"/>
          </a:p>
          <a:p>
            <a:r>
              <a:rPr lang="en-GB" dirty="0"/>
              <a:t>	How do we avoid risk m? Section 3.1 is repeated for each of m risks.</a:t>
            </a:r>
          </a:p>
          <a:p>
            <a:r>
              <a:rPr lang="en-GB" dirty="0"/>
              <a:t> </a:t>
            </a:r>
            <a:r>
              <a:rPr lang="en-GB" b="1" dirty="0"/>
              <a:t>3.2 Risk monitoring for risk </a:t>
            </a:r>
            <a:r>
              <a:rPr lang="en-GB" b="1" i="1" dirty="0"/>
              <a:t>m</a:t>
            </a:r>
            <a:endParaRPr lang="en-GB" dirty="0"/>
          </a:p>
          <a:p>
            <a:r>
              <a:rPr lang="en-GB" dirty="0"/>
              <a:t>	What conditions do we monitor to determine whether risk m is becoming more or less likely? 	Section3.2 is repeated for each of m risks.</a:t>
            </a:r>
          </a:p>
          <a:p>
            <a:r>
              <a:rPr lang="en-GB" b="1" dirty="0"/>
              <a:t>3.3 Risk management for risk </a:t>
            </a:r>
            <a:r>
              <a:rPr lang="en-GB" b="1" i="1" dirty="0"/>
              <a:t>m</a:t>
            </a:r>
            <a:endParaRPr lang="en-GB" dirty="0"/>
          </a:p>
          <a:p>
            <a:r>
              <a:rPr lang="en-GB" dirty="0"/>
              <a:t>	What contingency plans should we put into plan under the assumption that risk m will occur? 	Section 3.3 is repeated for each of m risks.</a:t>
            </a:r>
          </a:p>
          <a:p>
            <a:r>
              <a:rPr lang="en-GB" dirty="0"/>
              <a:t> </a:t>
            </a:r>
          </a:p>
          <a:p>
            <a:r>
              <a:rPr lang="en-GB" b="1" dirty="0"/>
              <a:t>4.0 Special conditions</a:t>
            </a:r>
            <a:endParaRPr lang="en-GB" dirty="0"/>
          </a:p>
          <a:p>
            <a:r>
              <a:rPr lang="en-GB" dirty="0"/>
              <a:t>	A discussion of special conditions that may trigger project critical risks and the actions required s	</a:t>
            </a:r>
            <a:r>
              <a:rPr lang="en-GB" dirty="0" err="1"/>
              <a:t>hould</a:t>
            </a:r>
            <a:r>
              <a:rPr lang="en-GB" dirty="0"/>
              <a:t> these conditions occur.</a:t>
            </a:r>
          </a:p>
          <a:p>
            <a:br>
              <a:rPr lang="en-GB" sz="2400" dirty="0"/>
            </a:br>
            <a:endParaRPr lang="en-US" sz="2400" dirty="0"/>
          </a:p>
        </p:txBody>
      </p:sp>
    </p:spTree>
    <p:extLst>
      <p:ext uri="{BB962C8B-B14F-4D97-AF65-F5344CB8AC3E}">
        <p14:creationId xmlns:p14="http://schemas.microsoft.com/office/powerpoint/2010/main" val="1334617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531</Words>
  <Application>Microsoft Macintosh PowerPoint</Application>
  <PresentationFormat>Widescreen</PresentationFormat>
  <Paragraphs>178</Paragraphs>
  <Slides>13</Slides>
  <Notes>7</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Managing Risk</vt:lpstr>
      <vt:lpstr>A broad understanding:</vt:lpstr>
      <vt:lpstr>Risk Management in the workplace:</vt:lpstr>
      <vt:lpstr>What is risk management about?</vt:lpstr>
      <vt:lpstr>How does this relate to software project management?</vt:lpstr>
      <vt:lpstr>Risk management in software project management</vt:lpstr>
      <vt:lpstr>The RMMM PLAN</vt:lpstr>
      <vt:lpstr>The RMMM PLAN outline</vt:lpstr>
      <vt:lpstr>The RMMM PLAN outline continued</vt:lpstr>
      <vt:lpstr>Software project management:  what are the risks?</vt:lpstr>
      <vt:lpstr>CASE STUDy 1: Bournemouth College</vt:lpstr>
      <vt:lpstr>CASE STUDy 1: Bournemouth College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Risk</dc:title>
  <dc:creator>Zara Hyde</dc:creator>
  <cp:lastModifiedBy>Zara Hyde</cp:lastModifiedBy>
  <cp:revision>8</cp:revision>
  <dcterms:created xsi:type="dcterms:W3CDTF">2019-02-03T19:22:26Z</dcterms:created>
  <dcterms:modified xsi:type="dcterms:W3CDTF">2019-02-03T21:40:19Z</dcterms:modified>
</cp:coreProperties>
</file>