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e0c5593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e0c5593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e0c55932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0c55932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e0a5e2f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e0a5e2f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b066b7937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b066b7937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b0f6fd2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b0f6fd2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b0f6fd2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b0f6fd2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b066b7937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b066b7937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de905fd1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de905fd1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b066b7937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b066b7937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3cc1d76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cc1d76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3cc1d76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cc1d76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3cc1d766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cc1d76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Managing A Project Team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Scott Graham, Derek Hiddinga, Raina Durnan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Avoidance of </a:t>
            </a:r>
            <a:r>
              <a:rPr lang="en-GB"/>
              <a:t>Accountability</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avoidance of accountability occurs when team member fail to be accountable for the </a:t>
            </a:r>
            <a:r>
              <a:rPr lang="en-GB"/>
              <a:t>consequences</a:t>
            </a:r>
            <a:r>
              <a:rPr lang="en-GB"/>
              <a:t> of their  actions.  </a:t>
            </a:r>
            <a:endParaRPr/>
          </a:p>
          <a:p>
            <a:pPr indent="-311150" lvl="0" marL="457200" rtl="0" algn="l">
              <a:spcBef>
                <a:spcPts val="1600"/>
              </a:spcBef>
              <a:spcAft>
                <a:spcPts val="0"/>
              </a:spcAft>
              <a:buSzPts val="1300"/>
              <a:buChar char="●"/>
            </a:pPr>
            <a:r>
              <a:rPr lang="en-GB"/>
              <a:t>Failure to commit to decisions</a:t>
            </a:r>
            <a:endParaRPr/>
          </a:p>
          <a:p>
            <a:pPr indent="-311150" lvl="0" marL="457200" rtl="0" algn="l">
              <a:spcBef>
                <a:spcPts val="0"/>
              </a:spcBef>
              <a:spcAft>
                <a:spcPts val="0"/>
              </a:spcAft>
              <a:buSzPts val="1300"/>
              <a:buChar char="●"/>
            </a:pPr>
            <a:r>
              <a:rPr lang="en-GB"/>
              <a:t>Team </a:t>
            </a:r>
            <a:r>
              <a:rPr lang="en-GB"/>
              <a:t>members</a:t>
            </a:r>
            <a:r>
              <a:rPr lang="en-GB"/>
              <a:t> lack </a:t>
            </a:r>
            <a:r>
              <a:rPr lang="en-GB"/>
              <a:t>accountability</a:t>
            </a:r>
            <a:r>
              <a:rPr lang="en-GB"/>
              <a:t> to each other</a:t>
            </a:r>
            <a:endParaRPr/>
          </a:p>
          <a:p>
            <a:pPr indent="-311150" lvl="0" marL="457200" rtl="0" algn="l">
              <a:spcBef>
                <a:spcPts val="0"/>
              </a:spcBef>
              <a:spcAft>
                <a:spcPts val="0"/>
              </a:spcAft>
              <a:buSzPts val="1300"/>
              <a:buChar char="●"/>
            </a:pPr>
            <a:r>
              <a:rPr lang="en-GB"/>
              <a:t>Team Managers afraid to hold team members accountable for their mistakes</a:t>
            </a:r>
            <a:endParaRPr/>
          </a:p>
          <a:p>
            <a:pPr indent="-311150" lvl="0" marL="457200" rtl="0" algn="l">
              <a:spcBef>
                <a:spcPts val="0"/>
              </a:spcBef>
              <a:spcAft>
                <a:spcPts val="0"/>
              </a:spcAft>
              <a:buSzPts val="1300"/>
              <a:buChar char="●"/>
            </a:pPr>
            <a:r>
              <a:rPr lang="en-GB"/>
              <a:t>Errors not solved can cause bigger problemes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Inattention to Results</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600"/>
              </a:spcBef>
              <a:spcAft>
                <a:spcPts val="600"/>
              </a:spcAft>
              <a:buClr>
                <a:srgbClr val="000000"/>
              </a:buClr>
              <a:buSzPts val="1100"/>
              <a:buFont typeface="Arial"/>
              <a:buNone/>
            </a:pPr>
            <a:r>
              <a:rPr lang="en-GB" sz="1400">
                <a:solidFill>
                  <a:srgbClr val="222222"/>
                </a:solidFill>
              </a:rPr>
              <a:t>If team leaders and team members do not hold each other accountable then they will not be concerned about the outcome of the team and whether they have achieved their goal, as they do not have a drive to obtain great results. Inattention to results causes a loss of purpose and brings into question the existence of the team</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24"/>
          <p:cNvSpPr txBox="1"/>
          <p:nvPr>
            <p:ph idx="1" type="body"/>
          </p:nvPr>
        </p:nvSpPr>
        <p:spPr>
          <a:xfrm>
            <a:off x="4799400" y="1422800"/>
            <a:ext cx="4102500" cy="33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is important that the team get along and are motivated because, many people are involved in the team and there is a lot of research and decisions needed to be made. </a:t>
            </a:r>
            <a:endParaRPr/>
          </a:p>
          <a:p>
            <a:pPr indent="0" lvl="0" marL="0" rtl="0" algn="l">
              <a:spcBef>
                <a:spcPts val="1600"/>
              </a:spcBef>
              <a:spcAft>
                <a:spcPts val="0"/>
              </a:spcAft>
              <a:buNone/>
            </a:pPr>
            <a:r>
              <a:rPr lang="en-GB"/>
              <a:t>So it is important that the team:</a:t>
            </a:r>
            <a:endParaRPr/>
          </a:p>
          <a:p>
            <a:pPr indent="-311150" lvl="0" marL="457200" rtl="0" algn="l">
              <a:spcBef>
                <a:spcPts val="1600"/>
              </a:spcBef>
              <a:spcAft>
                <a:spcPts val="0"/>
              </a:spcAft>
              <a:buSzPts val="1300"/>
              <a:buChar char="●"/>
            </a:pPr>
            <a:r>
              <a:rPr lang="en-GB"/>
              <a:t>Trusts each other</a:t>
            </a:r>
            <a:endParaRPr/>
          </a:p>
          <a:p>
            <a:pPr indent="-311150" lvl="0" marL="457200" rtl="0" algn="l">
              <a:spcBef>
                <a:spcPts val="0"/>
              </a:spcBef>
              <a:spcAft>
                <a:spcPts val="0"/>
              </a:spcAft>
              <a:buSzPts val="1300"/>
              <a:buChar char="●"/>
            </a:pPr>
            <a:r>
              <a:rPr lang="en-GB"/>
              <a:t>Communicates with each other</a:t>
            </a:r>
            <a:endParaRPr/>
          </a:p>
          <a:p>
            <a:pPr indent="0" lvl="0" marL="0" rtl="0" algn="l">
              <a:spcBef>
                <a:spcPts val="1600"/>
              </a:spcBef>
              <a:spcAft>
                <a:spcPts val="0"/>
              </a:spcAft>
              <a:buNone/>
            </a:pPr>
            <a:r>
              <a:rPr lang="en-GB"/>
              <a:t>This will result in</a:t>
            </a:r>
            <a:endParaRPr/>
          </a:p>
          <a:p>
            <a:pPr indent="-311150" lvl="0" marL="457200" rtl="0" algn="l">
              <a:spcBef>
                <a:spcPts val="1600"/>
              </a:spcBef>
              <a:spcAft>
                <a:spcPts val="0"/>
              </a:spcAft>
              <a:buSzPts val="1300"/>
              <a:buChar char="●"/>
            </a:pPr>
            <a:r>
              <a:rPr lang="en-GB"/>
              <a:t>Higher productivity</a:t>
            </a:r>
            <a:endParaRPr/>
          </a:p>
          <a:p>
            <a:pPr indent="-311150" lvl="0" marL="457200" rtl="0" algn="l">
              <a:spcBef>
                <a:spcPts val="0"/>
              </a:spcBef>
              <a:spcAft>
                <a:spcPts val="0"/>
              </a:spcAft>
              <a:buSzPts val="1300"/>
              <a:buChar char="●"/>
            </a:pPr>
            <a:r>
              <a:rPr lang="en-GB"/>
              <a:t>Decreased costs</a:t>
            </a:r>
            <a:endParaRPr/>
          </a:p>
        </p:txBody>
      </p:sp>
      <p:sp>
        <p:nvSpPr>
          <p:cNvPr id="157" name="Google Shape;157;p24"/>
          <p:cNvSpPr txBox="1"/>
          <p:nvPr>
            <p:ph type="title"/>
          </p:nvPr>
        </p:nvSpPr>
        <p:spPr>
          <a:xfrm>
            <a:off x="680600" y="658963"/>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Case Study 1 - Example</a:t>
            </a:r>
            <a:endParaRPr/>
          </a:p>
        </p:txBody>
      </p:sp>
      <p:sp>
        <p:nvSpPr>
          <p:cNvPr id="158" name="Google Shape;158;p24"/>
          <p:cNvSpPr txBox="1"/>
          <p:nvPr/>
        </p:nvSpPr>
        <p:spPr>
          <a:xfrm>
            <a:off x="680600" y="1422788"/>
            <a:ext cx="3774300" cy="333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200">
                <a:solidFill>
                  <a:schemeClr val="dk1"/>
                </a:solidFill>
                <a:latin typeface="Trebuchet MS"/>
                <a:ea typeface="Trebuchet MS"/>
                <a:cs typeface="Trebuchet MS"/>
                <a:sym typeface="Trebuchet MS"/>
              </a:rPr>
              <a:t>Case Study 1</a:t>
            </a:r>
            <a:endParaRPr b="1" sz="12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Clr>
                <a:srgbClr val="000000"/>
              </a:buClr>
              <a:buSzPts val="1100"/>
              <a:buFont typeface="Arial"/>
              <a:buNone/>
            </a:pPr>
            <a:r>
              <a:t/>
            </a:r>
            <a:endParaRPr b="1" sz="12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GB" sz="1200">
                <a:latin typeface="Trebuchet MS"/>
                <a:ea typeface="Trebuchet MS"/>
                <a:cs typeface="Trebuchet MS"/>
                <a:sym typeface="Trebuchet MS"/>
              </a:rPr>
              <a:t>Brightmouth  College  is  a  higher  education  institution  which  used  to  be managed   by   a   local   government   authority   but   has   now   become autonomous. Its payroll is still administered by the local authority and pay slips  and  other  output  are  produced  in  the  local  authority’s  computer centre.  The  authority  now  charges  the  college  for  this  service.  The college management are of the opinion that it would be cheaper to obtain an   “off-the-shelf”   payroll   package   and   do   the   payroll   processing themselves.  Brightmouth  College  have  recently  hired  a  new  Information  Systems Development  Officer,  who  has  been  asked  to  manage  the  independent payroll processing project.</a:t>
            </a:r>
            <a:endParaRPr sz="1200">
              <a:solidFill>
                <a:schemeClr val="accent3"/>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Resolving Problems and Increasing Motivation</a:t>
            </a:r>
            <a:endParaRPr/>
          </a:p>
        </p:txBody>
      </p:sp>
      <p:sp>
        <p:nvSpPr>
          <p:cNvPr id="164" name="Google Shape;164;p25"/>
          <p:cNvSpPr txBox="1"/>
          <p:nvPr>
            <p:ph idx="1" type="body"/>
          </p:nvPr>
        </p:nvSpPr>
        <p:spPr>
          <a:xfrm>
            <a:off x="729450" y="2078875"/>
            <a:ext cx="7688700" cy="30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Building trust within a team by:</a:t>
            </a:r>
            <a:endParaRPr/>
          </a:p>
          <a:p>
            <a:pPr indent="-311150" lvl="0" marL="457200" rtl="0" algn="l">
              <a:spcBef>
                <a:spcPts val="1600"/>
              </a:spcBef>
              <a:spcAft>
                <a:spcPts val="0"/>
              </a:spcAft>
              <a:buSzPts val="1300"/>
              <a:buChar char="●"/>
            </a:pPr>
            <a:r>
              <a:rPr lang="en-GB"/>
              <a:t>Leading by example</a:t>
            </a:r>
            <a:endParaRPr/>
          </a:p>
          <a:p>
            <a:pPr indent="-311150" lvl="0" marL="457200" rtl="0" algn="l">
              <a:spcBef>
                <a:spcPts val="0"/>
              </a:spcBef>
              <a:spcAft>
                <a:spcPts val="0"/>
              </a:spcAft>
              <a:buSzPts val="1300"/>
              <a:buChar char="●"/>
            </a:pPr>
            <a:r>
              <a:rPr lang="en-GB"/>
              <a:t>Encouraging communication</a:t>
            </a:r>
            <a:endParaRPr/>
          </a:p>
          <a:p>
            <a:pPr indent="-311150" lvl="0" marL="457200" rtl="0" algn="l">
              <a:spcBef>
                <a:spcPts val="0"/>
              </a:spcBef>
              <a:spcAft>
                <a:spcPts val="0"/>
              </a:spcAft>
              <a:buSzPts val="1300"/>
              <a:buChar char="●"/>
            </a:pPr>
            <a:r>
              <a:rPr lang="en-GB"/>
              <a:t>Team building activities</a:t>
            </a:r>
            <a:endParaRPr/>
          </a:p>
          <a:p>
            <a:pPr indent="-311150" lvl="0" marL="457200" rtl="0" algn="l">
              <a:spcBef>
                <a:spcPts val="0"/>
              </a:spcBef>
              <a:spcAft>
                <a:spcPts val="0"/>
              </a:spcAft>
              <a:buSzPts val="1300"/>
              <a:buChar char="●"/>
            </a:pPr>
            <a:r>
              <a:rPr lang="en-GB"/>
              <a:t>Training</a:t>
            </a:r>
            <a:endParaRPr/>
          </a:p>
          <a:p>
            <a:pPr indent="0" lvl="0" marL="0" rtl="0" algn="l">
              <a:spcBef>
                <a:spcPts val="1600"/>
              </a:spcBef>
              <a:spcAft>
                <a:spcPts val="0"/>
              </a:spcAft>
              <a:buNone/>
            </a:pPr>
            <a:r>
              <a:rPr lang="en-GB"/>
              <a:t>Increasing team  motivation through:</a:t>
            </a:r>
            <a:endParaRPr/>
          </a:p>
          <a:p>
            <a:pPr indent="-311150" lvl="0" marL="457200" rtl="0" algn="l">
              <a:spcBef>
                <a:spcPts val="1600"/>
              </a:spcBef>
              <a:spcAft>
                <a:spcPts val="0"/>
              </a:spcAft>
              <a:buSzPts val="1300"/>
              <a:buChar char="●"/>
            </a:pPr>
            <a:r>
              <a:rPr lang="en-GB"/>
              <a:t>Appraisals</a:t>
            </a:r>
            <a:endParaRPr/>
          </a:p>
          <a:p>
            <a:pPr indent="-311150" lvl="0" marL="457200" rtl="0" algn="l">
              <a:spcBef>
                <a:spcPts val="0"/>
              </a:spcBef>
              <a:spcAft>
                <a:spcPts val="0"/>
              </a:spcAft>
              <a:buSzPts val="1300"/>
              <a:buChar char="●"/>
            </a:pPr>
            <a:r>
              <a:rPr lang="en-GB"/>
              <a:t>Teamwork</a:t>
            </a:r>
            <a:endParaRPr/>
          </a:p>
          <a:p>
            <a:pPr indent="-311150" lvl="0" marL="457200" rtl="0" algn="l">
              <a:spcBef>
                <a:spcPts val="0"/>
              </a:spcBef>
              <a:spcAft>
                <a:spcPts val="0"/>
              </a:spcAft>
              <a:buSzPts val="1300"/>
              <a:buChar char="●"/>
            </a:pPr>
            <a:r>
              <a:rPr lang="en-GB"/>
              <a:t>Communication</a:t>
            </a:r>
            <a:endParaRPr/>
          </a:p>
          <a:p>
            <a:pPr indent="0" lvl="0" marL="0" rtl="0" algn="l">
              <a:spcBef>
                <a:spcPts val="1600"/>
              </a:spcBef>
              <a:spcAft>
                <a:spcPts val="1600"/>
              </a:spcAft>
              <a:buNone/>
            </a:pPr>
            <a:br>
              <a:rPr lang="en-GB"/>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45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Selection &amp; Training Staff</a:t>
            </a:r>
            <a:endParaRPr/>
          </a:p>
        </p:txBody>
      </p:sp>
      <p:sp>
        <p:nvSpPr>
          <p:cNvPr id="93" name="Google Shape;93;p14"/>
          <p:cNvSpPr txBox="1"/>
          <p:nvPr>
            <p:ph idx="1" type="body"/>
          </p:nvPr>
        </p:nvSpPr>
        <p:spPr>
          <a:xfrm>
            <a:off x="727650" y="1252875"/>
            <a:ext cx="7688700" cy="38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Selection</a:t>
            </a:r>
            <a:r>
              <a:rPr lang="en-GB"/>
              <a:t>:</a:t>
            </a:r>
            <a:endParaRPr/>
          </a:p>
          <a:p>
            <a:pPr indent="-311150" lvl="0" marL="457200" rtl="0" algn="l">
              <a:spcBef>
                <a:spcPts val="1600"/>
              </a:spcBef>
              <a:spcAft>
                <a:spcPts val="0"/>
              </a:spcAft>
              <a:buSzPts val="1300"/>
              <a:buChar char="●"/>
            </a:pPr>
            <a:r>
              <a:rPr lang="en-GB"/>
              <a:t>Combination of traits (characteristics) and skills</a:t>
            </a:r>
            <a:endParaRPr/>
          </a:p>
          <a:p>
            <a:pPr indent="-311150" lvl="0" marL="457200" rtl="0" algn="l">
              <a:spcBef>
                <a:spcPts val="0"/>
              </a:spcBef>
              <a:spcAft>
                <a:spcPts val="0"/>
              </a:spcAft>
              <a:buSzPts val="1300"/>
              <a:buChar char="●"/>
            </a:pPr>
            <a:r>
              <a:rPr lang="en-GB"/>
              <a:t>Effective at communicating</a:t>
            </a:r>
            <a:endParaRPr/>
          </a:p>
          <a:p>
            <a:pPr indent="-311150" lvl="0" marL="457200" rtl="0" algn="l">
              <a:spcBef>
                <a:spcPts val="0"/>
              </a:spcBef>
              <a:spcAft>
                <a:spcPts val="0"/>
              </a:spcAft>
              <a:buSzPts val="1300"/>
              <a:buChar char="●"/>
            </a:pPr>
            <a:r>
              <a:rPr lang="en-GB"/>
              <a:t>Organisation	(i.e. meeting deadlines, performing their role).</a:t>
            </a:r>
            <a:endParaRPr/>
          </a:p>
          <a:p>
            <a:pPr indent="0" lvl="0" marL="0" rtl="0" algn="l">
              <a:spcBef>
                <a:spcPts val="1600"/>
              </a:spcBef>
              <a:spcAft>
                <a:spcPts val="0"/>
              </a:spcAft>
              <a:buNone/>
            </a:pPr>
            <a:r>
              <a:rPr i="1" lang="en-GB"/>
              <a:t>(This list ca</a:t>
            </a:r>
            <a:r>
              <a:rPr i="1" lang="en-GB"/>
              <a:t>n</a:t>
            </a:r>
            <a:r>
              <a:rPr i="1" lang="en-GB"/>
              <a:t> be infinitive - depends on the type of project)</a:t>
            </a:r>
            <a:endParaRPr/>
          </a:p>
          <a:p>
            <a:pPr indent="0" lvl="0" marL="0" rtl="0" algn="l">
              <a:spcBef>
                <a:spcPts val="1600"/>
              </a:spcBef>
              <a:spcAft>
                <a:spcPts val="0"/>
              </a:spcAft>
              <a:buNone/>
            </a:pPr>
            <a:r>
              <a:rPr b="1" lang="en-GB"/>
              <a:t>Training</a:t>
            </a:r>
            <a:r>
              <a:rPr lang="en-GB"/>
              <a:t>:</a:t>
            </a:r>
            <a:endParaRPr/>
          </a:p>
          <a:p>
            <a:pPr indent="-311150" lvl="0" marL="457200" rtl="0" algn="l">
              <a:spcBef>
                <a:spcPts val="1600"/>
              </a:spcBef>
              <a:spcAft>
                <a:spcPts val="0"/>
              </a:spcAft>
              <a:buSzPts val="1300"/>
              <a:buChar char="+"/>
            </a:pPr>
            <a:r>
              <a:rPr lang="en-GB"/>
              <a:t>People become more confident/competent in their role.</a:t>
            </a:r>
            <a:endParaRPr/>
          </a:p>
          <a:p>
            <a:pPr indent="-311150" lvl="0" marL="457200" rtl="0" algn="l">
              <a:spcBef>
                <a:spcPts val="0"/>
              </a:spcBef>
              <a:spcAft>
                <a:spcPts val="0"/>
              </a:spcAft>
              <a:buSzPts val="1300"/>
              <a:buChar char="+"/>
            </a:pPr>
            <a:r>
              <a:rPr lang="en-GB"/>
              <a:t>Production rate is increased.</a:t>
            </a:r>
            <a:endParaRPr/>
          </a:p>
          <a:p>
            <a:pPr indent="-311150" lvl="0" marL="457200" rtl="0" algn="l">
              <a:spcBef>
                <a:spcPts val="0"/>
              </a:spcBef>
              <a:spcAft>
                <a:spcPts val="0"/>
              </a:spcAft>
              <a:buSzPts val="1300"/>
              <a:buChar char="+"/>
            </a:pPr>
            <a:r>
              <a:rPr lang="en-GB"/>
              <a:t>Peer to Peer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500" y="6453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Case Study 1 - Example</a:t>
            </a:r>
            <a:endParaRPr/>
          </a:p>
        </p:txBody>
      </p:sp>
      <p:sp>
        <p:nvSpPr>
          <p:cNvPr id="99" name="Google Shape;99;p15"/>
          <p:cNvSpPr txBox="1"/>
          <p:nvPr>
            <p:ph idx="1" type="body"/>
          </p:nvPr>
        </p:nvSpPr>
        <p:spPr>
          <a:xfrm>
            <a:off x="729500" y="1404025"/>
            <a:ext cx="3671100" cy="34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Person who is:</a:t>
            </a:r>
            <a:endParaRPr/>
          </a:p>
          <a:p>
            <a:pPr indent="-311150" lvl="0" marL="457200" rtl="0" algn="l">
              <a:lnSpc>
                <a:spcPct val="100000"/>
              </a:lnSpc>
              <a:spcBef>
                <a:spcPts val="1600"/>
              </a:spcBef>
              <a:spcAft>
                <a:spcPts val="0"/>
              </a:spcAft>
              <a:buSzPts val="1300"/>
              <a:buChar char="●"/>
            </a:pPr>
            <a:r>
              <a:rPr lang="en-GB"/>
              <a:t>Self-m</a:t>
            </a:r>
            <a:r>
              <a:rPr lang="en-GB"/>
              <a:t>o</a:t>
            </a:r>
            <a:r>
              <a:rPr lang="en-GB"/>
              <a:t>tivated</a:t>
            </a:r>
            <a:endParaRPr/>
          </a:p>
          <a:p>
            <a:pPr indent="-311150" lvl="0" marL="457200" rtl="0" algn="l">
              <a:lnSpc>
                <a:spcPct val="100000"/>
              </a:lnSpc>
              <a:spcBef>
                <a:spcPts val="0"/>
              </a:spcBef>
              <a:spcAft>
                <a:spcPts val="0"/>
              </a:spcAft>
              <a:buSzPts val="1300"/>
              <a:buChar char="●"/>
            </a:pPr>
            <a:r>
              <a:rPr lang="en-GB"/>
              <a:t>Pays good attention to detail</a:t>
            </a:r>
            <a:endParaRPr/>
          </a:p>
          <a:p>
            <a:pPr indent="-311150" lvl="0" marL="457200" rtl="0" algn="l">
              <a:lnSpc>
                <a:spcPct val="100000"/>
              </a:lnSpc>
              <a:spcBef>
                <a:spcPts val="0"/>
              </a:spcBef>
              <a:spcAft>
                <a:spcPts val="0"/>
              </a:spcAft>
              <a:buSzPts val="1300"/>
              <a:buChar char="●"/>
            </a:pPr>
            <a:r>
              <a:rPr lang="en-GB"/>
              <a:t>Reliable</a:t>
            </a:r>
            <a:endParaRPr/>
          </a:p>
          <a:p>
            <a:pPr indent="-311150" lvl="0" marL="457200" rtl="0" algn="l">
              <a:lnSpc>
                <a:spcPct val="100000"/>
              </a:lnSpc>
              <a:spcBef>
                <a:spcPts val="0"/>
              </a:spcBef>
              <a:spcAft>
                <a:spcPts val="0"/>
              </a:spcAft>
              <a:buSzPts val="1300"/>
              <a:buChar char="●"/>
            </a:pPr>
            <a:r>
              <a:rPr lang="en-GB"/>
              <a:t>Capable of working individually</a:t>
            </a:r>
            <a:endParaRPr/>
          </a:p>
          <a:p>
            <a:pPr indent="0" lvl="0" marL="0" rtl="0" algn="l">
              <a:spcBef>
                <a:spcPts val="1600"/>
              </a:spcBef>
              <a:spcAft>
                <a:spcPts val="0"/>
              </a:spcAft>
              <a:buNone/>
            </a:pPr>
            <a:r>
              <a:rPr lang="en-GB"/>
              <a:t>Training:</a:t>
            </a:r>
            <a:endParaRPr/>
          </a:p>
          <a:p>
            <a:pPr indent="-311150" lvl="0" marL="457200" rtl="0" algn="l">
              <a:lnSpc>
                <a:spcPct val="100000"/>
              </a:lnSpc>
              <a:spcBef>
                <a:spcPts val="1600"/>
              </a:spcBef>
              <a:spcAft>
                <a:spcPts val="0"/>
              </a:spcAft>
              <a:buSzPts val="1300"/>
              <a:buChar char="●"/>
            </a:pPr>
            <a:r>
              <a:rPr lang="en-GB"/>
              <a:t>Need to have computer science knowledge</a:t>
            </a:r>
            <a:endParaRPr/>
          </a:p>
          <a:p>
            <a:pPr indent="-311150" lvl="0" marL="457200" rtl="0" algn="l">
              <a:lnSpc>
                <a:spcPct val="100000"/>
              </a:lnSpc>
              <a:spcBef>
                <a:spcPts val="0"/>
              </a:spcBef>
              <a:spcAft>
                <a:spcPts val="0"/>
              </a:spcAft>
              <a:buSzPts val="1300"/>
              <a:buChar char="●"/>
            </a:pPr>
            <a:r>
              <a:rPr lang="en-GB"/>
              <a:t>Experience developing computer applications. </a:t>
            </a:r>
            <a:endParaRPr/>
          </a:p>
          <a:p>
            <a:pPr indent="-311150" lvl="0" marL="457200" rtl="0" algn="l">
              <a:lnSpc>
                <a:spcPct val="100000"/>
              </a:lnSpc>
              <a:spcBef>
                <a:spcPts val="0"/>
              </a:spcBef>
              <a:spcAft>
                <a:spcPts val="0"/>
              </a:spcAft>
              <a:buSzPts val="1300"/>
              <a:buChar char="●"/>
            </a:pPr>
            <a:r>
              <a:rPr lang="en-GB"/>
              <a:t>Able to deliver training to other staff, in the chosen application.</a:t>
            </a:r>
            <a:endParaRPr/>
          </a:p>
          <a:p>
            <a:pPr indent="0" lvl="0" marL="0" rtl="0" algn="l">
              <a:spcBef>
                <a:spcPts val="1600"/>
              </a:spcBef>
              <a:spcAft>
                <a:spcPts val="0"/>
              </a:spcAft>
              <a:buNone/>
            </a:pPr>
            <a:r>
              <a:t/>
            </a:r>
            <a:endParaRPr/>
          </a:p>
          <a:p>
            <a:pPr indent="45720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0" name="Google Shape;100;p15"/>
          <p:cNvSpPr txBox="1"/>
          <p:nvPr/>
        </p:nvSpPr>
        <p:spPr>
          <a:xfrm>
            <a:off x="4400725" y="1404025"/>
            <a:ext cx="4017000" cy="3467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200">
                <a:solidFill>
                  <a:schemeClr val="dk1"/>
                </a:solidFill>
                <a:latin typeface="Trebuchet MS"/>
                <a:ea typeface="Trebuchet MS"/>
                <a:cs typeface="Trebuchet MS"/>
                <a:sym typeface="Trebuchet MS"/>
              </a:rPr>
              <a:t>Case Study 1</a:t>
            </a:r>
            <a:endParaRPr b="1" sz="12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Clr>
                <a:srgbClr val="000000"/>
              </a:buClr>
              <a:buSzPts val="1100"/>
              <a:buFont typeface="Arial"/>
              <a:buNone/>
            </a:pPr>
            <a:r>
              <a:t/>
            </a:r>
            <a:endParaRPr b="1" sz="12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GB" sz="1200">
                <a:latin typeface="Trebuchet MS"/>
                <a:ea typeface="Trebuchet MS"/>
                <a:cs typeface="Trebuchet MS"/>
                <a:sym typeface="Trebuchet MS"/>
              </a:rPr>
              <a:t>Brightmouth  College  is  a  higher  education  institution  which  used  to  be managed   by   a   local   government   authority   but   has   now   become autonomous. Its payroll is still administered by the local authority and pay slips  and  other  output  are  produced  in  the  local  authority’s  computer centre.  The  authority  now  charges  the  college  for  this  service.  The college management are of the opinion that it would be cheaper to obtain an   “off-the-shelf”   payroll   package   and   do   the   payroll   processing themselves.  Brightmouth  College  have  recently  hired  a  new  Information  Systems Development  Officer,  who  has  been  asked  to  manage  the  independent payroll processing project.</a:t>
            </a:r>
            <a:endParaRPr sz="1200">
              <a:solidFill>
                <a:schemeClr val="accent3"/>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Components of Managing a Successful Team</a:t>
            </a:r>
            <a:endParaRPr/>
          </a:p>
        </p:txBody>
      </p:sp>
      <p:sp>
        <p:nvSpPr>
          <p:cNvPr id="106" name="Google Shape;106;p16"/>
          <p:cNvSpPr txBox="1"/>
          <p:nvPr>
            <p:ph idx="1" type="body"/>
          </p:nvPr>
        </p:nvSpPr>
        <p:spPr>
          <a:xfrm>
            <a:off x="729450" y="1263325"/>
            <a:ext cx="7688700" cy="30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b="1" lang="en-GB"/>
              <a:t>Leadership </a:t>
            </a:r>
            <a:r>
              <a:rPr lang="en-GB"/>
              <a:t>- Ensuring unity and working together.</a:t>
            </a:r>
            <a:endParaRPr/>
          </a:p>
          <a:p>
            <a:pPr indent="0" lvl="0" marL="0" rtl="0" algn="l">
              <a:spcBef>
                <a:spcPts val="1600"/>
              </a:spcBef>
              <a:spcAft>
                <a:spcPts val="0"/>
              </a:spcAft>
              <a:buNone/>
            </a:pPr>
            <a:r>
              <a:rPr b="1" lang="en-GB"/>
              <a:t>Communication </a:t>
            </a:r>
            <a:r>
              <a:rPr lang="en-GB"/>
              <a:t>- strong level of chain of command to allow accurate relay of information.</a:t>
            </a:r>
            <a:endParaRPr/>
          </a:p>
          <a:p>
            <a:pPr indent="0" lvl="0" marL="0" rtl="0" algn="l">
              <a:spcBef>
                <a:spcPts val="1600"/>
              </a:spcBef>
              <a:spcAft>
                <a:spcPts val="0"/>
              </a:spcAft>
              <a:buNone/>
            </a:pPr>
            <a:r>
              <a:rPr b="1" lang="en-GB"/>
              <a:t>Goal </a:t>
            </a:r>
            <a:r>
              <a:rPr lang="en-GB"/>
              <a:t>- All team members should aim for the same goal. Understanding between team members.</a:t>
            </a:r>
            <a:endParaRPr/>
          </a:p>
          <a:p>
            <a:pPr indent="0" lvl="0" marL="0" rtl="0" algn="l">
              <a:spcBef>
                <a:spcPts val="1600"/>
              </a:spcBef>
              <a:spcAft>
                <a:spcPts val="1600"/>
              </a:spcAft>
              <a:buNone/>
            </a:pPr>
            <a:r>
              <a:rPr b="1" lang="en-GB"/>
              <a:t>Roles and Responsibilities</a:t>
            </a:r>
            <a:r>
              <a:rPr lang="en-GB"/>
              <a:t> - You should know what your role within the team is and what tasks you are responsible for. Clear and everyone understands their roles and other roles within the team.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80600" y="658963"/>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Case Study 1 - Example</a:t>
            </a:r>
            <a:endParaRPr/>
          </a:p>
        </p:txBody>
      </p:sp>
      <p:sp>
        <p:nvSpPr>
          <p:cNvPr id="112" name="Google Shape;112;p17"/>
          <p:cNvSpPr txBox="1"/>
          <p:nvPr>
            <p:ph idx="2" type="body"/>
          </p:nvPr>
        </p:nvSpPr>
        <p:spPr>
          <a:xfrm>
            <a:off x="4643600" y="1405150"/>
            <a:ext cx="3774300" cy="33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Leadership </a:t>
            </a:r>
            <a:r>
              <a:rPr lang="en-GB"/>
              <a:t>- Assigned an Information Systems Development Officer to lead the project.</a:t>
            </a:r>
            <a:endParaRPr/>
          </a:p>
          <a:p>
            <a:pPr indent="0" lvl="0" marL="0" rtl="0" algn="l">
              <a:spcBef>
                <a:spcPts val="1600"/>
              </a:spcBef>
              <a:spcAft>
                <a:spcPts val="0"/>
              </a:spcAft>
              <a:buNone/>
            </a:pPr>
            <a:r>
              <a:rPr b="1" lang="en-GB"/>
              <a:t>Communication </a:t>
            </a:r>
            <a:r>
              <a:rPr lang="en-GB"/>
              <a:t>- Must research and relay information to directors of the college.</a:t>
            </a:r>
            <a:endParaRPr/>
          </a:p>
          <a:p>
            <a:pPr indent="0" lvl="0" marL="0" rtl="0" algn="l">
              <a:spcBef>
                <a:spcPts val="1600"/>
              </a:spcBef>
              <a:spcAft>
                <a:spcPts val="0"/>
              </a:spcAft>
              <a:buNone/>
            </a:pPr>
            <a:r>
              <a:rPr b="1" lang="en-GB"/>
              <a:t>Goal </a:t>
            </a:r>
            <a:r>
              <a:rPr lang="en-GB"/>
              <a:t>- “find out if it is cheaper to obtain an ‘off the shelf’ payroll package or if they should do the payroll processing themselves”. Clear goal to achieve.</a:t>
            </a:r>
            <a:endParaRPr/>
          </a:p>
          <a:p>
            <a:pPr indent="0" lvl="0" marL="0" rtl="0" algn="l">
              <a:spcBef>
                <a:spcPts val="1600"/>
              </a:spcBef>
              <a:spcAft>
                <a:spcPts val="1600"/>
              </a:spcAft>
              <a:buNone/>
            </a:pPr>
            <a:r>
              <a:rPr b="1" lang="en-GB"/>
              <a:t>Roles and </a:t>
            </a:r>
            <a:r>
              <a:rPr b="1" lang="en-GB"/>
              <a:t>Responsibilities</a:t>
            </a:r>
            <a:r>
              <a:rPr lang="en-GB"/>
              <a:t> - One person in the role means they are responsible for the every step of the project.</a:t>
            </a:r>
            <a:endParaRPr/>
          </a:p>
        </p:txBody>
      </p:sp>
      <p:sp>
        <p:nvSpPr>
          <p:cNvPr id="113" name="Google Shape;113;p17"/>
          <p:cNvSpPr txBox="1"/>
          <p:nvPr/>
        </p:nvSpPr>
        <p:spPr>
          <a:xfrm>
            <a:off x="680600" y="1346588"/>
            <a:ext cx="3774300" cy="333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200">
                <a:solidFill>
                  <a:schemeClr val="dk1"/>
                </a:solidFill>
                <a:latin typeface="Trebuchet MS"/>
                <a:ea typeface="Trebuchet MS"/>
                <a:cs typeface="Trebuchet MS"/>
                <a:sym typeface="Trebuchet MS"/>
              </a:rPr>
              <a:t>Case Study 1</a:t>
            </a:r>
            <a:endParaRPr b="1" sz="12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Clr>
                <a:srgbClr val="000000"/>
              </a:buClr>
              <a:buSzPts val="1100"/>
              <a:buFont typeface="Arial"/>
              <a:buNone/>
            </a:pPr>
            <a:r>
              <a:t/>
            </a:r>
            <a:endParaRPr b="1" sz="12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GB" sz="1200">
                <a:latin typeface="Trebuchet MS"/>
                <a:ea typeface="Trebuchet MS"/>
                <a:cs typeface="Trebuchet MS"/>
                <a:sym typeface="Trebuchet MS"/>
              </a:rPr>
              <a:t>Brightmouth  College  is  a  higher  education  institution  which  used  to  be managed   by   a   local   government   authority   but   has   now   become autonomous. Its payroll is still administered by the local authority and pay slips  and  other  output  are  produced  in  the  local  authority’s  computer centre.  The  authority  now  charges  the  college  for  this  service.  The college management are of the opinion that it would be cheaper to obtain an   “off-the-shelf”   payroll   package   and   do   the   payroll   processing themselves.  Brightmouth  College  have  recently  hired  a  new  Information  Systems Development  Officer,  who  has  been  asked  to  manage  the  independent payroll processing project.</a:t>
            </a:r>
            <a:endParaRPr sz="1200">
              <a:solidFill>
                <a:schemeClr val="accent3"/>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Problems That Occur When Managing A Team</a:t>
            </a:r>
            <a:endParaRPr/>
          </a:p>
        </p:txBody>
      </p:sp>
      <p:sp>
        <p:nvSpPr>
          <p:cNvPr id="119" name="Google Shape;119;p18"/>
          <p:cNvSpPr txBox="1"/>
          <p:nvPr>
            <p:ph idx="1" type="body"/>
          </p:nvPr>
        </p:nvSpPr>
        <p:spPr>
          <a:xfrm>
            <a:off x="281875" y="2100875"/>
            <a:ext cx="4538700" cy="26433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t/>
            </a:r>
            <a:endParaRPr sz="1200"/>
          </a:p>
          <a:p>
            <a:pPr indent="0" lvl="0" marL="0" rtl="0" algn="l">
              <a:spcBef>
                <a:spcPts val="1600"/>
              </a:spcBef>
              <a:spcAft>
                <a:spcPts val="0"/>
              </a:spcAft>
              <a:buNone/>
            </a:pPr>
            <a:r>
              <a:rPr b="1" lang="en-GB" sz="1400">
                <a:solidFill>
                  <a:srgbClr val="222222"/>
                </a:solidFill>
                <a:highlight>
                  <a:srgbClr val="FFFFFF"/>
                </a:highlight>
                <a:latin typeface="Arial"/>
                <a:ea typeface="Arial"/>
                <a:cs typeface="Arial"/>
                <a:sym typeface="Arial"/>
              </a:rPr>
              <a:t>The Five Dysfunctions of a Team</a:t>
            </a:r>
            <a:r>
              <a:rPr lang="en-GB" sz="1400">
                <a:solidFill>
                  <a:srgbClr val="222222"/>
                </a:solidFill>
                <a:highlight>
                  <a:srgbClr val="FFFFFF"/>
                </a:highlight>
                <a:latin typeface="Arial"/>
                <a:ea typeface="Arial"/>
                <a:cs typeface="Arial"/>
                <a:sym typeface="Arial"/>
              </a:rPr>
              <a:t> by Patrick Lencioni</a:t>
            </a:r>
            <a:endParaRPr sz="1400">
              <a:solidFill>
                <a:srgbClr val="222222"/>
              </a:solidFill>
              <a:highlight>
                <a:srgbClr val="FFFFFF"/>
              </a:highlight>
              <a:latin typeface="Arial"/>
              <a:ea typeface="Arial"/>
              <a:cs typeface="Arial"/>
              <a:sym typeface="Arial"/>
            </a:endParaRPr>
          </a:p>
          <a:p>
            <a:pPr indent="-317500" lvl="0" marL="1371600" rtl="0" algn="l">
              <a:spcBef>
                <a:spcPts val="1600"/>
              </a:spcBef>
              <a:spcAft>
                <a:spcPts val="0"/>
              </a:spcAft>
              <a:buSzPts val="1400"/>
              <a:buAutoNum type="arabicPeriod"/>
            </a:pPr>
            <a:r>
              <a:rPr lang="en-GB" sz="1400"/>
              <a:t>Absence of Trust</a:t>
            </a:r>
            <a:endParaRPr sz="1400"/>
          </a:p>
          <a:p>
            <a:pPr indent="-317500" lvl="0" marL="1371600" rtl="0" algn="l">
              <a:spcBef>
                <a:spcPts val="0"/>
              </a:spcBef>
              <a:spcAft>
                <a:spcPts val="0"/>
              </a:spcAft>
              <a:buSzPts val="1400"/>
              <a:buAutoNum type="arabicPeriod"/>
            </a:pPr>
            <a:r>
              <a:rPr lang="en-GB" sz="1400"/>
              <a:t>Fear of Conflict</a:t>
            </a:r>
            <a:endParaRPr sz="1400"/>
          </a:p>
          <a:p>
            <a:pPr indent="-317500" lvl="0" marL="1371600" rtl="0" algn="l">
              <a:spcBef>
                <a:spcPts val="0"/>
              </a:spcBef>
              <a:spcAft>
                <a:spcPts val="0"/>
              </a:spcAft>
              <a:buSzPts val="1400"/>
              <a:buAutoNum type="arabicPeriod"/>
            </a:pPr>
            <a:r>
              <a:rPr lang="en-GB" sz="1400"/>
              <a:t>Lack of Commitment</a:t>
            </a:r>
            <a:endParaRPr sz="1400"/>
          </a:p>
          <a:p>
            <a:pPr indent="-317500" lvl="0" marL="1371600" rtl="0" algn="l">
              <a:spcBef>
                <a:spcPts val="0"/>
              </a:spcBef>
              <a:spcAft>
                <a:spcPts val="0"/>
              </a:spcAft>
              <a:buSzPts val="1400"/>
              <a:buAutoNum type="arabicPeriod"/>
            </a:pPr>
            <a:r>
              <a:rPr lang="en-GB" sz="1400"/>
              <a:t>Avoidance of Accountability</a:t>
            </a:r>
            <a:endParaRPr sz="1400"/>
          </a:p>
          <a:p>
            <a:pPr indent="-317500" lvl="0" marL="1371600" rtl="0" algn="l">
              <a:spcBef>
                <a:spcPts val="0"/>
              </a:spcBef>
              <a:spcAft>
                <a:spcPts val="0"/>
              </a:spcAft>
              <a:buSzPts val="1400"/>
              <a:buAutoNum type="arabicPeriod"/>
            </a:pPr>
            <a:r>
              <a:rPr lang="en-GB" sz="1400"/>
              <a:t>Inattention to Results</a:t>
            </a:r>
            <a:br>
              <a:rPr lang="en-GB" sz="1400"/>
            </a:br>
            <a:endParaRPr sz="1400"/>
          </a:p>
        </p:txBody>
      </p:sp>
      <p:pic>
        <p:nvPicPr>
          <p:cNvPr id="120" name="Google Shape;120;p18"/>
          <p:cNvPicPr preferRelativeResize="0"/>
          <p:nvPr/>
        </p:nvPicPr>
        <p:blipFill>
          <a:blip r:embed="rId3">
            <a:alphaModFix/>
          </a:blip>
          <a:stretch>
            <a:fillRect/>
          </a:stretch>
        </p:blipFill>
        <p:spPr>
          <a:xfrm>
            <a:off x="4972975" y="2006250"/>
            <a:ext cx="3296250" cy="306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Absence</a:t>
            </a:r>
            <a:r>
              <a:rPr lang="en-GB"/>
              <a:t> of Trust</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the team lacks trust , Team members will not be willing to share ideas and acknowledge </a:t>
            </a:r>
            <a:r>
              <a:rPr lang="en-GB"/>
              <a:t>their</a:t>
            </a:r>
            <a:r>
              <a:rPr lang="en-GB"/>
              <a:t> faults leading to lack of communication.</a:t>
            </a:r>
            <a:endParaRPr/>
          </a:p>
          <a:p>
            <a:pPr indent="-311150" lvl="0" marL="457200" rtl="0" algn="l">
              <a:spcBef>
                <a:spcPts val="1600"/>
              </a:spcBef>
              <a:spcAft>
                <a:spcPts val="0"/>
              </a:spcAft>
              <a:buSzPts val="1300"/>
              <a:buChar char="●"/>
            </a:pPr>
            <a:r>
              <a:rPr lang="en-GB"/>
              <a:t>Vulnerability based trust</a:t>
            </a:r>
            <a:r>
              <a:rPr lang="en-GB"/>
              <a:t> </a:t>
            </a:r>
            <a:endParaRPr/>
          </a:p>
          <a:p>
            <a:pPr indent="-311150" lvl="0" marL="457200" rtl="0" algn="l">
              <a:spcBef>
                <a:spcPts val="0"/>
              </a:spcBef>
              <a:spcAft>
                <a:spcPts val="0"/>
              </a:spcAft>
              <a:buSzPts val="1300"/>
              <a:buChar char="●"/>
            </a:pPr>
            <a:r>
              <a:rPr lang="en-GB"/>
              <a:t>Trust is needed to when asking for guidance</a:t>
            </a:r>
            <a:endParaRPr/>
          </a:p>
          <a:p>
            <a:pPr indent="-311150" lvl="0" marL="457200" rtl="0" algn="l">
              <a:spcBef>
                <a:spcPts val="0"/>
              </a:spcBef>
              <a:spcAft>
                <a:spcPts val="0"/>
              </a:spcAft>
              <a:buSzPts val="1300"/>
              <a:buChar char="●"/>
            </a:pPr>
            <a:r>
              <a:rPr lang="en-GB"/>
              <a:t>Willingness to admit mistakes</a:t>
            </a:r>
            <a:endParaRPr/>
          </a:p>
          <a:p>
            <a:pPr indent="-311150" lvl="0" marL="457200" rtl="0" algn="l">
              <a:spcBef>
                <a:spcPts val="0"/>
              </a:spcBef>
              <a:spcAft>
                <a:spcPts val="0"/>
              </a:spcAft>
              <a:buSzPts val="1300"/>
              <a:buChar char="●"/>
            </a:pPr>
            <a:r>
              <a:rPr lang="en-GB"/>
              <a:t>Team Manager must show vulnerability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Fear of Conflict</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Believe it or not Conflict  is actually a good thing, It </a:t>
            </a:r>
            <a:r>
              <a:rPr lang="en-GB"/>
              <a:t>drives</a:t>
            </a:r>
            <a:r>
              <a:rPr lang="en-GB"/>
              <a:t> </a:t>
            </a:r>
            <a:r>
              <a:rPr lang="en-GB"/>
              <a:t>discussion</a:t>
            </a:r>
            <a:endParaRPr/>
          </a:p>
          <a:p>
            <a:pPr indent="-311150" lvl="0" marL="457200" rtl="0" algn="l">
              <a:spcBef>
                <a:spcPts val="1600"/>
              </a:spcBef>
              <a:spcAft>
                <a:spcPts val="0"/>
              </a:spcAft>
              <a:buSzPts val="1300"/>
              <a:buChar char="●"/>
            </a:pPr>
            <a:r>
              <a:rPr lang="en-GB"/>
              <a:t>Team members dont want to argue with one another</a:t>
            </a:r>
            <a:r>
              <a:rPr lang="en-GB"/>
              <a:t> </a:t>
            </a:r>
            <a:endParaRPr/>
          </a:p>
          <a:p>
            <a:pPr indent="-311150" lvl="0" marL="457200" rtl="0" algn="l">
              <a:spcBef>
                <a:spcPts val="0"/>
              </a:spcBef>
              <a:spcAft>
                <a:spcPts val="0"/>
              </a:spcAft>
              <a:buSzPts val="1300"/>
              <a:buChar char="●"/>
            </a:pPr>
            <a:r>
              <a:rPr lang="en-GB"/>
              <a:t>Afraid of confronting team managers</a:t>
            </a:r>
            <a:endParaRPr/>
          </a:p>
          <a:p>
            <a:pPr indent="-311150" lvl="0" marL="457200" rtl="0" algn="l">
              <a:spcBef>
                <a:spcPts val="0"/>
              </a:spcBef>
              <a:spcAft>
                <a:spcPts val="0"/>
              </a:spcAft>
              <a:buSzPts val="1300"/>
              <a:buChar char="●"/>
            </a:pPr>
            <a:r>
              <a:rPr lang="en-GB"/>
              <a:t>Stems from trust</a:t>
            </a:r>
            <a:endParaRPr/>
          </a:p>
          <a:p>
            <a:pPr indent="-311150" lvl="0" marL="457200" rtl="0" algn="l">
              <a:spcBef>
                <a:spcPts val="0"/>
              </a:spcBef>
              <a:spcAft>
                <a:spcPts val="0"/>
              </a:spcAft>
              <a:buSzPts val="1300"/>
              <a:buChar char="●"/>
            </a:pPr>
            <a:r>
              <a:rPr lang="en-GB"/>
              <a:t>The concept of the team is non-</a:t>
            </a:r>
            <a:r>
              <a:rPr lang="en-GB"/>
              <a:t>existent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Lack of Commitment </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When team members dont provide any input whether its a major or minor </a:t>
            </a:r>
            <a:r>
              <a:rPr lang="en-GB"/>
              <a:t>decision, Views and potential ideas are lost which can stop a project dead in its tracks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