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0"/>
    <p:restoredTop sz="94659"/>
  </p:normalViewPr>
  <p:slideViewPr>
    <p:cSldViewPr snapToGrid="0" snapToObjects="1">
      <p:cViewPr varScale="1">
        <p:scale>
          <a:sx n="117" d="100"/>
          <a:sy n="117" d="100"/>
        </p:scale>
        <p:origin x="-7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2/4/2019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CC544-029C-C649-B1F4-BF6E4FF57593}"/>
              </a:ext>
            </a:extLst>
          </p:cNvPr>
          <p:cNvSpPr>
            <a:spLocks noGrp="1"/>
          </p:cNvSpPr>
          <p:nvPr>
            <p:ph type="ctrTitle"/>
          </p:nvPr>
        </p:nvSpPr>
        <p:spPr>
          <a:xfrm>
            <a:off x="2776654" y="1964267"/>
            <a:ext cx="8383471" cy="2421464"/>
          </a:xfrm>
        </p:spPr>
        <p:txBody>
          <a:bodyPr/>
          <a:lstStyle/>
          <a:p>
            <a:r>
              <a:rPr lang="en-US" dirty="0"/>
              <a:t>Managing the project team</a:t>
            </a:r>
          </a:p>
        </p:txBody>
      </p:sp>
      <p:sp>
        <p:nvSpPr>
          <p:cNvPr id="3" name="Subtitle 2">
            <a:extLst>
              <a:ext uri="{FF2B5EF4-FFF2-40B4-BE49-F238E27FC236}">
                <a16:creationId xmlns:a16="http://schemas.microsoft.com/office/drawing/2014/main" xmlns="" id="{1D565FC3-3232-4F4B-9315-25A67DA65151}"/>
              </a:ext>
            </a:extLst>
          </p:cNvPr>
          <p:cNvSpPr>
            <a:spLocks noGrp="1"/>
          </p:cNvSpPr>
          <p:nvPr>
            <p:ph type="subTitle" idx="1"/>
          </p:nvPr>
        </p:nvSpPr>
        <p:spPr/>
        <p:txBody>
          <a:bodyPr/>
          <a:lstStyle/>
          <a:p>
            <a:r>
              <a:rPr lang="en-US" dirty="0"/>
              <a:t>Nicole Herrington</a:t>
            </a:r>
          </a:p>
        </p:txBody>
      </p:sp>
    </p:spTree>
    <p:extLst>
      <p:ext uri="{BB962C8B-B14F-4D97-AF65-F5344CB8AC3E}">
        <p14:creationId xmlns:p14="http://schemas.microsoft.com/office/powerpoint/2010/main" val="301858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F5916-ADCE-2D4F-8C26-83D236CC628E}"/>
              </a:ext>
            </a:extLst>
          </p:cNvPr>
          <p:cNvSpPr>
            <a:spLocks noGrp="1"/>
          </p:cNvSpPr>
          <p:nvPr>
            <p:ph type="title"/>
          </p:nvPr>
        </p:nvSpPr>
        <p:spPr/>
        <p:txBody>
          <a:bodyPr>
            <a:normAutofit/>
          </a:bodyPr>
          <a:lstStyle/>
          <a:p>
            <a:r>
              <a:rPr lang="en-US" sz="4000" dirty="0"/>
              <a:t>4 critical factors in people management</a:t>
            </a:r>
          </a:p>
        </p:txBody>
      </p:sp>
      <p:sp>
        <p:nvSpPr>
          <p:cNvPr id="3" name="Content Placeholder 2">
            <a:extLst>
              <a:ext uri="{FF2B5EF4-FFF2-40B4-BE49-F238E27FC236}">
                <a16:creationId xmlns:a16="http://schemas.microsoft.com/office/drawing/2014/main" xmlns="" id="{5E02C387-2BDC-6841-8456-23B95974F482}"/>
              </a:ext>
            </a:extLst>
          </p:cNvPr>
          <p:cNvSpPr>
            <a:spLocks noGrp="1"/>
          </p:cNvSpPr>
          <p:nvPr>
            <p:ph idx="1"/>
          </p:nvPr>
        </p:nvSpPr>
        <p:spPr/>
        <p:txBody>
          <a:bodyPr>
            <a:normAutofit/>
          </a:bodyPr>
          <a:lstStyle/>
          <a:p>
            <a:r>
              <a:rPr lang="en-US" sz="3600" dirty="0"/>
              <a:t>Consistency</a:t>
            </a:r>
          </a:p>
          <a:p>
            <a:r>
              <a:rPr lang="en-US" sz="3600" dirty="0"/>
              <a:t>Respect</a:t>
            </a:r>
          </a:p>
          <a:p>
            <a:r>
              <a:rPr lang="en-US" sz="3600" dirty="0"/>
              <a:t>Inclusion</a:t>
            </a:r>
          </a:p>
          <a:p>
            <a:r>
              <a:rPr lang="en-US" sz="3600" dirty="0"/>
              <a:t>Honesty</a:t>
            </a:r>
          </a:p>
        </p:txBody>
      </p:sp>
    </p:spTree>
    <p:extLst>
      <p:ext uri="{BB962C8B-B14F-4D97-AF65-F5344CB8AC3E}">
        <p14:creationId xmlns:p14="http://schemas.microsoft.com/office/powerpoint/2010/main" val="4475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8768D-5071-4D4E-A24E-D3CB94946C29}"/>
              </a:ext>
            </a:extLst>
          </p:cNvPr>
          <p:cNvSpPr>
            <a:spLocks noGrp="1"/>
          </p:cNvSpPr>
          <p:nvPr>
            <p:ph type="title"/>
          </p:nvPr>
        </p:nvSpPr>
        <p:spPr>
          <a:xfrm>
            <a:off x="639020" y="685799"/>
            <a:ext cx="6282266" cy="1456267"/>
          </a:xfrm>
        </p:spPr>
        <p:txBody>
          <a:bodyPr>
            <a:normAutofit/>
          </a:bodyPr>
          <a:lstStyle/>
          <a:p>
            <a:r>
              <a:rPr lang="en-US" sz="4400" dirty="0"/>
              <a:t>Motivating people</a:t>
            </a:r>
          </a:p>
        </p:txBody>
      </p:sp>
      <p:sp>
        <p:nvSpPr>
          <p:cNvPr id="10" name="Content Placeholder 9">
            <a:extLst>
              <a:ext uri="{FF2B5EF4-FFF2-40B4-BE49-F238E27FC236}">
                <a16:creationId xmlns:a16="http://schemas.microsoft.com/office/drawing/2014/main" xmlns="" id="{D5968E55-828C-426D-911E-86533207370E}"/>
              </a:ext>
            </a:extLst>
          </p:cNvPr>
          <p:cNvSpPr>
            <a:spLocks noGrp="1"/>
          </p:cNvSpPr>
          <p:nvPr>
            <p:ph idx="1"/>
          </p:nvPr>
        </p:nvSpPr>
        <p:spPr>
          <a:xfrm>
            <a:off x="4754384" y="2142066"/>
            <a:ext cx="6282266" cy="3649133"/>
          </a:xfrm>
        </p:spPr>
        <p:txBody>
          <a:bodyPr anchor="ctr">
            <a:normAutofit/>
          </a:bodyPr>
          <a:lstStyle/>
          <a:p>
            <a:r>
              <a:rPr lang="en-US" sz="2000" dirty="0"/>
              <a:t>Personal development</a:t>
            </a:r>
          </a:p>
          <a:p>
            <a:r>
              <a:rPr lang="en-US" sz="2000" dirty="0"/>
              <a:t>Feeling respected by others</a:t>
            </a:r>
          </a:p>
          <a:p>
            <a:r>
              <a:rPr lang="en-US" sz="2000" dirty="0"/>
              <a:t>Feeling part of a social group</a:t>
            </a:r>
          </a:p>
          <a:p>
            <a:r>
              <a:rPr lang="en-US" sz="2000" dirty="0"/>
              <a:t>Feeling secure in an environment</a:t>
            </a:r>
          </a:p>
          <a:p>
            <a:r>
              <a:rPr lang="en-US" sz="2000" dirty="0"/>
              <a:t>Food, sleep, etc.</a:t>
            </a:r>
          </a:p>
        </p:txBody>
      </p:sp>
      <p:pic>
        <p:nvPicPr>
          <p:cNvPr id="8" name="Content Placeholder 4">
            <a:extLst>
              <a:ext uri="{FF2B5EF4-FFF2-40B4-BE49-F238E27FC236}">
                <a16:creationId xmlns:a16="http://schemas.microsoft.com/office/drawing/2014/main" xmlns="" id="{048BB0CF-5AA4-F44D-89B2-25C23067E9EB}"/>
              </a:ext>
            </a:extLst>
          </p:cNvPr>
          <p:cNvPicPr>
            <a:picLocks noChangeAspect="1"/>
          </p:cNvPicPr>
          <p:nvPr/>
        </p:nvPicPr>
        <p:blipFill>
          <a:blip r:embed="rId3"/>
          <a:stretch>
            <a:fillRect/>
          </a:stretch>
        </p:blipFill>
        <p:spPr>
          <a:xfrm>
            <a:off x="508000" y="2452337"/>
            <a:ext cx="3919640" cy="2769879"/>
          </a:xfrm>
          <a:prstGeom prst="roundRect">
            <a:avLst>
              <a:gd name="adj" fmla="val 4380"/>
            </a:avLst>
          </a:prstGeom>
          <a:ln w="50800" cap="sq" cmpd="dbl">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4049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A63A2-B797-CC49-8872-4F8063DAED1A}"/>
              </a:ext>
            </a:extLst>
          </p:cNvPr>
          <p:cNvSpPr>
            <a:spLocks noGrp="1"/>
          </p:cNvSpPr>
          <p:nvPr>
            <p:ph type="title"/>
          </p:nvPr>
        </p:nvSpPr>
        <p:spPr/>
        <p:txBody>
          <a:bodyPr/>
          <a:lstStyle/>
          <a:p>
            <a:r>
              <a:rPr lang="en-US" dirty="0"/>
              <a:t>Motivating people: personality</a:t>
            </a:r>
          </a:p>
        </p:txBody>
      </p:sp>
      <p:sp>
        <p:nvSpPr>
          <p:cNvPr id="3" name="Content Placeholder 2">
            <a:extLst>
              <a:ext uri="{FF2B5EF4-FFF2-40B4-BE49-F238E27FC236}">
                <a16:creationId xmlns:a16="http://schemas.microsoft.com/office/drawing/2014/main" xmlns="" id="{B581433A-937B-0745-A3DD-EDB181BE8368}"/>
              </a:ext>
            </a:extLst>
          </p:cNvPr>
          <p:cNvSpPr>
            <a:spLocks noGrp="1"/>
          </p:cNvSpPr>
          <p:nvPr>
            <p:ph idx="1"/>
          </p:nvPr>
        </p:nvSpPr>
        <p:spPr/>
        <p:txBody>
          <a:bodyPr>
            <a:normAutofit/>
          </a:bodyPr>
          <a:lstStyle/>
          <a:p>
            <a:r>
              <a:rPr lang="en-US" sz="3200" dirty="0"/>
              <a:t>Task-oriented: motivated by the challenge of software development</a:t>
            </a:r>
          </a:p>
          <a:p>
            <a:r>
              <a:rPr lang="en-US" sz="3200" dirty="0"/>
              <a:t>Self-oriented: motivated by personal success</a:t>
            </a:r>
          </a:p>
          <a:p>
            <a:r>
              <a:rPr lang="en-US" sz="3200" dirty="0"/>
              <a:t>Interaction-oriented: motivated by co-workers (group work)</a:t>
            </a:r>
          </a:p>
        </p:txBody>
      </p:sp>
    </p:spTree>
    <p:extLst>
      <p:ext uri="{BB962C8B-B14F-4D97-AF65-F5344CB8AC3E}">
        <p14:creationId xmlns:p14="http://schemas.microsoft.com/office/powerpoint/2010/main" val="318400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A2A5E-3A5C-2544-A058-AB00CDDE5118}"/>
              </a:ext>
            </a:extLst>
          </p:cNvPr>
          <p:cNvSpPr>
            <a:spLocks noGrp="1"/>
          </p:cNvSpPr>
          <p:nvPr>
            <p:ph type="title"/>
          </p:nvPr>
        </p:nvSpPr>
        <p:spPr/>
        <p:txBody>
          <a:bodyPr>
            <a:normAutofit/>
          </a:bodyPr>
          <a:lstStyle/>
          <a:p>
            <a:r>
              <a:rPr lang="en-US" sz="4000" dirty="0"/>
              <a:t>Selecting group members</a:t>
            </a:r>
          </a:p>
        </p:txBody>
      </p:sp>
      <p:sp>
        <p:nvSpPr>
          <p:cNvPr id="3" name="Content Placeholder 2">
            <a:extLst>
              <a:ext uri="{FF2B5EF4-FFF2-40B4-BE49-F238E27FC236}">
                <a16:creationId xmlns:a16="http://schemas.microsoft.com/office/drawing/2014/main" xmlns="" id="{6DC8E0C7-A422-CF44-AA93-A28DC965DB53}"/>
              </a:ext>
            </a:extLst>
          </p:cNvPr>
          <p:cNvSpPr>
            <a:spLocks noGrp="1"/>
          </p:cNvSpPr>
          <p:nvPr>
            <p:ph idx="1"/>
          </p:nvPr>
        </p:nvSpPr>
        <p:spPr/>
        <p:txBody>
          <a:bodyPr>
            <a:normAutofit/>
          </a:bodyPr>
          <a:lstStyle/>
          <a:p>
            <a:r>
              <a:rPr lang="en-US" sz="3600" dirty="0"/>
              <a:t>Balance of technical skills and personalities</a:t>
            </a:r>
          </a:p>
          <a:p>
            <a:r>
              <a:rPr lang="en-US" sz="3600" dirty="0"/>
              <a:t>A group with complementary personalities may work better than a group that is selected solely on technical ability</a:t>
            </a:r>
          </a:p>
        </p:txBody>
      </p:sp>
    </p:spTree>
    <p:extLst>
      <p:ext uri="{BB962C8B-B14F-4D97-AF65-F5344CB8AC3E}">
        <p14:creationId xmlns:p14="http://schemas.microsoft.com/office/powerpoint/2010/main" val="22181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4A0AB-886B-FD4C-9DC0-F1B92180B216}"/>
              </a:ext>
            </a:extLst>
          </p:cNvPr>
          <p:cNvSpPr>
            <a:spLocks noGrp="1"/>
          </p:cNvSpPr>
          <p:nvPr>
            <p:ph type="title"/>
          </p:nvPr>
        </p:nvSpPr>
        <p:spPr/>
        <p:txBody>
          <a:bodyPr/>
          <a:lstStyle/>
          <a:p>
            <a:r>
              <a:rPr lang="en-US" dirty="0"/>
              <a:t>Try to avoid…</a:t>
            </a:r>
          </a:p>
        </p:txBody>
      </p:sp>
      <p:sp>
        <p:nvSpPr>
          <p:cNvPr id="3" name="Content Placeholder 2">
            <a:extLst>
              <a:ext uri="{FF2B5EF4-FFF2-40B4-BE49-F238E27FC236}">
                <a16:creationId xmlns:a16="http://schemas.microsoft.com/office/drawing/2014/main" xmlns="" id="{1E294650-A4F2-FD42-B6C9-21F79C83F322}"/>
              </a:ext>
            </a:extLst>
          </p:cNvPr>
          <p:cNvSpPr>
            <a:spLocks noGrp="1"/>
          </p:cNvSpPr>
          <p:nvPr>
            <p:ph idx="1"/>
          </p:nvPr>
        </p:nvSpPr>
        <p:spPr/>
        <p:txBody>
          <a:bodyPr>
            <a:normAutofit/>
          </a:bodyPr>
          <a:lstStyle/>
          <a:p>
            <a:r>
              <a:rPr lang="en-US" sz="3200" dirty="0"/>
              <a:t>Large groups</a:t>
            </a:r>
          </a:p>
          <a:p>
            <a:r>
              <a:rPr lang="en-US" sz="3200" dirty="0"/>
              <a:t>Hierarchical structure</a:t>
            </a:r>
          </a:p>
          <a:p>
            <a:r>
              <a:rPr lang="en-US" sz="3200" dirty="0"/>
              <a:t>Groups with similar personalities</a:t>
            </a:r>
          </a:p>
          <a:p>
            <a:r>
              <a:rPr lang="en-US" sz="3200" dirty="0"/>
              <a:t>Inadequate meeting space</a:t>
            </a:r>
          </a:p>
          <a:p>
            <a:r>
              <a:rPr lang="en-US" sz="3200" dirty="0"/>
              <a:t>Communication difficulties</a:t>
            </a:r>
          </a:p>
        </p:txBody>
      </p:sp>
    </p:spTree>
    <p:extLst>
      <p:ext uri="{BB962C8B-B14F-4D97-AF65-F5344CB8AC3E}">
        <p14:creationId xmlns:p14="http://schemas.microsoft.com/office/powerpoint/2010/main" val="30932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1025A4-29A1-5F40-A838-F65531414859}"/>
              </a:ext>
            </a:extLst>
          </p:cNvPr>
          <p:cNvSpPr>
            <a:spLocks noGrp="1"/>
          </p:cNvSpPr>
          <p:nvPr>
            <p:ph type="title"/>
          </p:nvPr>
        </p:nvSpPr>
        <p:spPr/>
        <p:txBody>
          <a:bodyPr>
            <a:normAutofit fontScale="90000"/>
          </a:bodyPr>
          <a:lstStyle/>
          <a:p>
            <a:r>
              <a:rPr lang="en-US" dirty="0"/>
              <a:t>Case Study 2: International Office Equipment Group Maintenance Accounts International Office</a:t>
            </a:r>
          </a:p>
        </p:txBody>
      </p:sp>
      <p:sp>
        <p:nvSpPr>
          <p:cNvPr id="3" name="Content Placeholder 2">
            <a:extLst>
              <a:ext uri="{FF2B5EF4-FFF2-40B4-BE49-F238E27FC236}">
                <a16:creationId xmlns:a16="http://schemas.microsoft.com/office/drawing/2014/main" xmlns="" id="{E5A735E5-7A71-D049-9F9B-BCBE763F4963}"/>
              </a:ext>
            </a:extLst>
          </p:cNvPr>
          <p:cNvSpPr>
            <a:spLocks noGrp="1"/>
          </p:cNvSpPr>
          <p:nvPr>
            <p:ph idx="1"/>
          </p:nvPr>
        </p:nvSpPr>
        <p:spPr/>
        <p:txBody>
          <a:bodyPr>
            <a:normAutofit lnSpcReduction="10000"/>
          </a:bodyPr>
          <a:lstStyle/>
          <a:p>
            <a:r>
              <a:rPr lang="en-US" sz="2400" dirty="0"/>
              <a:t>Equipment (IOE) is a company which manufactures and supplies various items of high-technology office equipment. An expanding area of their work is the maintenance of ICT equipment. They have now started to undertake maintenance of equipment for which they were not originally the suppliers. A computer-based batch processing system deals with invoicing on a job-by-job basis. An organization might have to call IOE out several times to deal with different bits of equipment and there is a need to be able to group the invoice details for work done into “group accounts” for which monthly statements will be produced. A new project manager has been given the task of implementing this extension to the invoicing system. </a:t>
            </a:r>
          </a:p>
        </p:txBody>
      </p:sp>
    </p:spTree>
    <p:extLst>
      <p:ext uri="{BB962C8B-B14F-4D97-AF65-F5344CB8AC3E}">
        <p14:creationId xmlns:p14="http://schemas.microsoft.com/office/powerpoint/2010/main" val="374966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nchor="t">
            <a:normAutofit/>
          </a:bodyPr>
          <a:lstStyle/>
          <a:p>
            <a:r>
              <a:rPr lang="en-GB" sz="2400" dirty="0" smtClean="0"/>
              <a:t>Sommerville, Software Engineering, 9</a:t>
            </a:r>
            <a:r>
              <a:rPr lang="en-GB" sz="2400" baseline="30000" dirty="0" smtClean="0"/>
              <a:t>th</a:t>
            </a:r>
            <a:r>
              <a:rPr lang="en-GB" sz="2400" dirty="0" smtClean="0"/>
              <a:t> edition</a:t>
            </a:r>
            <a:endParaRPr lang="en-GB" sz="2400" dirty="0"/>
          </a:p>
        </p:txBody>
      </p:sp>
    </p:spTree>
    <p:extLst>
      <p:ext uri="{BB962C8B-B14F-4D97-AF65-F5344CB8AC3E}">
        <p14:creationId xmlns:p14="http://schemas.microsoft.com/office/powerpoint/2010/main" val="426520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6535" y="2996291"/>
            <a:ext cx="6531429" cy="584775"/>
          </a:xfrm>
          <a:prstGeom prst="rect">
            <a:avLst/>
          </a:prstGeom>
          <a:noFill/>
        </p:spPr>
        <p:txBody>
          <a:bodyPr wrap="square" rtlCol="0">
            <a:spAutoFit/>
          </a:bodyPr>
          <a:lstStyle/>
          <a:p>
            <a:r>
              <a:rPr lang="en-GB" sz="3200" dirty="0" smtClean="0"/>
              <a:t>Thank you for your time :)</a:t>
            </a:r>
            <a:endParaRPr lang="en-GB" sz="3200" dirty="0"/>
          </a:p>
        </p:txBody>
      </p:sp>
    </p:spTree>
    <p:extLst>
      <p:ext uri="{BB962C8B-B14F-4D97-AF65-F5344CB8AC3E}">
        <p14:creationId xmlns:p14="http://schemas.microsoft.com/office/powerpoint/2010/main" val="2577128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1276</TotalTime>
  <Words>265</Words>
  <Application>Microsoft Office PowerPoint</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Managing the project team</vt:lpstr>
      <vt:lpstr>4 critical factors in people management</vt:lpstr>
      <vt:lpstr>Motivating people</vt:lpstr>
      <vt:lpstr>Motivating people: personality</vt:lpstr>
      <vt:lpstr>Selecting group members</vt:lpstr>
      <vt:lpstr>Try to avoid…</vt:lpstr>
      <vt:lpstr>Case Study 2: International Office Equipment Group Maintenance Accounts International Office</vt:lpstr>
      <vt:lpstr>Resources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the project team</dc:title>
  <dc:creator>Microsoft Office User</dc:creator>
  <cp:lastModifiedBy>Nicole Herrington</cp:lastModifiedBy>
  <cp:revision>8</cp:revision>
  <dcterms:created xsi:type="dcterms:W3CDTF">2019-02-03T14:57:01Z</dcterms:created>
  <dcterms:modified xsi:type="dcterms:W3CDTF">2019-02-04T12:39:11Z</dcterms:modified>
</cp:coreProperties>
</file>