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80" r:id="rId2"/>
  </p:sldMasterIdLst>
  <p:notesMasterIdLst>
    <p:notesMasterId r:id="rId61"/>
  </p:notesMasterIdLst>
  <p:handoutMasterIdLst>
    <p:handoutMasterId r:id="rId62"/>
  </p:handoutMasterIdLst>
  <p:sldIdLst>
    <p:sldId id="414" r:id="rId3"/>
    <p:sldId id="616" r:id="rId4"/>
    <p:sldId id="700" r:id="rId5"/>
    <p:sldId id="701" r:id="rId6"/>
    <p:sldId id="643" r:id="rId7"/>
    <p:sldId id="619" r:id="rId8"/>
    <p:sldId id="650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647" r:id="rId17"/>
    <p:sldId id="648" r:id="rId18"/>
    <p:sldId id="709" r:id="rId19"/>
    <p:sldId id="710" r:id="rId20"/>
    <p:sldId id="711" r:id="rId21"/>
    <p:sldId id="712" r:id="rId22"/>
    <p:sldId id="713" r:id="rId23"/>
    <p:sldId id="715" r:id="rId24"/>
    <p:sldId id="714" r:id="rId25"/>
    <p:sldId id="716" r:id="rId26"/>
    <p:sldId id="717" r:id="rId27"/>
    <p:sldId id="718" r:id="rId28"/>
    <p:sldId id="719" r:id="rId29"/>
    <p:sldId id="720" r:id="rId30"/>
    <p:sldId id="721" r:id="rId31"/>
    <p:sldId id="722" r:id="rId32"/>
    <p:sldId id="724" r:id="rId33"/>
    <p:sldId id="723" r:id="rId34"/>
    <p:sldId id="725" r:id="rId35"/>
    <p:sldId id="729" r:id="rId36"/>
    <p:sldId id="726" r:id="rId37"/>
    <p:sldId id="748" r:id="rId38"/>
    <p:sldId id="747" r:id="rId39"/>
    <p:sldId id="727" r:id="rId40"/>
    <p:sldId id="730" r:id="rId41"/>
    <p:sldId id="731" r:id="rId42"/>
    <p:sldId id="732" r:id="rId43"/>
    <p:sldId id="733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2" r:id="rId53"/>
    <p:sldId id="745" r:id="rId54"/>
    <p:sldId id="744" r:id="rId55"/>
    <p:sldId id="746" r:id="rId56"/>
    <p:sldId id="743" r:id="rId57"/>
    <p:sldId id="642" r:id="rId58"/>
    <p:sldId id="698" r:id="rId59"/>
    <p:sldId id="699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9"/>
    <a:srgbClr val="008000"/>
    <a:srgbClr val="00D800"/>
    <a:srgbClr val="00FFFF"/>
    <a:srgbClr val="FFFF00"/>
    <a:srgbClr val="FF7F00"/>
    <a:srgbClr val="FF0000"/>
    <a:srgbClr val="D60093"/>
    <a:srgbClr val="EAE9F9"/>
    <a:srgbClr val="BBB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0" autoAdjust="0"/>
    <p:restoredTop sz="93955" autoAdjust="0"/>
  </p:normalViewPr>
  <p:slideViewPr>
    <p:cSldViewPr snapToGrid="0">
      <p:cViewPr varScale="1">
        <p:scale>
          <a:sx n="72" d="100"/>
          <a:sy n="72" d="100"/>
        </p:scale>
        <p:origin x="10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9911-6113-904C-B6F0-6C1270BF6CA9}" type="datetimeFigureOut">
              <a:rPr kumimoji="1" lang="zh-TW" altLang="en-US" smtClean="0"/>
              <a:t>2022/11/5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B0734-5D50-6844-9747-4E361B2DCB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7449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A1A83-2617-AC4E-BAD3-9F0449820347}" type="datetimeFigureOut">
              <a:rPr kumimoji="1" lang="zh-TW" altLang="en-US" smtClean="0"/>
              <a:t>2022/11/5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326DF-4FFD-EE41-A2A9-6B2D34ED5A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140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77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01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5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5116-784E-406C-814B-08EB3D7FDF6A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1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6F55-FCBB-49CD-AAD3-667014F0B233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B3-3F5F-44E3-A8E7-F279C879986D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3AA-C1FC-491A-99D0-7464BF75D7D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9216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4F80-600D-4AFA-92B1-8664B6F0522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269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7801-3199-4C41-BFEF-D33C5AD2D78A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9032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DDE9-05EF-4B99-9522-C919C4024185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15292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C06-56C0-4396-AE77-4FE15DBA3E80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7803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FA3-1187-42FC-BAF4-97BCD8489988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818670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AF17-2B02-4E0C-889D-C53118759495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1478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A809-6185-44DB-9C13-3996F2549C4A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562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C9C-6C32-428F-A209-335121C43E16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762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0D4F-819A-4FED-B2CA-F897FA66A8D1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5565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4EB1-AA55-4DC8-81DF-6C13E4CB6D9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5552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56B-5A2A-43BB-9ED9-90F0D4D8049E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31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2DFA-B5EF-40F7-856C-7DA7E159A6FC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310-10B0-40EF-809D-87A02743C929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44F2-783E-4523-86A9-D2D603927CA8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A1CE-DD5A-4357-9153-AA0716339847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F13-C7E3-4C75-8BFE-0A660024377C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568C-8812-4D6D-B5B9-3303C1E52013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D66B-B360-45FE-B721-452F9F8145B8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70BA-5399-46CB-85AC-78A0BB0892EE}" type="datetime1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NYCU CoLLab Copyright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CDC8-F0C9-4B0C-9DCB-F32029140F9E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2022/11/5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7697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5640805"/>
            <a:ext cx="9144000" cy="1220025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Dr. Vvn Weian Chao (</a:t>
            </a:r>
            <a:r>
              <a:rPr lang="zh-TW" altLang="en-US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趙韋安</a:t>
            </a:r>
            <a:r>
              <a:rPr lang="en-US" altLang="zh-TW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)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Cambria"/>
                <a:ea typeface="微軟正黑體" panose="020B0604030504040204" pitchFamily="34" charset="-120"/>
                <a:cs typeface="Cambria"/>
              </a:rPr>
              <a:t>https://ce.nctu.edu.tw/member/teachers/23</a:t>
            </a:r>
          </a:p>
          <a:p>
            <a:pPr>
              <a:defRPr/>
            </a:pPr>
            <a:r>
              <a:rPr lang="en-US" altLang="zh-TW" b="1" dirty="0">
                <a:latin typeface="Cambria"/>
                <a:ea typeface="微軟正黑體" panose="020B0604030504040204" pitchFamily="34" charset="-120"/>
                <a:cs typeface="Cambria"/>
              </a:rPr>
              <a:t>Department of Civil Engineering, National Yang Ming </a:t>
            </a:r>
            <a:r>
              <a:rPr lang="en-US" altLang="zh-TW" b="1" dirty="0" err="1">
                <a:latin typeface="Cambria"/>
                <a:ea typeface="微軟正黑體" panose="020B0604030504040204" pitchFamily="34" charset="-120"/>
                <a:cs typeface="Cambria"/>
              </a:rPr>
              <a:t>Chiao</a:t>
            </a:r>
            <a:r>
              <a:rPr lang="en-US" altLang="zh-TW" b="1" dirty="0">
                <a:latin typeface="Cambria"/>
                <a:ea typeface="微軟正黑體" panose="020B0604030504040204" pitchFamily="34" charset="-120"/>
                <a:cs typeface="Cambria"/>
              </a:rPr>
              <a:t> Tung University, Taiwan</a:t>
            </a:r>
            <a:endParaRPr lang="zh-TW" altLang="en-US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124911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6000" b="1" dirty="0">
                <a:solidFill>
                  <a:srgbClr val="FF0000"/>
                </a:solidFill>
                <a:latin typeface="Cambria"/>
                <a:ea typeface="標楷體" charset="0"/>
                <a:cs typeface="Cambria"/>
              </a:rPr>
              <a:t>Engineering Statistics</a:t>
            </a:r>
          </a:p>
          <a:p>
            <a:pPr algn="ctr">
              <a:defRPr/>
            </a:pPr>
            <a:endParaRPr lang="en-US" altLang="zh-TW" sz="3200" b="1" dirty="0">
              <a:latin typeface="Cambria"/>
              <a:ea typeface="標楷體" charset="0"/>
              <a:cs typeface="Cambria"/>
            </a:endParaRPr>
          </a:p>
          <a:p>
            <a:pPr>
              <a:defRPr/>
            </a:pPr>
            <a:endParaRPr lang="en-US" altLang="zh-TW" sz="2400" dirty="0">
              <a:latin typeface="Arial" charset="0"/>
              <a:ea typeface="標楷體" charset="0"/>
            </a:endParaRPr>
          </a:p>
          <a:p>
            <a:pPr algn="ctr">
              <a:defRPr/>
            </a:pPr>
            <a:r>
              <a:rPr lang="en-US" altLang="zh-TW" sz="2400" dirty="0">
                <a:latin typeface="Cambria"/>
                <a:ea typeface="標楷體" charset="0"/>
                <a:cs typeface="Cambria"/>
              </a:rPr>
              <a:t> </a:t>
            </a:r>
            <a:endParaRPr lang="zh-TW" altLang="en-US" sz="2400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6775" y="2379751"/>
            <a:ext cx="4343400" cy="213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6600" b="1" dirty="0">
                <a:latin typeface="Cambria"/>
                <a:ea typeface="標楷體" charset="0"/>
                <a:cs typeface="Cambria"/>
              </a:rPr>
              <a:t>Random</a:t>
            </a:r>
          </a:p>
          <a:p>
            <a:pPr algn="ctr">
              <a:defRPr/>
            </a:pPr>
            <a:r>
              <a:rPr lang="en-US" altLang="zh-TW" sz="6600" b="1" dirty="0">
                <a:latin typeface="Cambria"/>
                <a:ea typeface="標楷體" charset="0"/>
                <a:cs typeface="Cambria"/>
              </a:rPr>
              <a:t>Sampling</a:t>
            </a:r>
            <a:endParaRPr lang="zh-TW" altLang="en-US" sz="4400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42591"/>
            <a:ext cx="4210050" cy="37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24154"/>
      </p:ext>
    </p:extLst>
  </p:cSld>
  <p:clrMapOvr>
    <a:masterClrMapping/>
  </p:clrMapOvr>
  <p:transition spd="slow" advTm="316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 number generator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replacement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2039038671"/>
      </p:ext>
    </p:extLst>
  </p:cSld>
  <p:clrMapOvr>
    <a:masterClrMapping/>
  </p:clrMapOvr>
  <p:transition spd="slow" advTm="3724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Key parameter</a:t>
            </a:r>
          </a:p>
          <a:p>
            <a:pPr>
              <a:defRPr/>
            </a:pP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The </a:t>
            </a: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sample size </a:t>
            </a:r>
          </a:p>
          <a:p>
            <a:pPr>
              <a:defRPr/>
            </a:pP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used </a:t>
            </a:r>
          </a:p>
          <a:p>
            <a:pPr>
              <a:defRPr/>
            </a:pP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>
              <a:defRPr/>
            </a:pP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 sampling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" y="575816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取樣的數量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與本身的分析預算及準確率需求有關</a:t>
            </a:r>
          </a:p>
        </p:txBody>
      </p:sp>
    </p:spTree>
    <p:extLst>
      <p:ext uri="{BB962C8B-B14F-4D97-AF65-F5344CB8AC3E}">
        <p14:creationId xmlns:p14="http://schemas.microsoft.com/office/powerpoint/2010/main" val="1080323718"/>
      </p:ext>
    </p:extLst>
  </p:cSld>
  <p:clrMapOvr>
    <a:masterClrMapping/>
  </p:clrMapOvr>
  <p:transition spd="slow" advTm="3724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</a:t>
            </a: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ample(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x,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</a:t>
            </a:r>
            <a:r>
              <a:rPr kumimoji="0" lang="en-US" altLang="zh-TW" sz="8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ize</a:t>
            </a: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replace,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prob</a:t>
            </a: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5121586"/>
      </p:ext>
    </p:extLst>
  </p:cSld>
  <p:clrMapOvr>
    <a:masterClrMapping/>
  </p:clrMapOvr>
  <p:transition spd="slow" advTm="3724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same random</a:t>
            </a:r>
            <a:r>
              <a:rPr kumimoji="0" lang="en-US" altLang="zh-TW" sz="5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data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set.seed</a:t>
            </a: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19072755"/>
      </p:ext>
    </p:extLst>
  </p:cSld>
  <p:clrMapOvr>
    <a:masterClrMapping/>
  </p:clrMapOvr>
  <p:transition spd="slow" advTm="3724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generate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random</a:t>
            </a:r>
            <a:r>
              <a:rPr kumimoji="0" lang="en-US" altLang="zh-TW" sz="5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float number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runif</a:t>
            </a: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n,min,max</a:t>
            </a:r>
            <a:endParaRPr kumimoji="0" lang="en-US" altLang="zh-TW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439008"/>
      </p:ext>
    </p:extLst>
  </p:cSld>
  <p:clrMapOvr>
    <a:masterClrMapping/>
  </p:clrMapOvr>
  <p:transition spd="slow" advTm="3724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63911103"/>
      </p:ext>
    </p:extLst>
  </p:cSld>
  <p:clrMapOvr>
    <a:masterClrMapping/>
  </p:clrMapOvr>
  <p:transition spd="slow" advTm="3724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</a:t>
            </a: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R_sampling_a.R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24457667"/>
      </p:ext>
    </p:extLst>
  </p:cSld>
  <p:clrMapOvr>
    <a:masterClrMapping/>
  </p:clrMapOvr>
  <p:transition spd="slow" advTm="3724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Data from sampling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Stratified</a:t>
            </a:r>
          </a:p>
        </p:txBody>
      </p:sp>
    </p:spTree>
    <p:extLst>
      <p:ext uri="{BB962C8B-B14F-4D97-AF65-F5344CB8AC3E}">
        <p14:creationId xmlns:p14="http://schemas.microsoft.com/office/powerpoint/2010/main" val="3423997836"/>
      </p:ext>
    </p:extLst>
  </p:cSld>
  <p:clrMapOvr>
    <a:masterClrMapping/>
  </p:clrMapOvr>
  <p:transition spd="slow" advTm="3724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Advantage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Stratified sampling </a:t>
            </a: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will generally produce estimates that are more </a:t>
            </a: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precise </a:t>
            </a:r>
            <a:endParaRPr lang="zh-TW" altLang="en-US" sz="7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18848728"/>
      </p:ext>
    </p:extLst>
  </p:cSld>
  <p:clrMapOvr>
    <a:masterClrMapping/>
  </p:clrMapOvr>
  <p:transition spd="slow" advTm="3724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Stratified Sampling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8303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微軟正黑體"/>
                <a:ea typeface="微軟正黑體"/>
                <a:cs typeface="微軟正黑體"/>
              </a:rPr>
              <a:t>General Rules for Choosing Strata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Decide on a response variable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y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that is of interest.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Divide the entire population into </a:t>
            </a:r>
            <a:r>
              <a:rPr lang="en-IN" dirty="0" err="1">
                <a:latin typeface="微軟正黑體"/>
                <a:ea typeface="微軟正黑體"/>
                <a:cs typeface="微軟正黑體"/>
              </a:rPr>
              <a:t>nonoverlapping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groups (i.e., strata)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S</a:t>
            </a:r>
            <a:r>
              <a:rPr lang="en-IN" baseline="-25000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S</a:t>
            </a:r>
            <a:r>
              <a:rPr lang="en-IN" baseline="-25000" dirty="0">
                <a:latin typeface="微軟正黑體"/>
                <a:ea typeface="微軟正黑體"/>
                <a:cs typeface="微軟正黑體"/>
              </a:rPr>
              <a:t>2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. . ., </a:t>
            </a:r>
            <a:r>
              <a:rPr lang="en-IN" i="1" dirty="0" err="1">
                <a:latin typeface="微軟正黑體"/>
                <a:ea typeface="微軟正黑體"/>
                <a:cs typeface="微軟正黑體"/>
              </a:rPr>
              <a:t>S</a:t>
            </a:r>
            <a:r>
              <a:rPr lang="en-IN" i="1" baseline="-25000" dirty="0" err="1">
                <a:latin typeface="微軟正黑體"/>
                <a:ea typeface="微軟正黑體"/>
                <a:cs typeface="微軟正黑體"/>
              </a:rPr>
              <a:t>k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each of which is </a:t>
            </a:r>
            <a:r>
              <a:rPr lang="en-IN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as </a:t>
            </a:r>
            <a:r>
              <a:rPr lang="en-IN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homogeneous</a:t>
            </a:r>
            <a:r>
              <a:rPr lang="en-IN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as possible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Decide on the sample sizes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en-IN" baseline="-25000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en-IN" baseline="-25000" dirty="0">
                <a:latin typeface="微軟正黑體"/>
                <a:ea typeface="微軟正黑體"/>
                <a:cs typeface="微軟正黑體"/>
              </a:rPr>
              <a:t>2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. . ., </a:t>
            </a:r>
            <a:r>
              <a:rPr lang="en-IN" i="1" dirty="0" err="1">
                <a:latin typeface="微軟正黑體"/>
                <a:ea typeface="微軟正黑體"/>
                <a:cs typeface="微軟正黑體"/>
              </a:rPr>
              <a:t>n</a:t>
            </a:r>
            <a:r>
              <a:rPr lang="en-IN" i="1" baseline="-25000" dirty="0" err="1">
                <a:latin typeface="微軟正黑體"/>
                <a:ea typeface="微軟正黑體"/>
                <a:cs typeface="微軟正黑體"/>
              </a:rPr>
              <a:t>k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to select from the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k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strata.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Use SRS to obtain a sample from each stratum.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1" y="713364"/>
            <a:ext cx="9144001" cy="175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先將母體分類成幾個群組</a:t>
            </a:r>
            <a:r>
              <a:rPr lang="zh-TW" alt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決定各群組的</a:t>
            </a:r>
            <a:r>
              <a:rPr lang="zh-TW" altLang="en-US" sz="3600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隨機抽樣個數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後再進行抽樣。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873172211"/>
      </p:ext>
    </p:extLst>
  </p:cSld>
  <p:clrMapOvr>
    <a:masterClrMapping/>
  </p:clrMapOvr>
  <p:transition spd="slow" advTm="3724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Purpose</a:t>
            </a:r>
          </a:p>
          <a:p>
            <a:pPr>
              <a:defRPr/>
            </a:pPr>
            <a:r>
              <a:rPr lang="zh-TW" altLang="en-US" sz="9600" b="1" dirty="0">
                <a:latin typeface="微軟正黑體"/>
                <a:ea typeface="微軟正黑體"/>
                <a:cs typeface="微軟正黑體"/>
              </a:rPr>
              <a:t>描述統計</a:t>
            </a:r>
            <a:endParaRPr lang="en-US" altLang="zh-TW" sz="9600" b="1" dirty="0">
              <a:latin typeface="微軟正黑體"/>
              <a:ea typeface="微軟正黑體"/>
              <a:cs typeface="微軟正黑體"/>
            </a:endParaRPr>
          </a:p>
          <a:p>
            <a:pPr>
              <a:defRPr/>
            </a:pPr>
            <a:r>
              <a:rPr lang="zh-TW" altLang="en-US" sz="9600" b="1" dirty="0">
                <a:latin typeface="微軟正黑體"/>
                <a:ea typeface="微軟正黑體"/>
                <a:cs typeface="微軟正黑體"/>
              </a:rPr>
              <a:t>進入</a:t>
            </a:r>
            <a:endParaRPr lang="en-US" altLang="zh-TW" sz="9600" b="1" dirty="0">
              <a:latin typeface="微軟正黑體"/>
              <a:ea typeface="微軟正黑體"/>
              <a:cs typeface="微軟正黑體"/>
            </a:endParaRPr>
          </a:p>
          <a:p>
            <a:pPr>
              <a:defRPr/>
            </a:pPr>
            <a:r>
              <a:rPr lang="zh-TW" altLang="en-US" sz="9600" b="1" dirty="0">
                <a:latin typeface="微軟正黑體"/>
                <a:ea typeface="微軟正黑體"/>
                <a:cs typeface="微軟正黑體"/>
              </a:rPr>
              <a:t>推論統計</a:t>
            </a:r>
            <a:endParaRPr lang="en-US" altLang="zh-TW" sz="9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81589557"/>
      </p:ext>
    </p:extLst>
  </p:cSld>
  <p:clrMapOvr>
    <a:masterClrMapping/>
  </p:clrMapOvr>
  <p:transition spd="slow" advTm="3724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Stratified Sampling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8320" r="25000" b="35840"/>
          <a:stretch/>
        </p:blipFill>
        <p:spPr bwMode="auto">
          <a:xfrm>
            <a:off x="448234" y="915979"/>
            <a:ext cx="8262471" cy="526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96257"/>
      </p:ext>
    </p:extLst>
  </p:cSld>
  <p:clrMapOvr>
    <a:masterClrMapping/>
  </p:clrMapOvr>
  <p:transition spd="slow" advTm="3724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880289"/>
            <a:ext cx="9144000" cy="5256584"/>
          </a:xfrm>
        </p:spPr>
        <p:txBody>
          <a:bodyPr>
            <a:normAutofit/>
          </a:bodyPr>
          <a:lstStyle/>
          <a:p>
            <a:r>
              <a:rPr lang="en-IN" sz="2400" dirty="0"/>
              <a:t>Given the </a:t>
            </a:r>
            <a:r>
              <a:rPr lang="en-IN" sz="2400" i="1" dirty="0" err="1"/>
              <a:t>w</a:t>
            </a:r>
            <a:r>
              <a:rPr lang="en-IN" sz="2400" i="1" baseline="-25000" dirty="0" err="1"/>
              <a:t>i</a:t>
            </a:r>
            <a:r>
              <a:rPr lang="en-IN" sz="2400" dirty="0" err="1"/>
              <a:t>’s</a:t>
            </a:r>
            <a:r>
              <a:rPr lang="en-IN" sz="2400" dirty="0"/>
              <a:t>, the </a:t>
            </a:r>
            <a:r>
              <a:rPr lang="en-IN" sz="2400" i="1" dirty="0"/>
              <a:t>N</a:t>
            </a:r>
            <a:r>
              <a:rPr lang="en-IN" sz="2400" i="1" baseline="-25000" dirty="0"/>
              <a:t>i</a:t>
            </a:r>
            <a:r>
              <a:rPr lang="en-IN" sz="2400" dirty="0"/>
              <a:t>’s, the </a:t>
            </a:r>
            <a:r>
              <a:rPr lang="en-IN" sz="2400" i="1" dirty="0">
                <a:sym typeface="Symbol"/>
              </a:rPr>
              <a:t></a:t>
            </a:r>
            <a:r>
              <a:rPr lang="en-IN" sz="2400" i="1" baseline="-25000" dirty="0"/>
              <a:t>i</a:t>
            </a:r>
            <a:r>
              <a:rPr lang="en-IN" sz="2400" dirty="0"/>
              <a:t>’s, a confidence level of </a:t>
            </a:r>
            <a:r>
              <a:rPr lang="en-IN" sz="2400" b="1" dirty="0">
                <a:solidFill>
                  <a:srgbClr val="FF0000"/>
                </a:solidFill>
              </a:rPr>
              <a:t>95%</a:t>
            </a:r>
            <a:r>
              <a:rPr lang="en-IN" sz="2400" dirty="0"/>
              <a:t>, and </a:t>
            </a:r>
            <a:r>
              <a:rPr lang="en-IN" sz="2400" i="1" dirty="0"/>
              <a:t>B</a:t>
            </a:r>
            <a:r>
              <a:rPr lang="en-IN" sz="2400" dirty="0"/>
              <a:t>, it can be shown that the minimum necessary sample </a:t>
            </a:r>
            <a:r>
              <a:rPr lang="en-IN" sz="2400" i="1" dirty="0"/>
              <a:t>n </a:t>
            </a:r>
            <a:r>
              <a:rPr lang="en-IN" sz="2400" dirty="0"/>
              <a:t>for estimating the population mean </a:t>
            </a:r>
            <a:r>
              <a:rPr lang="en-IN" sz="2400" i="1" dirty="0">
                <a:sym typeface="Symbol"/>
              </a:rPr>
              <a:t></a:t>
            </a:r>
            <a:r>
              <a:rPr lang="en-IN" sz="2400" dirty="0"/>
              <a:t> to within a margin of error of </a:t>
            </a:r>
            <a:r>
              <a:rPr lang="en-IN" sz="2400" dirty="0">
                <a:sym typeface="Symbol"/>
              </a:rPr>
              <a:t></a:t>
            </a:r>
            <a:r>
              <a:rPr lang="en-IN" sz="2400" i="1" dirty="0"/>
              <a:t>B </a:t>
            </a:r>
            <a:r>
              <a:rPr lang="en-IN" sz="2400" dirty="0"/>
              <a:t>is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</a:t>
            </a:r>
            <a:r>
              <a:rPr lang="en-IN" sz="2400" dirty="0"/>
              <a:t>stratified sampling, the standard error is approximated by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Where </a:t>
            </a:r>
            <a:r>
              <a:rPr lang="en-US" sz="2400" dirty="0"/>
              <a:t>is the sample variance of the observations from stratum .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3000822" y="1818689"/>
          <a:ext cx="3114228" cy="168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8" name="方程式" r:id="rId4" imgW="1638000" imgH="888840" progId="Equation.3">
                  <p:embed/>
                </p:oleObj>
              </mc:Choice>
              <mc:Fallback>
                <p:oleObj name="方程式" r:id="rId4" imgW="1638000" imgH="888840" progId="Equation.3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822" y="1818689"/>
                        <a:ext cx="3114228" cy="168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/>
          </p:nvPr>
        </p:nvGraphicFramePr>
        <p:xfrm>
          <a:off x="2756038" y="3857279"/>
          <a:ext cx="3631924" cy="96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9" name="方程式" r:id="rId6" imgW="2006280" imgH="533160" progId="Equation.3">
                  <p:embed/>
                </p:oleObj>
              </mc:Choice>
              <mc:Fallback>
                <p:oleObj name="方程式" r:id="rId6" imgW="2006280" imgH="533160" progId="Equation.3">
                  <p:embed/>
                  <p:pic>
                    <p:nvPicPr>
                      <p:cNvPr id="14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6038" y="3857279"/>
                        <a:ext cx="3631924" cy="965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10326D-FEED-4F59-8D41-4AB9C3847AC9}"/>
              </a:ext>
            </a:extLst>
          </p:cNvPr>
          <p:cNvSpPr txBox="1">
            <a:spLocks/>
          </p:cNvSpPr>
          <p:nvPr/>
        </p:nvSpPr>
        <p:spPr>
          <a:xfrm>
            <a:off x="-14065" y="5435258"/>
            <a:ext cx="9144001" cy="105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Wingdings"/>
                <a:sym typeface="Wingdings"/>
              </a:rPr>
              <a:t>設定個母體權重、數量、母體標準差、信心水準及容許誤差</a:t>
            </a:r>
            <a:r>
              <a:rPr lang="zh-TW" alt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決定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最少需要的總抽樣樣本數量，才能估計母體平均</a:t>
            </a:r>
            <a:endParaRPr lang="en-US" b="1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40209302"/>
      </p:ext>
    </p:extLst>
  </p:cSld>
  <p:clrMapOvr>
    <a:masterClrMapping/>
  </p:clrMapOvr>
  <p:transition spd="slow" advTm="3724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A confidence interval for </a:t>
            </a:r>
            <a:r>
              <a:rPr lang="en-IN" altLang="zh-TW" sz="3200" b="1" i="1" dirty="0">
                <a:latin typeface="微軟正黑體"/>
                <a:ea typeface="微軟正黑體"/>
                <a:cs typeface="微軟正黑體"/>
                <a:sym typeface="Symbol"/>
              </a:rPr>
              <a:t> </a:t>
            </a:r>
            <a:r>
              <a:rPr lang="en-IN" altLang="zh-TW" sz="3200" b="1" dirty="0">
                <a:latin typeface="微軟正黑體"/>
                <a:ea typeface="微軟正黑體"/>
                <a:cs typeface="微軟正黑體"/>
                <a:sym typeface="Symbol"/>
              </a:rPr>
              <a:t>with  CL 95%</a:t>
            </a: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43278" r="1958" b="12918"/>
          <a:stretch/>
        </p:blipFill>
        <p:spPr bwMode="auto">
          <a:xfrm>
            <a:off x="0" y="894190"/>
            <a:ext cx="9040558" cy="336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1669870" y="4738634"/>
          <a:ext cx="5709466" cy="134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方程式" r:id="rId5" imgW="1892300" imgH="444500" progId="Equation.3">
                  <p:embed/>
                </p:oleObj>
              </mc:Choice>
              <mc:Fallback>
                <p:oleObj name="方程式" r:id="rId5" imgW="1892300" imgH="444500" progId="Equation.3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9870" y="4738634"/>
                        <a:ext cx="5709466" cy="1342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967149"/>
      </p:ext>
    </p:extLst>
  </p:cSld>
  <p:clrMapOvr>
    <a:masterClrMapping/>
  </p:clrMapOvr>
  <p:transition spd="slow" advTm="3724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1304621" y="2369540"/>
          <a:ext cx="5986225" cy="324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方程式" r:id="rId4" imgW="1638000" imgH="888840" progId="Equation.3">
                  <p:embed/>
                </p:oleObj>
              </mc:Choice>
              <mc:Fallback>
                <p:oleObj name="方程式" r:id="rId4" imgW="1638000" imgH="888840" progId="Equation.3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4621" y="2369540"/>
                        <a:ext cx="5986225" cy="3248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0" y="851646"/>
            <a:ext cx="9144001" cy="177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若將容許的誤差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B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變小，則需要增加抽樣樣本個數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1.96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對應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95%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的信心水準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基於標準化常態分布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)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若要提高信心水準，亦需要增加</a:t>
            </a:r>
            <a:r>
              <a:rPr lang="en-US" altLang="zh-TW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。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8731" y="4045226"/>
            <a:ext cx="1659834" cy="1572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47003"/>
      </p:ext>
    </p:extLst>
  </p:cSld>
  <p:clrMapOvr>
    <a:masterClrMapping/>
  </p:clrMapOvr>
  <p:transition spd="slow" advTm="3724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Mean: Example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847836"/>
            <a:ext cx="9144001" cy="90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問題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: 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自然環境與人為種植對於水質的影響。其中發現與特定作物的覆蓋面積有關。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843"/>
            <a:ext cx="9004374" cy="380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465249"/>
      </p:ext>
    </p:extLst>
  </p:cSld>
  <p:clrMapOvr>
    <a:masterClrMapping/>
  </p:clrMapOvr>
  <p:transition spd="slow" advTm="3724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Mean: Example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77" y="768853"/>
            <a:ext cx="6624736" cy="555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180319" y="3272131"/>
            <a:ext cx="6454621" cy="22410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83308" y="3544060"/>
            <a:ext cx="2432458" cy="19123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91660573-C3B4-46E9-9CC4-95B17EB0482D}"/>
              </a:ext>
            </a:extLst>
          </p:cNvPr>
          <p:cNvSpPr/>
          <p:nvPr/>
        </p:nvSpPr>
        <p:spPr>
          <a:xfrm>
            <a:off x="5486400" y="3048027"/>
            <a:ext cx="2148539" cy="22410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123C04-DF8F-4544-B40A-CD5E73D6629C}"/>
              </a:ext>
            </a:extLst>
          </p:cNvPr>
          <p:cNvSpPr txBox="1">
            <a:spLocks/>
          </p:cNvSpPr>
          <p:nvPr/>
        </p:nvSpPr>
        <p:spPr>
          <a:xfrm>
            <a:off x="-53009" y="6356351"/>
            <a:ext cx="9197009" cy="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抽樣樣本數至少需要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110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75628583"/>
      </p:ext>
    </p:extLst>
  </p:cSld>
  <p:clrMapOvr>
    <a:masterClrMapping/>
  </p:clrMapOvr>
  <p:transition spd="slow" advTm="3724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Mean: Example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31445" r="12969" b="41407"/>
          <a:stretch/>
        </p:blipFill>
        <p:spPr bwMode="auto">
          <a:xfrm>
            <a:off x="209598" y="1428133"/>
            <a:ext cx="8572575" cy="26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847836"/>
            <a:ext cx="9144001" cy="6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估計各分類下所需的抽樣樣本個數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1302520"/>
      </p:ext>
    </p:extLst>
  </p:cSld>
  <p:clrMapOvr>
    <a:masterClrMapping/>
  </p:clrMapOvr>
  <p:transition spd="slow" advTm="3724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Estimating a Population Mean: Example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847836"/>
            <a:ext cx="9144001" cy="6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計算分類抽樣平均值及標準差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4" t="27405" r="24419" b="47114"/>
          <a:stretch/>
        </p:blipFill>
        <p:spPr bwMode="auto">
          <a:xfrm>
            <a:off x="5026636" y="876018"/>
            <a:ext cx="3600400" cy="168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63705" r="19531" b="28125"/>
          <a:stretch/>
        </p:blipFill>
        <p:spPr bwMode="auto">
          <a:xfrm>
            <a:off x="1046306" y="2894854"/>
            <a:ext cx="6840760" cy="75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97436" y="3880028"/>
            <a:ext cx="8229600" cy="2301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微軟正黑體"/>
              <a:ea typeface="微軟正黑體"/>
              <a:cs typeface="微軟正黑體"/>
            </a:endParaRPr>
          </a:p>
          <a:p>
            <a:endParaRPr lang="en-US" sz="2400" dirty="0">
              <a:latin typeface="微軟正黑體"/>
              <a:ea typeface="微軟正黑體"/>
              <a:cs typeface="微軟正黑體"/>
            </a:endParaRPr>
          </a:p>
          <a:p>
            <a:r>
              <a:rPr lang="en-IN" sz="2400" dirty="0">
                <a:latin typeface="微軟正黑體"/>
                <a:ea typeface="微軟正黑體"/>
                <a:cs typeface="微軟正黑體"/>
              </a:rPr>
              <a:t>The estimated standard deviation that accompanies this estimate is </a:t>
            </a:r>
            <a:r>
              <a:rPr lang="en-IN" sz="2400" i="1" dirty="0" err="1">
                <a:latin typeface="微軟正黑體"/>
                <a:ea typeface="微軟正黑體"/>
                <a:cs typeface="微軟正黑體"/>
              </a:rPr>
              <a:t>s</a:t>
            </a:r>
            <a:r>
              <a:rPr lang="en-IN" sz="2400" baseline="-25000" dirty="0" err="1">
                <a:latin typeface="微軟正黑體"/>
                <a:ea typeface="微軟正黑體"/>
                <a:cs typeface="微軟正黑體"/>
              </a:rPr>
              <a:t>str</a:t>
            </a:r>
            <a:r>
              <a:rPr lang="en-IN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IN" sz="2400" dirty="0">
                <a:latin typeface="微軟正黑體"/>
                <a:ea typeface="微軟正黑體"/>
                <a:cs typeface="微軟正黑體"/>
                <a:sym typeface="Symbol"/>
              </a:rPr>
              <a:t></a:t>
            </a:r>
            <a:r>
              <a:rPr lang="en-IN" sz="2400" dirty="0">
                <a:latin typeface="微軟正黑體"/>
                <a:ea typeface="微軟正黑體"/>
                <a:cs typeface="微軟正黑體"/>
              </a:rPr>
              <a:t>.03 (or, 3%).</a:t>
            </a:r>
            <a:endParaRPr lang="en-US" sz="2400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83454"/>
              </p:ext>
            </p:extLst>
          </p:nvPr>
        </p:nvGraphicFramePr>
        <p:xfrm>
          <a:off x="4053214" y="5500310"/>
          <a:ext cx="3631924" cy="96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6" name="方程式" r:id="rId5" imgW="2006280" imgH="533160" progId="Equation.3">
                  <p:embed/>
                </p:oleObj>
              </mc:Choice>
              <mc:Fallback>
                <p:oleObj name="方程式" r:id="rId5" imgW="2006280" imgH="533160" progId="Equation.3">
                  <p:embed/>
                  <p:pic>
                    <p:nvPicPr>
                      <p:cNvPr id="13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3214" y="5500310"/>
                        <a:ext cx="3631924" cy="965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3DE15C-FB02-4AC7-AFFE-DE9844EC74E4}"/>
              </a:ext>
            </a:extLst>
          </p:cNvPr>
          <p:cNvSpPr txBox="1">
            <a:spLocks/>
          </p:cNvSpPr>
          <p:nvPr/>
        </p:nvSpPr>
        <p:spPr>
          <a:xfrm>
            <a:off x="-1" y="3821298"/>
            <a:ext cx="9144001" cy="6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39%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是受到人為種植影響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22734178"/>
      </p:ext>
    </p:extLst>
  </p:cSld>
  <p:clrMapOvr>
    <a:masterClrMapping/>
  </p:clrMapOvr>
  <p:transition spd="slow" advTm="3724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Sampling distributions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How sampling distribution are used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General Properties of sampling distribution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124021"/>
      </p:ext>
    </p:extLst>
  </p:cSld>
  <p:clrMapOvr>
    <a:masterClrMapping/>
  </p:clrMapOvr>
  <p:transition spd="slow" advTm="3724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How Sampling Distributions Are Used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851648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怎樣的樣本分佈是適合的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一般樣本分佈主要是來表達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: 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從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母體抽樣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中的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樣本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可用於代表的統計意義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特徵值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)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2421965"/>
            <a:ext cx="9143999" cy="3614271"/>
          </a:xfrm>
        </p:spPr>
        <p:txBody>
          <a:bodyPr>
            <a:normAutofit/>
          </a:bodyPr>
          <a:lstStyle/>
          <a:p>
            <a:r>
              <a:rPr lang="en-IN" dirty="0">
                <a:latin typeface="微軟正黑體"/>
                <a:ea typeface="微軟正黑體"/>
                <a:cs typeface="微軟正黑體"/>
              </a:rPr>
              <a:t>To approximate the sampling distribution of a statistic, we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repeatedly select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a large number of random samples of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size </a:t>
            </a:r>
            <a:r>
              <a:rPr lang="en-IN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from a given population. 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We calculate the value of the statistic for each sample and form a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histogram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of the results. 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We get an approximate picture of the sampling distribution of the statistic. </a:t>
            </a:r>
          </a:p>
        </p:txBody>
      </p:sp>
    </p:spTree>
    <p:extLst>
      <p:ext uri="{BB962C8B-B14F-4D97-AF65-F5344CB8AC3E}">
        <p14:creationId xmlns:p14="http://schemas.microsoft.com/office/powerpoint/2010/main" val="353625252"/>
      </p:ext>
    </p:extLst>
  </p:cSld>
  <p:clrMapOvr>
    <a:masterClrMapping/>
  </p:clrMapOvr>
  <p:transition spd="slow" advTm="3724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 Sampling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662627714"/>
      </p:ext>
    </p:extLst>
  </p:cSld>
  <p:clrMapOvr>
    <a:masterClrMapping/>
  </p:clrMapOvr>
  <p:transition spd="slow" advTm="3724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How Sampling Distributions Are Used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851648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從平均值為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50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標準差為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2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常態分佈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(normal distribution)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抽樣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25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個樣本，並計算其樣本平均數、中位數、樣本標準差、變異數。上述動作進行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1000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次。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0" name="Picture 6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t="21263" r="10928" b="44523"/>
          <a:stretch/>
        </p:blipFill>
        <p:spPr bwMode="auto">
          <a:xfrm>
            <a:off x="-1" y="2482102"/>
            <a:ext cx="9144001" cy="312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56446"/>
      </p:ext>
    </p:extLst>
  </p:cSld>
  <p:clrMapOvr>
    <a:masterClrMapping/>
  </p:clrMapOvr>
  <p:transition spd="slow" advTm="3724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How Sampling Distributions Are Used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8" name="Picture 1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27643" r="14415" b="15511"/>
          <a:stretch/>
        </p:blipFill>
        <p:spPr bwMode="auto">
          <a:xfrm>
            <a:off x="205475" y="723613"/>
            <a:ext cx="8450953" cy="542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1593"/>
      </p:ext>
    </p:extLst>
  </p:cSld>
  <p:clrMapOvr>
    <a:masterClrMapping/>
  </p:clrMapOvr>
  <p:transition spd="slow" advTm="3724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How Sampling Distributions Are Used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137023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微軟正黑體"/>
                <a:ea typeface="微軟正黑體"/>
                <a:cs typeface="微軟正黑體"/>
              </a:rPr>
              <a:t>The sampling distribution of a statistic often tends to be </a:t>
            </a:r>
            <a:r>
              <a:rPr lang="en-IN" b="1" i="1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centered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at the value of the population parameter estimated by the statistic.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微軟正黑體"/>
                <a:ea typeface="微軟正黑體"/>
                <a:cs typeface="微軟正黑體"/>
              </a:rPr>
              <a:t>The spread of the sampling distributions of many statistics tends to </a:t>
            </a:r>
            <a:r>
              <a:rPr lang="en-IN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grow smaller as the </a:t>
            </a:r>
            <a:r>
              <a:rPr 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sample size </a:t>
            </a:r>
            <a:r>
              <a:rPr lang="en-US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increases</a:t>
            </a:r>
            <a:r>
              <a:rPr lang="en-US" dirty="0">
                <a:latin typeface="微軟正黑體"/>
                <a:ea typeface="微軟正黑體"/>
                <a:cs typeface="微軟正黑體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微軟正黑體"/>
                <a:ea typeface="微軟正黑體"/>
                <a:cs typeface="微軟正黑體"/>
              </a:rPr>
              <a:t>As the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sample size increases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sampling distributions of many statistics become more and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more bell-shaped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(more and more like normal distributions).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36009326"/>
      </p:ext>
    </p:extLst>
  </p:cSld>
  <p:clrMapOvr>
    <a:masterClrMapping/>
  </p:clrMapOvr>
  <p:transition spd="slow" advTm="3724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How Sampling Distributions Are Used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52481" r="8840" b="19587"/>
          <a:stretch/>
        </p:blipFill>
        <p:spPr bwMode="auto">
          <a:xfrm>
            <a:off x="0" y="2369532"/>
            <a:ext cx="9089273" cy="239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3152613"/>
            <a:ext cx="5154706" cy="4482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3887719"/>
            <a:ext cx="5154706" cy="4482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059363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樣本平均值等於母體平均值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樣本標準差小於母體標準差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: 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大部份數值落在平均值±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5142751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用途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: 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在母體平均值未知的情況下，我們可以透過抽樣分析求得的平均值來代表可能的母體平均值。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90472147"/>
      </p:ext>
    </p:extLst>
  </p:cSld>
  <p:clrMapOvr>
    <a:masterClrMapping/>
  </p:clrMapOvr>
  <p:transition spd="slow" advTm="3724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General Properties of Sampling Dist.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22731" y="2332037"/>
            <a:ext cx="8229600" cy="4525963"/>
          </a:xfrm>
        </p:spPr>
        <p:txBody>
          <a:bodyPr>
            <a:noAutofit/>
          </a:bodyPr>
          <a:lstStyle/>
          <a:p>
            <a:r>
              <a:rPr lang="en-IN" dirty="0">
                <a:latin typeface="微軟正黑體"/>
                <a:ea typeface="微軟正黑體"/>
                <a:cs typeface="微軟正黑體"/>
              </a:rPr>
              <a:t>With reference to Table 5.1, there is a close similarity between the population parameters and the means of the sampling distributions. 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As such, the </a:t>
            </a:r>
            <a:r>
              <a:rPr lang="en-IN" b="1" i="1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center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(i.e., the mean) may coincide with the corresponding population parameter.</a:t>
            </a:r>
          </a:p>
          <a:p>
            <a:r>
              <a:rPr lang="en-US" dirty="0">
                <a:latin typeface="微軟正黑體"/>
                <a:ea typeface="微軟正黑體"/>
                <a:cs typeface="微軟正黑體"/>
              </a:rPr>
              <a:t>When this happens, the statistic is said to be </a:t>
            </a:r>
            <a:r>
              <a:rPr lang="en-US" b="1" dirty="0">
                <a:latin typeface="微軟正黑體"/>
                <a:ea typeface="微軟正黑體"/>
                <a:cs typeface="微軟正黑體"/>
              </a:rPr>
              <a:t>unbiased</a:t>
            </a:r>
            <a:r>
              <a:rPr lang="en-US" dirty="0">
                <a:latin typeface="微軟正黑體"/>
                <a:ea typeface="微軟正黑體"/>
                <a:cs typeface="微軟正黑體"/>
              </a:rPr>
              <a:t>, or that it is an </a:t>
            </a:r>
            <a:r>
              <a:rPr 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unbiased estimator </a:t>
            </a:r>
            <a:r>
              <a:rPr lang="en-US" dirty="0">
                <a:latin typeface="微軟正黑體"/>
                <a:ea typeface="微軟正黑體"/>
                <a:cs typeface="微軟正黑體"/>
              </a:rPr>
              <a:t>of the population parameter.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672354"/>
            <a:ext cx="9144000" cy="185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其樣本分佈特徵為何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?</a:t>
            </a:r>
            <a:endParaRPr lang="en-US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若觀察道樣本抽樣分佈有集中趨勢，代表此母體的統計估計是沒有偏差的。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38439250"/>
      </p:ext>
    </p:extLst>
  </p:cSld>
  <p:clrMapOvr>
    <a:masterClrMapping/>
  </p:clrMapOvr>
  <p:transition spd="slow" advTm="3724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74747353"/>
      </p:ext>
    </p:extLst>
  </p:cSld>
  <p:clrMapOvr>
    <a:masterClrMapping/>
  </p:clrMapOvr>
  <p:transition spd="slow" advTm="3724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For loop in R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For(</a:t>
            </a:r>
            <a:r>
              <a:rPr kumimoji="0" lang="en-US" altLang="zh-TW" sz="9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</a:t>
            </a: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in 1:1000)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28923632"/>
      </p:ext>
    </p:extLst>
  </p:cSld>
  <p:clrMapOvr>
    <a:masterClrMapping/>
  </p:clrMapOvr>
  <p:transition spd="slow" advTm="3724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AB162-C719-48F4-9742-8B3372F8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760"/>
            <a:ext cx="9130762" cy="52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4167"/>
      </p:ext>
    </p:extLst>
  </p:cSld>
  <p:clrMapOvr>
    <a:masterClrMapping/>
  </p:clrMapOvr>
  <p:transition spd="slow" advTm="3724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R_sampling_b.R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45683068"/>
      </p:ext>
    </p:extLst>
  </p:cSld>
  <p:clrMapOvr>
    <a:masterClrMapping/>
  </p:clrMapOvr>
  <p:transition spd="slow" advTm="3724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Describing Sampling Distributions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b="1" dirty="0">
                <a:latin typeface="微軟正黑體"/>
                <a:ea typeface="微軟正黑體"/>
                <a:cs typeface="微軟正黑體"/>
              </a:rPr>
              <a:t>Sampling Distribution of     </a:t>
            </a:r>
            <a:endParaRPr lang="en-US" b="1" i="1" dirty="0">
              <a:latin typeface="微軟正黑體"/>
              <a:ea typeface="微軟正黑體"/>
              <a:cs typeface="微軟正黑體"/>
            </a:endParaRPr>
          </a:p>
          <a:p>
            <a:r>
              <a:rPr lang="en-IN" b="1" dirty="0">
                <a:latin typeface="微軟正黑體"/>
                <a:ea typeface="微軟正黑體"/>
                <a:cs typeface="微軟正黑體"/>
              </a:rPr>
              <a:t>Sampling from a Normal Population</a:t>
            </a:r>
          </a:p>
          <a:p>
            <a:r>
              <a:rPr lang="en-US" b="1" dirty="0">
                <a:latin typeface="微軟正黑體"/>
                <a:ea typeface="微軟正黑體"/>
                <a:cs typeface="微軟正黑體"/>
              </a:rPr>
              <a:t>The Central Limit Theorem</a:t>
            </a:r>
          </a:p>
          <a:p>
            <a:r>
              <a:rPr lang="en-IN" b="1" dirty="0">
                <a:latin typeface="微軟正黑體"/>
                <a:ea typeface="微軟正黑體"/>
                <a:cs typeface="微軟正黑體"/>
              </a:rPr>
              <a:t>Sampling Distribution of the Sample Proportion</a:t>
            </a:r>
          </a:p>
          <a:p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4678491" y="1600200"/>
          <a:ext cx="360040" cy="4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8491" y="1600200"/>
                        <a:ext cx="360040" cy="4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681349"/>
      </p:ext>
    </p:extLst>
  </p:cSld>
  <p:clrMapOvr>
    <a:masterClrMapping/>
  </p:clrMapOvr>
  <p:transition spd="slow" advTm="3724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t="26297" r="29039" b="6578"/>
          <a:stretch/>
        </p:blipFill>
        <p:spPr bwMode="auto">
          <a:xfrm>
            <a:off x="2938765" y="398863"/>
            <a:ext cx="5811535" cy="601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Purpose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71F6-16A6-4714-825E-354428CC818F}"/>
              </a:ext>
            </a:extLst>
          </p:cNvPr>
          <p:cNvSpPr/>
          <p:nvPr/>
        </p:nvSpPr>
        <p:spPr>
          <a:xfrm>
            <a:off x="5128591" y="3909391"/>
            <a:ext cx="1219200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5CBCE-EB97-410C-BEC8-0312B750C67F}"/>
              </a:ext>
            </a:extLst>
          </p:cNvPr>
          <p:cNvSpPr/>
          <p:nvPr/>
        </p:nvSpPr>
        <p:spPr>
          <a:xfrm>
            <a:off x="5300040" y="5132871"/>
            <a:ext cx="1405559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068409"/>
      </p:ext>
    </p:extLst>
  </p:cSld>
  <p:clrMapOvr>
    <a:masterClrMapping/>
  </p:clrMapOvr>
  <p:transition spd="slow" advTm="3724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Sampling Distribution of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4787301" y="133307"/>
          <a:ext cx="360040" cy="4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6" name="方程式" r:id="rId4" imgW="139680" imgH="164880" progId="Equation.3">
                  <p:embed/>
                </p:oleObj>
              </mc:Choice>
              <mc:Fallback>
                <p:oleObj name="方程式" r:id="rId4" imgW="139680" imgH="164880" progId="Equation.3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301" y="133307"/>
                        <a:ext cx="360040" cy="4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0" y="687302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樣本平均值是否足夠推估母體平均值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定義樣本平均值的標準誤差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Standard Error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)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/>
          </p:nvPr>
        </p:nvGraphicFramePr>
        <p:xfrm>
          <a:off x="1366917" y="1746464"/>
          <a:ext cx="5575283" cy="128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7" name="方程式" r:id="rId6" imgW="1815840" imgH="419040" progId="Equation.3">
                  <p:embed/>
                </p:oleObj>
              </mc:Choice>
              <mc:Fallback>
                <p:oleObj name="方程式" r:id="rId6" imgW="1815840" imgH="419040" progId="Equation.3">
                  <p:embed/>
                  <p:pic>
                    <p:nvPicPr>
                      <p:cNvPr id="13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6917" y="1746464"/>
                        <a:ext cx="5575283" cy="128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0" y="3290055"/>
            <a:ext cx="9144000" cy="208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TW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Standard/Sampling Error: </a:t>
            </a:r>
          </a:p>
          <a:p>
            <a:pPr marL="0" indent="0"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標準誤差用於衡量樣本統計量的離散程度。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在</a:t>
            </a:r>
            <a:r>
              <a:rPr lang="zh-TW" altLang="en-US" sz="3200" b="1" dirty="0">
                <a:latin typeface="微軟正黑體"/>
                <a:ea typeface="微軟正黑體"/>
                <a:cs typeface="微軟正黑體"/>
              </a:rPr>
              <a:t>參數估計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與</a:t>
            </a:r>
            <a:r>
              <a:rPr lang="zh-TW" altLang="en-US" sz="3200" b="1" dirty="0">
                <a:latin typeface="微軟正黑體"/>
                <a:ea typeface="微軟正黑體"/>
                <a:cs typeface="微軟正黑體"/>
              </a:rPr>
              <a:t>假設檢定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中，它是用來衡量樣本統計量與母體參數之間差距的一個重要尺度。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4130591"/>
      </p:ext>
    </p:extLst>
  </p:cSld>
  <p:clrMapOvr>
    <a:masterClrMapping/>
  </p:clrMapOvr>
  <p:transition spd="slow" advTm="3724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Sampling from a Normal Population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687302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如果母體本身符合常態分佈，則無論樣本數量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大小，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樣本抽樣分佈應該都遵循常態分佈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2199263"/>
            <a:ext cx="9144000" cy="3314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微軟正黑體"/>
                <a:ea typeface="微軟正黑體"/>
                <a:cs typeface="微軟正黑體"/>
              </a:rPr>
              <a:t>Sampling Distribution of       (Normal Population)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When a population distribution is normal, the sampling distribution of     is also normal, regardless of the size of the sample.</a:t>
            </a:r>
          </a:p>
          <a:p>
            <a:r>
              <a:rPr lang="en-US" dirty="0">
                <a:latin typeface="微軟正黑體"/>
                <a:ea typeface="微軟正黑體"/>
                <a:cs typeface="微軟正黑體"/>
              </a:rPr>
              <a:t>With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the normal distribution, probabilities of events involving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   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reduce to straightforward </a:t>
            </a:r>
            <a:r>
              <a:rPr lang="en-US" dirty="0">
                <a:latin typeface="微軟正黑體"/>
                <a:ea typeface="微軟正黑體"/>
                <a:cs typeface="微軟正黑體"/>
              </a:rPr>
              <a:t>calculations.</a:t>
            </a:r>
            <a:endParaRPr lang="en-IN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4390235" y="2199263"/>
          <a:ext cx="36352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6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235" y="2199263"/>
                        <a:ext cx="36352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4390235" y="3114005"/>
          <a:ext cx="3032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7" name="Equation" r:id="rId6" imgW="139579" imgH="164957" progId="Equation.DSMT4">
                  <p:embed/>
                </p:oleObj>
              </mc:Choice>
              <mc:Fallback>
                <p:oleObj name="Equation" r:id="rId6" imgW="139579" imgH="164957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235" y="3114005"/>
                        <a:ext cx="3032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1916366" y="4449819"/>
          <a:ext cx="3032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8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366" y="4449819"/>
                        <a:ext cx="3032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505160"/>
      </p:ext>
    </p:extLst>
  </p:cSld>
  <p:clrMapOvr>
    <a:masterClrMapping/>
  </p:clrMapOvr>
  <p:transition spd="slow" advTm="3724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Sampling from a Normal Population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3" name="Picture 1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19523" r="11273" b="5908"/>
          <a:stretch/>
        </p:blipFill>
        <p:spPr bwMode="auto">
          <a:xfrm>
            <a:off x="932376" y="766997"/>
            <a:ext cx="7494448" cy="555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4816"/>
      </p:ext>
    </p:extLst>
  </p:cSld>
  <p:clrMapOvr>
    <a:masterClrMapping/>
  </p:clrMapOvr>
  <p:transition spd="slow" advTm="3724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2"/>
          <p:cNvGrpSpPr>
            <a:grpSpLocks/>
          </p:cNvGrpSpPr>
          <p:nvPr/>
        </p:nvGrpSpPr>
        <p:grpSpPr bwMode="auto">
          <a:xfrm>
            <a:off x="478118" y="1993865"/>
            <a:ext cx="5782235" cy="4439521"/>
            <a:chOff x="1698623" y="12700"/>
            <a:chExt cx="8791575" cy="67500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623" y="12700"/>
              <a:ext cx="8791575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21" y="1917700"/>
              <a:ext cx="7229477" cy="484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1698623" y="1917700"/>
              <a:ext cx="1562100" cy="4845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Sampling from a Normal Population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687302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隨機抽樣樣本數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n=5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，當探討樣本平均數與實際母體平均數的差異落在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2 cm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的機率問題。在正規化為標準常態分佈，母體平均值會被移除。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增加，機率變大。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6848792" y="3600406"/>
          <a:ext cx="192021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方程式" r:id="rId6" imgW="1016000" imgH="419100" progId="Equation.3">
                  <p:embed/>
                </p:oleObj>
              </mc:Choice>
              <mc:Fallback>
                <p:oleObj name="方程式" r:id="rId6" imgW="1016000" imgH="419100" progId="Equation.3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8792" y="3600406"/>
                        <a:ext cx="1920213" cy="792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064624"/>
      </p:ext>
    </p:extLst>
  </p:cSld>
  <p:clrMapOvr>
    <a:masterClrMapping/>
  </p:clrMapOvr>
  <p:transition spd="slow" advTm="3724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The Central Limit Theorem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2317368"/>
            <a:ext cx="9144000" cy="4525963"/>
          </a:xfrm>
        </p:spPr>
        <p:txBody>
          <a:bodyPr/>
          <a:lstStyle/>
          <a:p>
            <a:r>
              <a:rPr lang="en-IN" dirty="0">
                <a:latin typeface="微軟正黑體"/>
                <a:ea typeface="微軟正黑體"/>
                <a:cs typeface="微軟正黑體"/>
              </a:rPr>
              <a:t>The sampling distribution of    can be approximated by a normal distribution when the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sample size </a:t>
            </a:r>
            <a:r>
              <a:rPr lang="en-IN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is sufficiently large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irrespective of the shape of the population distribution.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The larger the value of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the better the approximation.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5039673" y="2317368"/>
          <a:ext cx="36353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673" y="2317368"/>
                        <a:ext cx="36353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0" y="687302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無論母體分佈為何，當抽樣樣本數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夠大時，抽樣樣本平均值分佈會趨近於常態分佈。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32420405"/>
      </p:ext>
    </p:extLst>
  </p:cSld>
  <p:clrMapOvr>
    <a:masterClrMapping/>
  </p:clrMapOvr>
  <p:transition spd="slow" advTm="3724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5" y="690868"/>
            <a:ext cx="7488832" cy="592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The Central Limit Theorem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7409"/>
      </p:ext>
    </p:extLst>
  </p:cSld>
  <p:clrMapOvr>
    <a:masterClrMapping/>
  </p:clrMapOvr>
  <p:transition spd="slow" advTm="3724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The Central Limit Theorem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r>
              <a:rPr lang="en-IN" dirty="0">
                <a:latin typeface="微軟正黑體"/>
                <a:ea typeface="微軟正黑體"/>
                <a:cs typeface="微軟正黑體"/>
              </a:rPr>
              <a:t> is commonly used as a rough guide for what constitutes a “large enough” sample size for invoking the Central Limit Theorem.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However, there are cases where smaller values of  will suffice, as well as cases where larger sample sizes are needed.</a:t>
            </a: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As a rule,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the less symmetric a population is, the larger the sample size will have to be to ensure normality of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687302"/>
            <a:ext cx="9144000" cy="1269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大致上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樣本數大於</a:t>
            </a:r>
            <a:r>
              <a:rPr lang="en-US" altLang="zh-TW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30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，就可以滿足中央極值定理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如果本身母體分佈對稱性差，則需要更大的抽樣樣本數量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43047377"/>
      </p:ext>
    </p:extLst>
  </p:cSld>
  <p:clrMapOvr>
    <a:masterClrMapping/>
  </p:clrMapOvr>
  <p:transition spd="slow" advTm="3724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6482" r="11772" b="17347"/>
          <a:stretch/>
        </p:blipFill>
        <p:spPr bwMode="auto">
          <a:xfrm>
            <a:off x="1075764" y="2393618"/>
            <a:ext cx="7209411" cy="40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The Central Limit Theorem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687302"/>
            <a:ext cx="9144000" cy="165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汽油購買數量的統計直方圖。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抽樣樣本數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n=15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，進行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1000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次，並於每次計算平均值。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觀察平均值分佈情形。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769544464"/>
      </p:ext>
    </p:extLst>
  </p:cSld>
  <p:clrMapOvr>
    <a:masterClrMapping/>
  </p:clrMapOvr>
  <p:transition spd="slow" advTm="3724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1" y="666963"/>
            <a:ext cx="6480720" cy="583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The Central Limit Theorem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8593"/>
      </p:ext>
    </p:extLst>
  </p:cSld>
  <p:clrMapOvr>
    <a:masterClrMapping/>
  </p:clrMapOvr>
  <p:transition spd="slow" advTm="3724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1" t="29382" r="18196" b="15239"/>
          <a:stretch/>
        </p:blipFill>
        <p:spPr bwMode="auto">
          <a:xfrm>
            <a:off x="1120588" y="3646431"/>
            <a:ext cx="2969144" cy="292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>
                <a:latin typeface="Cambria"/>
                <a:ea typeface="標楷體" charset="0"/>
                <a:cs typeface="Cambria"/>
              </a:rPr>
              <a:t>Sampling Distribution of the Sample Proportion</a:t>
            </a: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687302"/>
            <a:ext cx="9144000" cy="292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樣本比例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(sample proportion): 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為樣本中某種元素的數量除以樣本大小。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以樣本比例為隨機變數，其機率分佈即為樣本比例的抽樣分佈。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b="1" dirty="0">
                <a:latin typeface="微軟正黑體"/>
                <a:ea typeface="微軟正黑體"/>
                <a:cs typeface="微軟正黑體"/>
              </a:rPr>
              <a:t>滿足樣本抽樣分佈為常態分佈條件</a:t>
            </a:r>
            <a:endParaRPr lang="en-US" altLang="zh-TW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lang="el-GR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l-GR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≧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5 and n(1- </a:t>
            </a:r>
            <a:r>
              <a:rPr lang="el-GR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π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 </a:t>
            </a:r>
            <a:r>
              <a:rPr lang="el-GR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≧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5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4258865" y="4115883"/>
          <a:ext cx="3672408" cy="73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方程式" r:id="rId5" imgW="2222280" imgH="444240" progId="Equation.3">
                  <p:embed/>
                </p:oleObj>
              </mc:Choice>
              <mc:Fallback>
                <p:oleObj name="方程式" r:id="rId5" imgW="2222280" imgH="444240" progId="Equation.3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8865" y="4115883"/>
                        <a:ext cx="3672408" cy="73448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60144"/>
      </p:ext>
    </p:extLst>
  </p:cSld>
  <p:clrMapOvr>
    <a:masterClrMapping/>
  </p:clrMapOvr>
  <p:transition spd="slow" advTm="3724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Goal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To draw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conclusions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about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larger entity   </a:t>
            </a:r>
          </a:p>
        </p:txBody>
      </p:sp>
    </p:spTree>
    <p:extLst>
      <p:ext uri="{BB962C8B-B14F-4D97-AF65-F5344CB8AC3E}">
        <p14:creationId xmlns:p14="http://schemas.microsoft.com/office/powerpoint/2010/main" val="1807515389"/>
      </p:ext>
    </p:extLst>
  </p:cSld>
  <p:clrMapOvr>
    <a:masterClrMapping/>
  </p:clrMapOvr>
  <p:transition spd="slow" advTm="3724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0983"/>
            <a:ext cx="6663764" cy="46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>
                <a:latin typeface="Cambria"/>
                <a:ea typeface="標楷體" charset="0"/>
                <a:cs typeface="Cambria"/>
              </a:rPr>
              <a:t>Sampling Distribution of the Sample Proportion</a:t>
            </a: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 </a:t>
            </a:r>
            <a:endParaRPr lang="en-US" altLang="zh-TW" sz="2000" b="1" dirty="0">
              <a:latin typeface="Cambria"/>
              <a:ea typeface="標楷體" charset="0"/>
              <a:cs typeface="Cambria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86176"/>
              </p:ext>
            </p:extLst>
          </p:nvPr>
        </p:nvGraphicFramePr>
        <p:xfrm>
          <a:off x="5732994" y="2841487"/>
          <a:ext cx="3393698" cy="67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方程式" r:id="rId5" imgW="2222280" imgH="444240" progId="Equation.3">
                  <p:embed/>
                </p:oleObj>
              </mc:Choice>
              <mc:Fallback>
                <p:oleObj name="方程式" r:id="rId5" imgW="2222280" imgH="444240" progId="Equation.3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2994" y="2841487"/>
                        <a:ext cx="3393698" cy="6787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0" y="687303"/>
            <a:ext cx="9144000" cy="129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微軟正黑體"/>
                <a:ea typeface="微軟正黑體"/>
                <a:cs typeface="微軟正黑體"/>
              </a:rPr>
              <a:t>-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一個製成的過程中，產品非符合標準的機率有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5%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。該公司將每日抽樣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100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個樣本數來檢驗是否符合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5%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。如果有一天檢驗結果顯示為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12%</a:t>
            </a:r>
            <a:r>
              <a:rPr lang="zh-TW" altLang="en-US" dirty="0">
                <a:latin typeface="微軟正黑體"/>
                <a:ea typeface="微軟正黑體"/>
                <a:cs typeface="微軟正黑體"/>
              </a:rPr>
              <a:t>，則該如何解釋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? </a:t>
            </a:r>
            <a:r>
              <a:rPr lang="zh-TW" altLang="en-US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其機率相當低</a:t>
            </a:r>
            <a:endParaRPr lang="en-US" altLang="zh-TW" b="1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5293" y="5289176"/>
            <a:ext cx="5408707" cy="80682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1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1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F9C55-D5F2-4591-AFA4-F97FDCF3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284" y="3634941"/>
            <a:ext cx="2438408" cy="2143007"/>
          </a:xfrm>
          <a:prstGeom prst="rect">
            <a:avLst/>
          </a:prstGeom>
        </p:spPr>
      </p:pic>
      <p:sp>
        <p:nvSpPr>
          <p:cNvPr id="11" name="文字方塊 1">
            <a:extLst>
              <a:ext uri="{FF2B5EF4-FFF2-40B4-BE49-F238E27FC236}">
                <a16:creationId xmlns:a16="http://schemas.microsoft.com/office/drawing/2014/main" id="{C62FB9D3-26B5-4987-B4CD-3B0CAF3AE5BE}"/>
              </a:ext>
            </a:extLst>
          </p:cNvPr>
          <p:cNvSpPr txBox="1"/>
          <p:nvPr/>
        </p:nvSpPr>
        <p:spPr>
          <a:xfrm>
            <a:off x="6957392" y="2358411"/>
            <a:ext cx="218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常態分布近似</a:t>
            </a:r>
          </a:p>
        </p:txBody>
      </p:sp>
    </p:spTree>
    <p:extLst>
      <p:ext uri="{BB962C8B-B14F-4D97-AF65-F5344CB8AC3E}">
        <p14:creationId xmlns:p14="http://schemas.microsoft.com/office/powerpoint/2010/main" val="3892005808"/>
      </p:ext>
    </p:extLst>
  </p:cSld>
  <p:clrMapOvr>
    <a:masterClrMapping/>
  </p:clrMapOvr>
  <p:transition spd="slow" advTm="3724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42452532"/>
      </p:ext>
    </p:extLst>
  </p:cSld>
  <p:clrMapOvr>
    <a:masterClrMapping/>
  </p:clrMapOvr>
  <p:transition spd="slow" advTm="3724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Data sorting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</a:t>
            </a:r>
            <a:r>
              <a:rPr kumimoji="0" lang="en-US" altLang="zh-TW" sz="9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plyr</a:t>
            </a: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select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583463595"/>
      </p:ext>
    </p:extLst>
  </p:cSld>
  <p:clrMapOvr>
    <a:masterClrMapping/>
  </p:clrMapOvr>
  <p:transition spd="slow" advTm="3724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CA5DA-88C3-467A-8148-0F4145E2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043"/>
            <a:ext cx="9144000" cy="33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421"/>
      </p:ext>
    </p:extLst>
  </p:cSld>
  <p:clrMapOvr>
    <a:masterClrMapping/>
  </p:clrMapOvr>
  <p:transition spd="slow" advTm="3724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BD436-8738-4D8C-8775-9383C823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65175"/>
            <a:ext cx="9317545" cy="5295870"/>
          </a:xfrm>
          <a:prstGeom prst="rect">
            <a:avLst/>
          </a:prstGeom>
        </p:spPr>
      </p:pic>
      <p:sp>
        <p:nvSpPr>
          <p:cNvPr id="9" name="文字方塊 1">
            <a:extLst>
              <a:ext uri="{FF2B5EF4-FFF2-40B4-BE49-F238E27FC236}">
                <a16:creationId xmlns:a16="http://schemas.microsoft.com/office/drawing/2014/main" id="{9399C8CD-057D-4D8E-8B47-EBD3AB88E7E4}"/>
              </a:ext>
            </a:extLst>
          </p:cNvPr>
          <p:cNvSpPr txBox="1"/>
          <p:nvPr/>
        </p:nvSpPr>
        <p:spPr>
          <a:xfrm>
            <a:off x="4271341" y="672910"/>
            <a:ext cx="369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分布中心應接近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0.644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754928"/>
      </p:ext>
    </p:extLst>
  </p:cSld>
  <p:clrMapOvr>
    <a:masterClrMapping/>
  </p:clrMapOvr>
  <p:transition spd="slow" advTm="3724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Sampling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R_sampling_c.R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56682535"/>
      </p:ext>
    </p:extLst>
  </p:cSld>
  <p:clrMapOvr>
    <a:masterClrMapping/>
  </p:clrMapOvr>
  <p:transition spd="slow" advTm="3724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-ch7-Sampling.R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930977"/>
            <a:ext cx="9144000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Reading temperature data in “weatherdata.xlsx”: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試著回答以下問題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:</a:t>
            </a:r>
          </a:p>
          <a:p>
            <a:pPr marL="457200" indent="-457200">
              <a:buAutoNum type="arabicParenBoth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Fitting the data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with“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log-Normal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”distribution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and then comparing it with  density curve. Make a description on the plotting result. </a:t>
            </a:r>
          </a:p>
          <a:p>
            <a:pPr marL="457200" indent="-457200">
              <a:buAutoNum type="arabicParenBoth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Please sampling 1,000 times with sample sizes of 10, 50, 100, and see what’s happened and make a comment.</a:t>
            </a:r>
          </a:p>
        </p:txBody>
      </p:sp>
    </p:spTree>
    <p:extLst>
      <p:ext uri="{BB962C8B-B14F-4D97-AF65-F5344CB8AC3E}">
        <p14:creationId xmlns:p14="http://schemas.microsoft.com/office/powerpoint/2010/main" val="1241980820"/>
      </p:ext>
    </p:extLst>
  </p:cSld>
  <p:clrMapOvr>
    <a:masterClrMapping/>
  </p:clrMapOvr>
  <p:transition spd="slow" advTm="3724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-ch7-Sampling.R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4" y="847367"/>
            <a:ext cx="8708351" cy="50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0103"/>
      </p:ext>
    </p:extLst>
  </p:cSld>
  <p:clrMapOvr>
    <a:masterClrMapping/>
  </p:clrMapOvr>
  <p:transition spd="slow" advTm="3724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539FA-D5C4-484A-914B-0BDECB39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26"/>
            <a:ext cx="9205806" cy="522491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-ch7-Sampling.R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9661"/>
      </p:ext>
    </p:extLst>
  </p:cSld>
  <p:clrMapOvr>
    <a:masterClrMapping/>
  </p:clrMapOvr>
  <p:transition spd="slow" advTm="3724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Data from sampling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Stratified</a:t>
            </a:r>
          </a:p>
        </p:txBody>
      </p:sp>
    </p:spTree>
    <p:extLst>
      <p:ext uri="{BB962C8B-B14F-4D97-AF65-F5344CB8AC3E}">
        <p14:creationId xmlns:p14="http://schemas.microsoft.com/office/powerpoint/2010/main" val="1659860295"/>
      </p:ext>
    </p:extLst>
  </p:cSld>
  <p:clrMapOvr>
    <a:masterClrMapping/>
  </p:clrMapOvr>
  <p:transition spd="slow" advTm="3724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Advantage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Savings 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time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and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money </a:t>
            </a:r>
            <a:endParaRPr lang="zh-TW" altLang="en-US" sz="7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59281164"/>
      </p:ext>
    </p:extLst>
  </p:cSld>
  <p:clrMapOvr>
    <a:masterClrMapping/>
  </p:clrMapOvr>
  <p:transition spd="slow" advTm="3724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Advantage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Testing done on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samples is often more reliable than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testing on entire populations</a:t>
            </a:r>
            <a:endParaRPr lang="zh-TW" altLang="en-US" sz="7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12675" y="57581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隨著時間疲憊</a:t>
            </a:r>
          </a:p>
        </p:txBody>
      </p:sp>
    </p:spTree>
    <p:extLst>
      <p:ext uri="{BB962C8B-B14F-4D97-AF65-F5344CB8AC3E}">
        <p14:creationId xmlns:p14="http://schemas.microsoft.com/office/powerpoint/2010/main" val="2670533319"/>
      </p:ext>
    </p:extLst>
  </p:cSld>
  <p:clrMapOvr>
    <a:masterClrMapping/>
  </p:clrMapOvr>
  <p:transition spd="slow" advTm="3724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Data from sampling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To reduce or eliminate bias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To make precise statements</a:t>
            </a:r>
          </a:p>
        </p:txBody>
      </p:sp>
    </p:spTree>
    <p:extLst>
      <p:ext uri="{BB962C8B-B14F-4D97-AF65-F5344CB8AC3E}">
        <p14:creationId xmlns:p14="http://schemas.microsoft.com/office/powerpoint/2010/main" val="1205876983"/>
      </p:ext>
    </p:extLst>
  </p:cSld>
  <p:clrMapOvr>
    <a:masterClrMapping/>
  </p:clrMapOvr>
  <p:transition spd="slow" advTm="37241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10852</TotalTime>
  <Words>2276</Words>
  <Application>Microsoft Office PowerPoint</Application>
  <PresentationFormat>On-screen Show (4:3)</PresentationFormat>
  <Paragraphs>349</Paragraphs>
  <Slides>58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微軟正黑體</vt:lpstr>
      <vt:lpstr>新細明體</vt:lpstr>
      <vt:lpstr>標楷體</vt:lpstr>
      <vt:lpstr>Arial</vt:lpstr>
      <vt:lpstr>Calibri</vt:lpstr>
      <vt:lpstr>Calibri Light</vt:lpstr>
      <vt:lpstr>Cambria</vt:lpstr>
      <vt:lpstr>Symbol</vt:lpstr>
      <vt:lpstr>Wingdings</vt:lpstr>
      <vt:lpstr>Office 佈景主題</vt:lpstr>
      <vt:lpstr>2_Office 佈景主題</vt:lpstr>
      <vt:lpstr>方程式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GISLAB1a</dc:creator>
  <cp:lastModifiedBy>vvnch</cp:lastModifiedBy>
  <cp:revision>1539</cp:revision>
  <cp:lastPrinted>2020-11-30T00:55:49Z</cp:lastPrinted>
  <dcterms:created xsi:type="dcterms:W3CDTF">2017-11-28T05:31:13Z</dcterms:created>
  <dcterms:modified xsi:type="dcterms:W3CDTF">2022-11-05T10:33:09Z</dcterms:modified>
</cp:coreProperties>
</file>