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26" d="100"/>
          <a:sy n="26" d="100"/>
        </p:scale>
        <p:origin x="61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99999" y="2160000"/>
            <a:ext cx="5580000" cy="1333675"/>
          </a:xfrm>
        </p:spPr>
        <p:txBody>
          <a:bodyPr>
            <a:normAutofit/>
          </a:bodyPr>
          <a:lstStyle>
            <a:lvl1pPr marL="0" indent="0" algn="l">
              <a:lnSpc>
                <a:spcPts val="2826"/>
              </a:lnSpc>
              <a:spcBef>
                <a:spcPts val="0"/>
              </a:spcBef>
              <a:buNone/>
              <a:defRPr sz="2800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dirty="0"/>
              <a:t>Name Surname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Email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00" y="756000"/>
            <a:ext cx="6480000" cy="2737675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6971458" y="2160000"/>
            <a:ext cx="5580000" cy="1333675"/>
          </a:xfrm>
        </p:spPr>
        <p:txBody>
          <a:bodyPr>
            <a:normAutofit/>
          </a:bodyPr>
          <a:lstStyle>
            <a:lvl1pPr marL="0" indent="0">
              <a:lnSpc>
                <a:spcPts val="2826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Function</a:t>
            </a:r>
          </a:p>
          <a:p>
            <a:pPr lvl="0"/>
            <a:r>
              <a:rPr lang="en-US" dirty="0"/>
              <a:t>Email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142918" y="2160000"/>
            <a:ext cx="5580000" cy="1333675"/>
          </a:xfrm>
        </p:spPr>
        <p:txBody>
          <a:bodyPr>
            <a:normAutofit/>
          </a:bodyPr>
          <a:lstStyle>
            <a:lvl1pPr marL="0" indent="0">
              <a:lnSpc>
                <a:spcPts val="2826"/>
              </a:lnSpc>
              <a:spcBef>
                <a:spcPts val="0"/>
              </a:spcBef>
              <a:buNone/>
              <a:defRPr sz="2800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Function</a:t>
            </a:r>
          </a:p>
          <a:p>
            <a:pPr lvl="0"/>
            <a:r>
              <a:rPr lang="en-US" dirty="0"/>
              <a:t>Email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0799999" y="1894114"/>
            <a:ext cx="17922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1368000" y="4147457"/>
            <a:ext cx="273549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0799999" y="756001"/>
            <a:ext cx="17922919" cy="1138114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6000"/>
            </a:lvl1pPr>
          </a:lstStyle>
          <a:p>
            <a:r>
              <a:rPr lang="en-US" dirty="0"/>
              <a:t>Name Faculty or Institute</a:t>
            </a:r>
          </a:p>
        </p:txBody>
      </p:sp>
    </p:spTree>
    <p:extLst>
      <p:ext uri="{BB962C8B-B14F-4D97-AF65-F5344CB8AC3E}">
        <p14:creationId xmlns:p14="http://schemas.microsoft.com/office/powerpoint/2010/main" val="164279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  <a:prstGeom prst="rect">
            <a:avLst/>
          </a:prstGeo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095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0" y="756001"/>
            <a:ext cx="17922918" cy="9043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5788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105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99999" y="40816306"/>
            <a:ext cx="5580000" cy="1333675"/>
          </a:xfrm>
        </p:spPr>
        <p:txBody>
          <a:bodyPr>
            <a:normAutofit/>
          </a:bodyPr>
          <a:lstStyle>
            <a:lvl1pPr marL="0" indent="0" algn="l">
              <a:lnSpc>
                <a:spcPts val="2826"/>
              </a:lnSpc>
              <a:spcBef>
                <a:spcPts val="0"/>
              </a:spcBef>
              <a:buNone/>
              <a:defRPr sz="2800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dirty="0"/>
              <a:t>Name Surname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Email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00" y="39412306"/>
            <a:ext cx="6480000" cy="2737675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6971458" y="40816306"/>
            <a:ext cx="5580000" cy="1333675"/>
          </a:xfrm>
        </p:spPr>
        <p:txBody>
          <a:bodyPr>
            <a:normAutofit/>
          </a:bodyPr>
          <a:lstStyle>
            <a:lvl1pPr marL="0" indent="0">
              <a:lnSpc>
                <a:spcPts val="2826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Function</a:t>
            </a:r>
          </a:p>
          <a:p>
            <a:pPr lvl="0"/>
            <a:r>
              <a:rPr lang="en-US" dirty="0"/>
              <a:t>Email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142918" y="40816306"/>
            <a:ext cx="5580000" cy="1333675"/>
          </a:xfrm>
        </p:spPr>
        <p:txBody>
          <a:bodyPr>
            <a:normAutofit/>
          </a:bodyPr>
          <a:lstStyle>
            <a:lvl1pPr marL="0" indent="0">
              <a:lnSpc>
                <a:spcPts val="2826"/>
              </a:lnSpc>
              <a:spcBef>
                <a:spcPts val="0"/>
              </a:spcBef>
              <a:buNone/>
              <a:defRPr sz="2800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Function</a:t>
            </a:r>
          </a:p>
          <a:p>
            <a:pPr lvl="0"/>
            <a:r>
              <a:rPr lang="en-US" dirty="0"/>
              <a:t>Email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0799999" y="40550420"/>
            <a:ext cx="17922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1368000" y="38852249"/>
            <a:ext cx="273549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0799999" y="39412307"/>
            <a:ext cx="17922919" cy="1138114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6000"/>
            </a:lvl1pPr>
          </a:lstStyle>
          <a:p>
            <a:r>
              <a:rPr lang="en-US" dirty="0"/>
              <a:t>Name Faculty or Institute</a:t>
            </a:r>
          </a:p>
        </p:txBody>
      </p:sp>
    </p:spTree>
    <p:extLst>
      <p:ext uri="{BB962C8B-B14F-4D97-AF65-F5344CB8AC3E}">
        <p14:creationId xmlns:p14="http://schemas.microsoft.com/office/powerpoint/2010/main" val="14119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0" y="756001"/>
            <a:ext cx="17922918" cy="9043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3223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  <a:prstGeom prst="rect">
            <a:avLst/>
          </a:prstGeo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9801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0" y="756001"/>
            <a:ext cx="17922918" cy="9043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9794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1690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0" y="756001"/>
            <a:ext cx="17922918" cy="9043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2756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9239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  <a:prstGeom prst="rect">
            <a:avLst/>
          </a:prstGeom>
        </p:spPr>
        <p:txBody>
          <a:bodyPr anchor="b"/>
          <a:lstStyle>
            <a:lvl1pPr>
              <a:defRPr sz="1059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9694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999" y="8101365"/>
            <a:ext cx="27354919" cy="271585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4224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5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55FBB38B-6C41-D043-2D1F-923A4D625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011" y="921429"/>
            <a:ext cx="18487028" cy="23924389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799998" y="2237574"/>
            <a:ext cx="5580000" cy="13336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H" sz="4000" b="1" dirty="0"/>
              <a:t>Student: </a:t>
            </a:r>
          </a:p>
          <a:p>
            <a:pPr>
              <a:lnSpc>
                <a:spcPct val="100000"/>
              </a:lnSpc>
            </a:pPr>
            <a:r>
              <a:rPr lang="en-CH" sz="4000" b="1" dirty="0"/>
              <a:t>Sasha Toscano</a:t>
            </a:r>
            <a:endParaRPr lang="it-CH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16971457" y="2237574"/>
            <a:ext cx="5580000" cy="13336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H" sz="4000" dirty="0"/>
              <a:t>Advisor: </a:t>
            </a:r>
          </a:p>
          <a:p>
            <a:pPr>
              <a:lnSpc>
                <a:spcPct val="100000"/>
              </a:lnSpc>
            </a:pPr>
            <a:r>
              <a:rPr lang="en-CH" sz="4000" dirty="0"/>
              <a:t>Carlo Alberto Furia</a:t>
            </a:r>
            <a:endParaRPr lang="it-CH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42917" y="2237574"/>
            <a:ext cx="5580000" cy="13336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H" sz="4000" dirty="0"/>
              <a:t>Co-Advisor: </a:t>
            </a:r>
          </a:p>
          <a:p>
            <a:pPr>
              <a:lnSpc>
                <a:spcPct val="100000"/>
              </a:lnSpc>
            </a:pPr>
            <a:r>
              <a:rPr lang="en-CH" sz="4000" dirty="0"/>
              <a:t>Marc </a:t>
            </a:r>
            <a:r>
              <a:rPr lang="en-CH" sz="4000" dirty="0" err="1"/>
              <a:t>Langheinrich</a:t>
            </a:r>
            <a:endParaRPr lang="it-CH" sz="4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9998" y="295114"/>
            <a:ext cx="17922919" cy="1138114"/>
          </a:xfrm>
        </p:spPr>
        <p:txBody>
          <a:bodyPr/>
          <a:lstStyle/>
          <a:p>
            <a:r>
              <a:rPr lang="en-CH" dirty="0"/>
              <a:t>Understanding Arbitrary Code Execution</a:t>
            </a:r>
            <a:br>
              <a:rPr lang="en-CH" dirty="0"/>
            </a:br>
            <a:br>
              <a:rPr lang="en-CH" sz="700" dirty="0"/>
            </a:br>
            <a:r>
              <a:rPr lang="en-CH" sz="700" dirty="0"/>
              <a:t> </a:t>
            </a:r>
            <a:r>
              <a:rPr lang="en-CH" sz="3600" b="0" dirty="0"/>
              <a:t>A case study on Pokémon Emerald</a:t>
            </a:r>
            <a:endParaRPr lang="it-CH" b="0" dirty="0"/>
          </a:p>
        </p:txBody>
      </p:sp>
      <p:pic>
        <p:nvPicPr>
          <p:cNvPr id="7" name="Picture 6" descr="A cartoon of a person with text&#10;&#10;AI-generated content may be incorrect.">
            <a:extLst>
              <a:ext uri="{FF2B5EF4-FFF2-40B4-BE49-F238E27FC236}">
                <a16:creationId xmlns:a16="http://schemas.microsoft.com/office/drawing/2014/main" id="{1E9EA8C0-45E8-0618-AEBD-1D667EFFC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74" y="13079550"/>
            <a:ext cx="11466605" cy="66614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794370-13C7-1F97-003D-ECC6F3749BF7}"/>
              </a:ext>
            </a:extLst>
          </p:cNvPr>
          <p:cNvSpPr txBox="1"/>
          <p:nvPr/>
        </p:nvSpPr>
        <p:spPr>
          <a:xfrm>
            <a:off x="1279341" y="6079230"/>
            <a:ext cx="138582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This project analyzes a real-world ACE exploit in </a:t>
            </a: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Pokémon Emerald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where in-game glitches are chained to manipulate memory and execute crafted instructions on original hardware</a:t>
            </a:r>
            <a:r>
              <a:rPr lang="en-CH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CH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 sz="3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 contextualize this, we review modern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en-CH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techniques using deep learning</a:t>
            </a:r>
            <a:r>
              <a:rPr lang="en-CH" sz="3600" dirty="0">
                <a:latin typeface="Arial" panose="020B0604020202020204" pitchFamily="34" charset="0"/>
                <a:cs typeface="Arial" panose="020B0604020202020204" pitchFamily="34" charset="0"/>
              </a:rPr>
              <a:t> models like </a:t>
            </a:r>
            <a:r>
              <a:rPr lang="en-CH" sz="3600" b="1" dirty="0">
                <a:latin typeface="Arial" panose="020B0604020202020204" pitchFamily="34" charset="0"/>
                <a:cs typeface="Arial" panose="020B0604020202020204" pitchFamily="34" charset="0"/>
              </a:rPr>
              <a:t>LSTM-ones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prevention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strategies like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G-Free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EC-CFI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CH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5AA87-8AA3-01AC-9874-C51C8078B6E7}"/>
              </a:ext>
            </a:extLst>
          </p:cNvPr>
          <p:cNvSpPr txBox="1"/>
          <p:nvPr/>
        </p:nvSpPr>
        <p:spPr>
          <a:xfrm>
            <a:off x="1275873" y="12073470"/>
            <a:ext cx="4265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CH" sz="4000" b="1" dirty="0">
                <a:latin typeface="Arial" panose="020B0604020202020204" pitchFamily="34" charset="0"/>
                <a:cs typeface="Arial" panose="020B0604020202020204" pitchFamily="34" charset="0"/>
              </a:rPr>
              <a:t>hat is ACE?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7B456C-7AFD-D21D-6511-A4FBE1E6CEBD}"/>
              </a:ext>
            </a:extLst>
          </p:cNvPr>
          <p:cNvSpPr txBox="1"/>
          <p:nvPr/>
        </p:nvSpPr>
        <p:spPr>
          <a:xfrm>
            <a:off x="1275872" y="20039153"/>
            <a:ext cx="120210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Arbitrary Code Execution (ACE) 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refers to the ability of an attacker to run unintended code by exploiting software vulnerabilities, potentially leading to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data leaks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privilege escalation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or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full system compromise</a:t>
            </a:r>
            <a:r>
              <a:rPr kumimoji="0" lang="en-CH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CH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03523E-968C-7C67-CF11-9344BDD044D4}"/>
              </a:ext>
            </a:extLst>
          </p:cNvPr>
          <p:cNvSpPr txBox="1"/>
          <p:nvPr/>
        </p:nvSpPr>
        <p:spPr>
          <a:xfrm>
            <a:off x="16304956" y="5103463"/>
            <a:ext cx="11650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CH" sz="4000" b="1" dirty="0">
                <a:latin typeface="Arial" panose="020B0604020202020204" pitchFamily="34" charset="0"/>
                <a:cs typeface="Arial" panose="020B0604020202020204" pitchFamily="34" charset="0"/>
              </a:rPr>
              <a:t>ow does ACE happen in </a:t>
            </a:r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Pokémon Emerald</a:t>
            </a:r>
            <a:r>
              <a:rPr lang="en-CH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CH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9D9A73-6445-5A56-E0E2-B7616506F3D6}"/>
              </a:ext>
            </a:extLst>
          </p:cNvPr>
          <p:cNvSpPr txBox="1"/>
          <p:nvPr/>
        </p:nvSpPr>
        <p:spPr>
          <a:xfrm>
            <a:off x="11649002" y="23132923"/>
            <a:ext cx="6977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ormal</a:t>
            </a:r>
            <a:r>
              <a:rPr lang="en-CH" sz="4000" b="1" dirty="0">
                <a:latin typeface="Arial" panose="020B0604020202020204" pitchFamily="34" charset="0"/>
                <a:cs typeface="Arial" panose="020B0604020202020204" pitchFamily="34" charset="0"/>
              </a:rPr>
              <a:t> exploitable setup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07B031-8A12-0406-91D2-64E302221FC9}"/>
              </a:ext>
            </a:extLst>
          </p:cNvPr>
          <p:cNvSpPr txBox="1"/>
          <p:nvPr/>
        </p:nvSpPr>
        <p:spPr>
          <a:xfrm>
            <a:off x="16304956" y="17889941"/>
            <a:ext cx="10524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controlled memory corruption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a Pokémon’s internal substructures can be reordered. As a result, harmless stats like EVs are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misinterpreted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as a Species ID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w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hen t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 game tries to execute something that depends on it, like playing its animation, </a:t>
            </a:r>
            <a:r>
              <a:rPr kumimoji="0" lang="en-CH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game can end up pointing to user-manipulated data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resulting in ACE. </a:t>
            </a:r>
            <a:endParaRPr lang="en-CH" sz="1600" dirty="0"/>
          </a:p>
        </p:txBody>
      </p:sp>
      <p:pic>
        <p:nvPicPr>
          <p:cNvPr id="25" name="Picture 24" descr="A white rectangular sign with black text&#10;&#10;AI-generated content may be incorrect.">
            <a:extLst>
              <a:ext uri="{FF2B5EF4-FFF2-40B4-BE49-F238E27FC236}">
                <a16:creationId xmlns:a16="http://schemas.microsoft.com/office/drawing/2014/main" id="{EBC064B7-1C58-23E1-DC82-2537F19C7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29" y="24361234"/>
            <a:ext cx="28026951" cy="5234132"/>
          </a:xfrm>
          <a:prstGeom prst="rect">
            <a:avLst/>
          </a:prstGeom>
        </p:spPr>
      </p:pic>
      <p:pic>
        <p:nvPicPr>
          <p:cNvPr id="27" name="Picture 26" descr="A diagram of a system&#10;&#10;AI-generated content may be incorrect.">
            <a:extLst>
              <a:ext uri="{FF2B5EF4-FFF2-40B4-BE49-F238E27FC236}">
                <a16:creationId xmlns:a16="http://schemas.microsoft.com/office/drawing/2014/main" id="{271BF8F9-A595-0911-A4A1-E28B738912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0262" y="34426754"/>
            <a:ext cx="14470833" cy="523413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DA8B4B2-77FE-502E-7AC1-B6BA845A35E1}"/>
              </a:ext>
            </a:extLst>
          </p:cNvPr>
          <p:cNvSpPr txBox="1"/>
          <p:nvPr/>
        </p:nvSpPr>
        <p:spPr>
          <a:xfrm>
            <a:off x="4077279" y="33054498"/>
            <a:ext cx="6977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CH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etection</a:t>
            </a:r>
            <a:r>
              <a:rPr lang="en-CH" sz="4000" b="1" dirty="0">
                <a:latin typeface="Arial" panose="020B0604020202020204" pitchFamily="34" charset="0"/>
                <a:cs typeface="Arial" panose="020B0604020202020204" pitchFamily="34" charset="0"/>
              </a:rPr>
              <a:t>-based solution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913E7B-DCD9-262C-CE91-B7DD4F731E55}"/>
              </a:ext>
            </a:extLst>
          </p:cNvPr>
          <p:cNvSpPr txBox="1"/>
          <p:nvPr/>
        </p:nvSpPr>
        <p:spPr>
          <a:xfrm>
            <a:off x="18078393" y="33054498"/>
            <a:ext cx="6977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CH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revention</a:t>
            </a:r>
            <a:r>
              <a:rPr lang="en-CH" sz="4000" b="1" dirty="0">
                <a:latin typeface="Arial" panose="020B0604020202020204" pitchFamily="34" charset="0"/>
                <a:cs typeface="Arial" panose="020B0604020202020204" pitchFamily="34" charset="0"/>
              </a:rPr>
              <a:t>-based solution</a:t>
            </a:r>
          </a:p>
        </p:txBody>
      </p:sp>
      <p:pic>
        <p:nvPicPr>
          <p:cNvPr id="32" name="Picture 31" descr="A red x on a black background&#10;&#10;AI-generated content may be incorrect.">
            <a:extLst>
              <a:ext uri="{FF2B5EF4-FFF2-40B4-BE49-F238E27FC236}">
                <a16:creationId xmlns:a16="http://schemas.microsoft.com/office/drawing/2014/main" id="{15ACCA31-72E5-AA07-51B5-0F50382BA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73" y="34426753"/>
            <a:ext cx="12576125" cy="523413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02D7CC4-4ADB-CB02-1B67-92E315A809C1}"/>
              </a:ext>
            </a:extLst>
          </p:cNvPr>
          <p:cNvSpPr txBox="1"/>
          <p:nvPr/>
        </p:nvSpPr>
        <p:spPr>
          <a:xfrm>
            <a:off x="2010668" y="40143488"/>
            <a:ext cx="10067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3600" dirty="0">
                <a:latin typeface="Arial" panose="020B0604020202020204" pitchFamily="34" charset="0"/>
                <a:cs typeface="Arial" panose="020B0604020202020204" pitchFamily="34" charset="0"/>
              </a:rPr>
              <a:t>An LSTM model scans source code to detect patterns of exploitable constructs, helping developers fix vulnerabilities before deployment.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3857B5-1651-BF1C-86F2-59C9B0D295C1}"/>
              </a:ext>
            </a:extLst>
          </p:cNvPr>
          <p:cNvSpPr txBox="1"/>
          <p:nvPr/>
        </p:nvSpPr>
        <p:spPr>
          <a:xfrm>
            <a:off x="16304956" y="40143488"/>
            <a:ext cx="9638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G-Free and EC-CFI enforce strict control-flow rules at runtime, preventing hijacked execution even if memory is compromised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CH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23A178-B277-A8AB-9C41-D83586D5C6D4}"/>
              </a:ext>
            </a:extLst>
          </p:cNvPr>
          <p:cNvSpPr txBox="1"/>
          <p:nvPr/>
        </p:nvSpPr>
        <p:spPr>
          <a:xfrm>
            <a:off x="1279341" y="5103463"/>
            <a:ext cx="11650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CH" sz="4000" b="1" dirty="0">
                <a:latin typeface="Arial" panose="020B0604020202020204" pitchFamily="34" charset="0"/>
                <a:cs typeface="Arial" panose="020B0604020202020204" pitchFamily="34" charset="0"/>
              </a:rPr>
              <a:t>hat is this about?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0EB338-42D4-2CF5-BB6F-B84A7A4ABE32}"/>
              </a:ext>
            </a:extLst>
          </p:cNvPr>
          <p:cNvSpPr txBox="1"/>
          <p:nvPr/>
        </p:nvSpPr>
        <p:spPr>
          <a:xfrm>
            <a:off x="1124128" y="30017223"/>
            <a:ext cx="280269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During development,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vulnerabilities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may be introduced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by developer</a:t>
            </a:r>
            <a:r>
              <a:rPr kumimoji="0" lang="en-CH" sz="3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</a:t>
            </a:r>
            <a:r>
              <a:rPr kumimoji="0" lang="en-US" sz="36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These bugs, if left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undetected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persist through to runtime. When the program runs, attackers can craft 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inject 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malicious input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that targets these flaws, altering the memory state and hijacking control of the program. Without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detection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or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prevention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mechanisms, this path enables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arbitrary code execution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97098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3551</TotalTime>
  <Words>309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Understanding Arbitrary Code Execution   A case study on Pokémon Emerald</vt:lpstr>
    </vt:vector>
  </TitlesOfParts>
  <Company>Università della Svizzera italiana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Padovan Alessia</dc:creator>
  <cp:lastModifiedBy>Toscano Sasha</cp:lastModifiedBy>
  <cp:revision>10</cp:revision>
  <dcterms:created xsi:type="dcterms:W3CDTF">2018-07-04T09:19:48Z</dcterms:created>
  <dcterms:modified xsi:type="dcterms:W3CDTF">2025-06-12T05:09:41Z</dcterms:modified>
</cp:coreProperties>
</file>