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50" d="100"/>
          <a:sy n="50" d="100"/>
        </p:scale>
        <p:origin x="1314" y="-5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2160000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756000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2160000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1894114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4147457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756001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64279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095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5788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053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799999" y="40816306"/>
            <a:ext cx="5580000" cy="1333675"/>
          </a:xfrm>
        </p:spPr>
        <p:txBody>
          <a:bodyPr>
            <a:normAutofit/>
          </a:bodyPr>
          <a:lstStyle>
            <a:lvl1pPr marL="0" indent="0" algn="l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dirty="0"/>
              <a:t>Name Surname</a:t>
            </a:r>
          </a:p>
          <a:p>
            <a:r>
              <a:rPr lang="en-US" dirty="0"/>
              <a:t>Function</a:t>
            </a:r>
          </a:p>
          <a:p>
            <a:r>
              <a:rPr lang="en-US" dirty="0"/>
              <a:t>Email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00" y="39412306"/>
            <a:ext cx="6480000" cy="2737675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697145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142918" y="40816306"/>
            <a:ext cx="5580000" cy="1333675"/>
          </a:xfrm>
        </p:spPr>
        <p:txBody>
          <a:bodyPr>
            <a:normAutofit/>
          </a:bodyPr>
          <a:lstStyle>
            <a:lvl1pPr marL="0" indent="0">
              <a:lnSpc>
                <a:spcPts val="2826"/>
              </a:lnSpc>
              <a:spcBef>
                <a:spcPts val="0"/>
              </a:spcBef>
              <a:buNone/>
              <a:defRPr sz="2800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dirty="0"/>
              <a:t>Name Surname</a:t>
            </a:r>
          </a:p>
          <a:p>
            <a:pPr lvl="0"/>
            <a:r>
              <a:rPr lang="en-US" dirty="0"/>
              <a:t>Function</a:t>
            </a:r>
          </a:p>
          <a:p>
            <a:pPr lvl="0"/>
            <a:r>
              <a:rPr lang="en-US" dirty="0"/>
              <a:t>Email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0799999" y="40550420"/>
            <a:ext cx="179229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1368000" y="38852249"/>
            <a:ext cx="273549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0799999" y="39412307"/>
            <a:ext cx="17922919" cy="1138114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defRPr sz="6000"/>
            </a:lvl1pPr>
          </a:lstStyle>
          <a:p>
            <a:r>
              <a:rPr lang="en-US" dirty="0"/>
              <a:t>Name Faculty or Institute</a:t>
            </a:r>
          </a:p>
        </p:txBody>
      </p:sp>
    </p:spTree>
    <p:extLst>
      <p:ext uri="{BB962C8B-B14F-4D97-AF65-F5344CB8AC3E}">
        <p14:creationId xmlns:p14="http://schemas.microsoft.com/office/powerpoint/2010/main" val="141199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322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  <a:prstGeom prst="rect">
            <a:avLst/>
          </a:prstGeo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980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9794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169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0" y="756001"/>
            <a:ext cx="17922918" cy="90435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2756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9239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  <a:prstGeom prst="rect">
            <a:avLst/>
          </a:prstGeom>
        </p:spPr>
        <p:txBody>
          <a:bodyPr anchor="b"/>
          <a:lstStyle>
            <a:lvl1pPr>
              <a:defRPr sz="10595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69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999" y="8101365"/>
            <a:ext cx="27354919" cy="2715859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D7E78-45B7-4E8E-A036-5E4E313147A1}" type="datetimeFigureOut">
              <a:rPr lang="it-CH" smtClean="0"/>
              <a:t>12.06.2025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EAC33-FB8C-4C0A-B320-6882D397EC2D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4224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5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99998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b="1" dirty="0"/>
              <a:t>Student: </a:t>
            </a:r>
          </a:p>
          <a:p>
            <a:pPr>
              <a:lnSpc>
                <a:spcPct val="100000"/>
              </a:lnSpc>
            </a:pPr>
            <a:r>
              <a:rPr lang="en-CH" sz="4000" b="1" dirty="0"/>
              <a:t>Sasha Toscano</a:t>
            </a:r>
            <a:endParaRPr lang="it-CH" sz="40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1697145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Carlo Alberto Furia</a:t>
            </a:r>
            <a:endParaRPr lang="it-CH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42917" y="2237574"/>
            <a:ext cx="5580000" cy="13336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H" sz="4000" dirty="0"/>
              <a:t>Co-Advisor: </a:t>
            </a:r>
          </a:p>
          <a:p>
            <a:pPr>
              <a:lnSpc>
                <a:spcPct val="100000"/>
              </a:lnSpc>
            </a:pPr>
            <a:r>
              <a:rPr lang="en-CH" sz="4000" dirty="0"/>
              <a:t>Marc </a:t>
            </a:r>
            <a:r>
              <a:rPr lang="en-CH" sz="4000" dirty="0" err="1"/>
              <a:t>Langheinrich</a:t>
            </a:r>
            <a:endParaRPr lang="it-CH" sz="4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799998" y="295114"/>
            <a:ext cx="17922919" cy="1138114"/>
          </a:xfrm>
        </p:spPr>
        <p:txBody>
          <a:bodyPr/>
          <a:lstStyle/>
          <a:p>
            <a:r>
              <a:rPr lang="en-CH" dirty="0"/>
              <a:t>Understanding Arbitrary Code Execution</a:t>
            </a:r>
            <a:br>
              <a:rPr lang="en-CH" dirty="0"/>
            </a:br>
            <a:br>
              <a:rPr lang="en-CH" sz="700" dirty="0"/>
            </a:br>
            <a:r>
              <a:rPr lang="en-CH" sz="700" dirty="0"/>
              <a:t> </a:t>
            </a:r>
            <a:r>
              <a:rPr lang="en-CH" sz="3600" b="0" dirty="0"/>
              <a:t>A case study on Pokémon Emerald</a:t>
            </a:r>
            <a:endParaRPr lang="it-CH" b="0" dirty="0"/>
          </a:p>
        </p:txBody>
      </p:sp>
      <p:pic>
        <p:nvPicPr>
          <p:cNvPr id="7" name="Picture 6" descr="A cartoon of a person with text&#10;&#10;AI-generated content may be incorrect.">
            <a:extLst>
              <a:ext uri="{FF2B5EF4-FFF2-40B4-BE49-F238E27FC236}">
                <a16:creationId xmlns:a16="http://schemas.microsoft.com/office/drawing/2014/main" id="{1E9EA8C0-45E8-0618-AEBD-1D667EFFC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4" y="13079550"/>
            <a:ext cx="11466605" cy="66614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794370-13C7-1F97-003D-ECC6F3749BF7}"/>
              </a:ext>
            </a:extLst>
          </p:cNvPr>
          <p:cNvSpPr txBox="1"/>
          <p:nvPr/>
        </p:nvSpPr>
        <p:spPr>
          <a:xfrm>
            <a:off x="1275872" y="5829965"/>
            <a:ext cx="1385826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project explores how attackers can exploit software bugs to make a program do unintended things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 through </a:t>
            </a:r>
            <a:r>
              <a:rPr lang="en-CH" sz="3600" b="1" dirty="0">
                <a:latin typeface="Arial" panose="020B0604020202020204" pitchFamily="34" charset="0"/>
                <a:cs typeface="Arial" panose="020B0604020202020204" pitchFamily="34" charset="0"/>
              </a:rPr>
              <a:t>Arbitrary Code Execution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 It focuses on a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example from Pokémon Emerald, 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video game</a:t>
            </a:r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 from 2004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where players discovered a way to reprogram the game by carefully exploiting in-game glitches.</a:t>
            </a:r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We explain how this works, show how similar attacks happen in other software, and review how modern systems try to detect or prevent such exploits.</a:t>
            </a:r>
            <a:endParaRPr lang="en-CH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AA87-8AA3-01AC-9874-C51C8078B6E7}"/>
              </a:ext>
            </a:extLst>
          </p:cNvPr>
          <p:cNvSpPr txBox="1"/>
          <p:nvPr/>
        </p:nvSpPr>
        <p:spPr>
          <a:xfrm>
            <a:off x="1275872" y="12073470"/>
            <a:ext cx="904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Arbitrary Code Execution?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B456C-7AFD-D21D-6511-A4FBE1E6CEBD}"/>
              </a:ext>
            </a:extLst>
          </p:cNvPr>
          <p:cNvSpPr txBox="1"/>
          <p:nvPr/>
        </p:nvSpPr>
        <p:spPr>
          <a:xfrm>
            <a:off x="1275872" y="20039153"/>
            <a:ext cx="12021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 (ACE)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refers to the ability of an attacker to run unintended code by exploiting software vulnerabilities, potentially leading to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data leaks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privilege escalation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full system compromise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03523E-968C-7C67-CF11-9344BDD044D4}"/>
              </a:ext>
            </a:extLst>
          </p:cNvPr>
          <p:cNvSpPr txBox="1"/>
          <p:nvPr/>
        </p:nvSpPr>
        <p:spPr>
          <a:xfrm>
            <a:off x="16379998" y="4755791"/>
            <a:ext cx="116506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ow does Arbitrary Code Execution happen in 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Pokémon Emerald</a:t>
            </a:r>
            <a:r>
              <a:rPr lang="en-CH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CH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9D9A73-6445-5A56-E0E2-B7616506F3D6}"/>
              </a:ext>
            </a:extLst>
          </p:cNvPr>
          <p:cNvSpPr txBox="1"/>
          <p:nvPr/>
        </p:nvSpPr>
        <p:spPr>
          <a:xfrm>
            <a:off x="11649002" y="23132923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ormal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 exploitable setup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07B031-8A12-0406-91D2-64E302221FC9}"/>
              </a:ext>
            </a:extLst>
          </p:cNvPr>
          <p:cNvSpPr txBox="1"/>
          <p:nvPr/>
        </p:nvSpPr>
        <p:spPr>
          <a:xfrm>
            <a:off x="16304956" y="17889941"/>
            <a:ext cx="10524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With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controlled memory corruption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 Pokémon’s internal substructures can be reordered. As a result, harmless stats like EVs are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misinterpreted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as a Species ID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w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hen 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 game tries to execute something that depends on it, like playing its animation, </a:t>
            </a:r>
            <a:r>
              <a:rPr kumimoji="0" lang="en-CH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game can end up pointing to user-manipulated data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resulting in ACE. </a:t>
            </a:r>
            <a:endParaRPr lang="en-CH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A8B4B2-77FE-502E-7AC1-B6BA845A35E1}"/>
              </a:ext>
            </a:extLst>
          </p:cNvPr>
          <p:cNvSpPr txBox="1"/>
          <p:nvPr/>
        </p:nvSpPr>
        <p:spPr>
          <a:xfrm>
            <a:off x="4077279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etection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913E7B-DCD9-262C-CE91-B7DD4F731E55}"/>
              </a:ext>
            </a:extLst>
          </p:cNvPr>
          <p:cNvSpPr txBox="1"/>
          <p:nvPr/>
        </p:nvSpPr>
        <p:spPr>
          <a:xfrm>
            <a:off x="18078393" y="33054498"/>
            <a:ext cx="697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revention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-based solution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2D7CC4-4ADB-CB02-1B67-92E315A809C1}"/>
              </a:ext>
            </a:extLst>
          </p:cNvPr>
          <p:cNvSpPr txBox="1"/>
          <p:nvPr/>
        </p:nvSpPr>
        <p:spPr>
          <a:xfrm>
            <a:off x="2010668" y="40143488"/>
            <a:ext cx="100670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An LSTM model scans source code to detect patterns of exploitable constructs, helping developers fix vulnerabilities before deployment.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3857B5-1651-BF1C-86F2-59C9B0D295C1}"/>
              </a:ext>
            </a:extLst>
          </p:cNvPr>
          <p:cNvSpPr txBox="1"/>
          <p:nvPr/>
        </p:nvSpPr>
        <p:spPr>
          <a:xfrm>
            <a:off x="16304956" y="40143488"/>
            <a:ext cx="96383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G-Free and EC-CFI enforce strict control-flow rules at runtime, preventing hijacked execution even if memory is compromised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3A178-B277-A8AB-9C41-D83586D5C6D4}"/>
              </a:ext>
            </a:extLst>
          </p:cNvPr>
          <p:cNvSpPr txBox="1"/>
          <p:nvPr/>
        </p:nvSpPr>
        <p:spPr>
          <a:xfrm>
            <a:off x="1275872" y="4854198"/>
            <a:ext cx="11650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4000" b="1" dirty="0">
                <a:latin typeface="Arial" panose="020B0604020202020204" pitchFamily="34" charset="0"/>
                <a:cs typeface="Arial" panose="020B0604020202020204" pitchFamily="34" charset="0"/>
              </a:rPr>
              <a:t>hat is this about?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0EB338-42D4-2CF5-BB6F-B84A7A4ABE32}"/>
              </a:ext>
            </a:extLst>
          </p:cNvPr>
          <p:cNvSpPr txBox="1"/>
          <p:nvPr/>
        </p:nvSpPr>
        <p:spPr>
          <a:xfrm>
            <a:off x="1124128" y="30017223"/>
            <a:ext cx="28026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development,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vulnerabilities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may be introduced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by developer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These bugs, if left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undetected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persist through to runtime. When the program runs, attackers can craft 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inject 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malicious input</a:t>
            </a:r>
            <a:r>
              <a:rPr kumimoji="0" lang="en-CH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that targets these flaws, altering the memory state and hijacking control of the program. Without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detection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prevention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mechanisms, this path enables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arbitrary code execution</a:t>
            </a: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  <a:endParaRPr lang="en-CH" sz="1600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1B9CF34-B4C2-52D0-C589-7DAE1A33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9998" y="6152596"/>
            <a:ext cx="12859662" cy="13055163"/>
          </a:xfrm>
          <a:prstGeom prst="rect">
            <a:avLst/>
          </a:prstGeom>
        </p:spPr>
      </p:pic>
      <p:pic>
        <p:nvPicPr>
          <p:cNvPr id="23" name="Picture 22" descr="A cartoon of a cartoon character&#10;&#10;AI-generated content may be incorrect.">
            <a:extLst>
              <a:ext uri="{FF2B5EF4-FFF2-40B4-BE49-F238E27FC236}">
                <a16:creationId xmlns:a16="http://schemas.microsoft.com/office/drawing/2014/main" id="{2855E68A-417C-90C2-0CCE-496723DF7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690" y="6334677"/>
            <a:ext cx="3550060" cy="4364828"/>
          </a:xfrm>
          <a:prstGeom prst="rect">
            <a:avLst/>
          </a:prstGeom>
        </p:spPr>
      </p:pic>
      <p:pic>
        <p:nvPicPr>
          <p:cNvPr id="26" name="Picture 25" descr="A white question mark in a circle&#10;&#10;AI-generated content may be incorrect.">
            <a:extLst>
              <a:ext uri="{FF2B5EF4-FFF2-40B4-BE49-F238E27FC236}">
                <a16:creationId xmlns:a16="http://schemas.microsoft.com/office/drawing/2014/main" id="{DF65F589-CEC9-078C-9752-A71EC971C9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281" y="6743600"/>
            <a:ext cx="3574927" cy="357492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574B4436-0B80-EFE2-1FE2-8C8AB80CE1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8127" y="34426753"/>
            <a:ext cx="12591872" cy="5240685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A82712B-6E62-1080-1AFC-855084A29D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40262" y="34429040"/>
            <a:ext cx="14482630" cy="523839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A8EE49BC-8009-F2E5-97E7-879BC065AC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128" y="24400991"/>
            <a:ext cx="28026951" cy="520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8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3579</TotalTime>
  <Words>342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Understanding Arbitrary Code Execution   A case study on Pokémon Emerald</vt:lpstr>
    </vt:vector>
  </TitlesOfParts>
  <Company>Università della Svizzera italiana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Padovan Alessia</dc:creator>
  <cp:lastModifiedBy>Toscano Sasha</cp:lastModifiedBy>
  <cp:revision>12</cp:revision>
  <cp:lastPrinted>2025-06-12T17:58:37Z</cp:lastPrinted>
  <dcterms:created xsi:type="dcterms:W3CDTF">2018-07-04T09:19:48Z</dcterms:created>
  <dcterms:modified xsi:type="dcterms:W3CDTF">2025-06-12T18:13:08Z</dcterms:modified>
</cp:coreProperties>
</file>