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286" r:id="rId2"/>
    <p:sldId id="336" r:id="rId3"/>
    <p:sldId id="325" r:id="rId4"/>
    <p:sldId id="341" r:id="rId5"/>
    <p:sldId id="344" r:id="rId6"/>
    <p:sldId id="345" r:id="rId7"/>
    <p:sldId id="332" r:id="rId8"/>
    <p:sldId id="337" r:id="rId9"/>
    <p:sldId id="338" r:id="rId10"/>
    <p:sldId id="340" r:id="rId11"/>
    <p:sldId id="339" r:id="rId12"/>
    <p:sldId id="333" r:id="rId13"/>
    <p:sldId id="331" r:id="rId14"/>
    <p:sldId id="342" r:id="rId15"/>
    <p:sldId id="294" r:id="rId16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 varScale="1">
        <p:scale>
          <a:sx n="84" d="100"/>
          <a:sy n="84" d="100"/>
        </p:scale>
        <p:origin x="1445" y="8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ca, Jacek" userId="0cb1a133-87eb-4abc-8696-11a5267ee3f1" providerId="ADAL" clId="{B47ACE8A-AF2B-4FC3-80F6-397225818FF6}"/>
    <pc:docChg chg="undo redo custSel addSld delSld modSld">
      <pc:chgData name="Jonca, Jacek" userId="0cb1a133-87eb-4abc-8696-11a5267ee3f1" providerId="ADAL" clId="{B47ACE8A-AF2B-4FC3-80F6-397225818FF6}" dt="2017-10-13T21:02:07.763" v="76" actId="1037"/>
      <pc:docMkLst>
        <pc:docMk/>
      </pc:docMkLst>
      <pc:sldChg chg="modSp">
        <pc:chgData name="Jonca, Jacek" userId="0cb1a133-87eb-4abc-8696-11a5267ee3f1" providerId="ADAL" clId="{B47ACE8A-AF2B-4FC3-80F6-397225818FF6}" dt="2017-10-13T20:49:10.064" v="0" actId="20577"/>
        <pc:sldMkLst>
          <pc:docMk/>
          <pc:sldMk cId="0" sldId="332"/>
        </pc:sldMkLst>
        <pc:spChg chg="mod">
          <ac:chgData name="Jonca, Jacek" userId="0cb1a133-87eb-4abc-8696-11a5267ee3f1" providerId="ADAL" clId="{B47ACE8A-AF2B-4FC3-80F6-397225818FF6}" dt="2017-10-13T20:49:10.064" v="0" actId="20577"/>
          <ac:spMkLst>
            <pc:docMk/>
            <pc:sldMk cId="0" sldId="332"/>
            <ac:spMk id="4" creationId="{00000000-0000-0000-0000-000000000000}"/>
          </ac:spMkLst>
        </pc:spChg>
      </pc:sldChg>
      <pc:sldChg chg="addSp delSp modSp">
        <pc:chgData name="Jonca, Jacek" userId="0cb1a133-87eb-4abc-8696-11a5267ee3f1" providerId="ADAL" clId="{B47ACE8A-AF2B-4FC3-80F6-397225818FF6}" dt="2017-10-13T20:52:18.998" v="34" actId="1076"/>
        <pc:sldMkLst>
          <pc:docMk/>
          <pc:sldMk cId="2831143002" sldId="341"/>
        </pc:sldMkLst>
        <pc:spChg chg="mod">
          <ac:chgData name="Jonca, Jacek" userId="0cb1a133-87eb-4abc-8696-11a5267ee3f1" providerId="ADAL" clId="{B47ACE8A-AF2B-4FC3-80F6-397225818FF6}" dt="2017-10-13T20:52:18.998" v="34" actId="1076"/>
          <ac:spMkLst>
            <pc:docMk/>
            <pc:sldMk cId="2831143002" sldId="341"/>
            <ac:spMk id="4" creationId="{00000000-0000-0000-0000-000000000000}"/>
          </ac:spMkLst>
        </pc:spChg>
        <pc:picChg chg="add del mod">
          <ac:chgData name="Jonca, Jacek" userId="0cb1a133-87eb-4abc-8696-11a5267ee3f1" providerId="ADAL" clId="{B47ACE8A-AF2B-4FC3-80F6-397225818FF6}" dt="2017-10-13T20:52:12.070" v="32"/>
          <ac:picMkLst>
            <pc:docMk/>
            <pc:sldMk cId="2831143002" sldId="341"/>
            <ac:picMk id="5" creationId="{40208E9D-48A0-4D04-B415-89B52CC92D8C}"/>
          </ac:picMkLst>
        </pc:picChg>
      </pc:sldChg>
      <pc:sldChg chg="add del">
        <pc:chgData name="Jonca, Jacek" userId="0cb1a133-87eb-4abc-8696-11a5267ee3f1" providerId="ADAL" clId="{B47ACE8A-AF2B-4FC3-80F6-397225818FF6}" dt="2017-10-13T20:52:25.143" v="36" actId="2696"/>
        <pc:sldMkLst>
          <pc:docMk/>
          <pc:sldMk cId="3847672211" sldId="343"/>
        </pc:sldMkLst>
      </pc:sldChg>
      <pc:sldChg chg="addSp delSp modSp add">
        <pc:chgData name="Jonca, Jacek" userId="0cb1a133-87eb-4abc-8696-11a5267ee3f1" providerId="ADAL" clId="{B47ACE8A-AF2B-4FC3-80F6-397225818FF6}" dt="2017-10-13T21:02:07.763" v="76" actId="1037"/>
        <pc:sldMkLst>
          <pc:docMk/>
          <pc:sldMk cId="200733049" sldId="345"/>
        </pc:sldMkLst>
        <pc:spChg chg="del">
          <ac:chgData name="Jonca, Jacek" userId="0cb1a133-87eb-4abc-8696-11a5267ee3f1" providerId="ADAL" clId="{B47ACE8A-AF2B-4FC3-80F6-397225818FF6}" dt="2017-10-13T20:54:38.460" v="68" actId="478"/>
          <ac:spMkLst>
            <pc:docMk/>
            <pc:sldMk cId="200733049" sldId="345"/>
            <ac:spMk id="6" creationId="{F2B64D27-B11D-40FE-A032-B2EBBEB2C45C}"/>
          </ac:spMkLst>
        </pc:spChg>
        <pc:spChg chg="mod">
          <ac:chgData name="Jonca, Jacek" userId="0cb1a133-87eb-4abc-8696-11a5267ee3f1" providerId="ADAL" clId="{B47ACE8A-AF2B-4FC3-80F6-397225818FF6}" dt="2017-10-13T20:52:49.918" v="54" actId="20577"/>
          <ac:spMkLst>
            <pc:docMk/>
            <pc:sldMk cId="200733049" sldId="345"/>
            <ac:spMk id="8" creationId="{DD9E0A58-FCAB-4323-A064-C1D3CC59AA59}"/>
          </ac:spMkLst>
        </pc:spChg>
        <pc:spChg chg="del">
          <ac:chgData name="Jonca, Jacek" userId="0cb1a133-87eb-4abc-8696-11a5267ee3f1" providerId="ADAL" clId="{B47ACE8A-AF2B-4FC3-80F6-397225818FF6}" dt="2017-10-13T20:52:57.102" v="56" actId="478"/>
          <ac:spMkLst>
            <pc:docMk/>
            <pc:sldMk cId="200733049" sldId="345"/>
            <ac:spMk id="39939" creationId="{AF31B008-D536-4C54-86D8-35A1FA80EC05}"/>
          </ac:spMkLst>
        </pc:spChg>
        <pc:picChg chg="add mod">
          <ac:chgData name="Jonca, Jacek" userId="0cb1a133-87eb-4abc-8696-11a5267ee3f1" providerId="ADAL" clId="{B47ACE8A-AF2B-4FC3-80F6-397225818FF6}" dt="2017-10-13T21:02:07.763" v="76" actId="1037"/>
          <ac:picMkLst>
            <pc:docMk/>
            <pc:sldMk cId="200733049" sldId="345"/>
            <ac:picMk id="9" creationId="{E0780BF5-8D3A-41C9-A52D-73C6B4526DF1}"/>
          </ac:picMkLst>
        </pc:picChg>
        <pc:picChg chg="add mod">
          <ac:chgData name="Jonca, Jacek" userId="0cb1a133-87eb-4abc-8696-11a5267ee3f1" providerId="ADAL" clId="{B47ACE8A-AF2B-4FC3-80F6-397225818FF6}" dt="2017-10-13T20:54:08.044" v="66" actId="1076"/>
          <ac:picMkLst>
            <pc:docMk/>
            <pc:sldMk cId="200733049" sldId="345"/>
            <ac:picMk id="10" creationId="{AEA0B982-7914-491B-A73B-8131A94BE796}"/>
          </ac:picMkLst>
        </pc:picChg>
        <pc:picChg chg="del">
          <ac:chgData name="Jonca, Jacek" userId="0cb1a133-87eb-4abc-8696-11a5267ee3f1" providerId="ADAL" clId="{B47ACE8A-AF2B-4FC3-80F6-397225818FF6}" dt="2017-10-13T20:52:53.389" v="55" actId="478"/>
          <ac:picMkLst>
            <pc:docMk/>
            <pc:sldMk cId="200733049" sldId="345"/>
            <ac:picMk id="39941" creationId="{6EC0E3FE-4CF2-42C2-843D-F1CFF349A19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1438" cy="4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80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8804" y="1"/>
            <a:ext cx="2981438" cy="4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80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063"/>
            <a:ext cx="2981438" cy="46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80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8804" y="8830063"/>
            <a:ext cx="2981438" cy="46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80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429429A-E272-46C7-98A7-F1D26EB2EE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45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1438" cy="4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80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804" y="1"/>
            <a:ext cx="2981438" cy="4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80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9188" y="698500"/>
            <a:ext cx="4643437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024" y="4415831"/>
            <a:ext cx="5505765" cy="41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063"/>
            <a:ext cx="2981438" cy="46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80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804" y="8830063"/>
            <a:ext cx="2981438" cy="46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806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9876F837-3E20-4D0A-9267-FE667286D6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87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7C467-E8DD-447E-A55B-5F9D3F5E26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0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AD0B5-C84A-4B3C-9AAB-7D7A5378AD7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3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5" name="Picture 3" descr="TTU 2 Title Page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7188" y="-3175"/>
            <a:ext cx="1103312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4363" y="-42863"/>
            <a:ext cx="7513637" cy="1143001"/>
          </a:xfrm>
        </p:spPr>
        <p:txBody>
          <a:bodyPr/>
          <a:lstStyle>
            <a:lvl1pPr>
              <a:lnSpc>
                <a:spcPct val="120000"/>
              </a:lnSpc>
              <a:spcAft>
                <a:spcPct val="20000"/>
              </a:spcAft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66738" y="3076575"/>
            <a:ext cx="6400800" cy="1752600"/>
          </a:xfrm>
        </p:spPr>
        <p:txBody>
          <a:bodyPr/>
          <a:lstStyle>
            <a:lvl1pPr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2113" y="-25400"/>
            <a:ext cx="2057400" cy="668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-25400"/>
            <a:ext cx="6019800" cy="668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1304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4363" y="-25400"/>
            <a:ext cx="75152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21304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5" descr="TTU 2 Title Page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977188" y="-3175"/>
            <a:ext cx="1103312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500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742950" indent="-228600" algn="l" rtl="0" eaLnBrk="0" fontAlgn="base" hangingPunct="0">
        <a:spcBef>
          <a:spcPct val="40000"/>
        </a:spcBef>
        <a:spcAft>
          <a:spcPct val="0"/>
        </a:spcAft>
        <a:buChar char="•"/>
        <a:defRPr sz="2400" i="1">
          <a:solidFill>
            <a:schemeClr val="tx1"/>
          </a:solidFill>
          <a:latin typeface="+mn-lt"/>
        </a:defRPr>
      </a:lvl3pPr>
      <a:lvl4pPr marL="1258888" indent="-228600" algn="l" rtl="0" eaLnBrk="0" fontAlgn="base" hangingPunct="0">
        <a:spcBef>
          <a:spcPct val="4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422400" indent="4064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18796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6pPr>
      <a:lvl7pPr marL="23368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7pPr>
      <a:lvl8pPr marL="27940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8pPr>
      <a:lvl9pPr marL="3251200" algn="l" rtl="0" fontAlgn="base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ll-tower"/>
          <p:cNvPicPr>
            <a:picLocks noChangeAspect="1" noChangeArrowheads="1"/>
          </p:cNvPicPr>
          <p:nvPr/>
        </p:nvPicPr>
        <p:blipFill>
          <a:blip r:embed="rId3" cstate="print"/>
          <a:srcRect r="172" b="9528"/>
          <a:stretch>
            <a:fillRect/>
          </a:stretch>
        </p:blipFill>
        <p:spPr bwMode="auto">
          <a:xfrm>
            <a:off x="609600" y="2274888"/>
            <a:ext cx="1843087" cy="233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640013" y="2286000"/>
            <a:ext cx="6489700" cy="1092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/>
              <a:t>Graduate Center / Graduate Life</a:t>
            </a:r>
            <a:br>
              <a:rPr lang="en-US" sz="4000" dirty="0"/>
            </a:br>
            <a:r>
              <a:rPr lang="en-US" sz="4000" dirty="0"/>
              <a:t>Student Service Fee Request</a:t>
            </a:r>
            <a:br>
              <a:rPr lang="en-US" sz="4000" dirty="0"/>
            </a:br>
            <a:r>
              <a:rPr lang="en-US" sz="4000" dirty="0"/>
              <a:t>Fiscal Years 2019 &amp; 2020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268663"/>
            <a:ext cx="6388100" cy="252253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2000" i="1" dirty="0"/>
          </a:p>
          <a:p>
            <a:pPr marL="0" indent="0" eaLnBrk="1" hangingPunct="1">
              <a:buFontTx/>
              <a:buNone/>
            </a:pPr>
            <a:endParaRPr lang="en-US" sz="2000" i="1" dirty="0"/>
          </a:p>
          <a:p>
            <a:pPr marL="0" indent="0" eaLnBrk="1" hangingPunct="1">
              <a:buFontTx/>
              <a:buNone/>
            </a:pPr>
            <a:r>
              <a:rPr lang="en-US" sz="2000" i="1" dirty="0"/>
              <a:t>Jacek </a:t>
            </a:r>
            <a:r>
              <a:rPr lang="en-US" sz="2000" i="1" dirty="0" err="1"/>
              <a:t>Jońca-Jasiński</a:t>
            </a:r>
            <a:r>
              <a:rPr lang="en-US" sz="2000" i="1" dirty="0"/>
              <a:t>, Ph.D. </a:t>
            </a:r>
          </a:p>
          <a:p>
            <a:pPr marL="0" indent="0" eaLnBrk="1" hangingPunct="1">
              <a:buFontTx/>
              <a:buNone/>
            </a:pPr>
            <a:r>
              <a:rPr lang="en-US" sz="2000" i="1" dirty="0"/>
              <a:t>jacek.jonca@ttu.edu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Meeting the needs of our students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Graduate Center Access Growth</a:t>
            </a:r>
          </a:p>
          <a:p>
            <a:r>
              <a:rPr lang="en-US" dirty="0"/>
              <a:t>FY2016 - 10,964 visits</a:t>
            </a:r>
          </a:p>
          <a:p>
            <a:r>
              <a:rPr lang="en-US" dirty="0"/>
              <a:t>FY2017 - 31,456 visits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Graduate Center usage effectively </a:t>
            </a:r>
            <a:r>
              <a:rPr lang="en-US" b="1" i="1" u="sng" dirty="0"/>
              <a:t>tripled</a:t>
            </a:r>
            <a:r>
              <a:rPr lang="en-US" i="1" dirty="0"/>
              <a:t> over the last fiscal year.</a:t>
            </a:r>
          </a:p>
        </p:txBody>
      </p:sp>
    </p:spTree>
    <p:extLst>
      <p:ext uri="{BB962C8B-B14F-4D97-AF65-F5344CB8AC3E}">
        <p14:creationId xmlns:p14="http://schemas.microsoft.com/office/powerpoint/2010/main" val="185857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FBEEEB3-153E-4F25-90F9-FA4D604A4C85}"/>
              </a:ext>
            </a:extLst>
          </p:cNvPr>
          <p:cNvSpPr txBox="1"/>
          <p:nvPr/>
        </p:nvSpPr>
        <p:spPr>
          <a:xfrm>
            <a:off x="1692275" y="1219200"/>
            <a:ext cx="70230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Graduate Writing Center Activity Growth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2A0E64AF-2863-4879-89FD-35E61F05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5630863"/>
            <a:ext cx="8886825" cy="574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spcAft>
                <a:spcPct val="25000"/>
              </a:spcAft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400050" indent="-285750">
              <a:spcBef>
                <a:spcPct val="20000"/>
              </a:spcBef>
              <a:buClr>
                <a:srgbClr val="CC0000"/>
              </a:buClr>
              <a:buSzPct val="90000"/>
              <a:buFont typeface="Wingdings" charset="2"/>
              <a:buChar char="§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742950" indent="-228600">
              <a:spcBef>
                <a:spcPct val="40000"/>
              </a:spcBef>
              <a:buChar char="•"/>
              <a:defRPr sz="2000" i="1">
                <a:solidFill>
                  <a:schemeClr val="tx1"/>
                </a:solidFill>
                <a:latin typeface="Times New Roman" charset="0"/>
              </a:defRPr>
            </a:lvl3pPr>
            <a:lvl4pPr marL="1258888" indent="-228600">
              <a:spcBef>
                <a:spcPct val="4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2000" dirty="0"/>
              <a:t>Overall usage has increased 310% between 2014-2015 and fall 2016-2017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4C66D2E2-85FC-4213-9751-5D391003B7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730375"/>
            <a:ext cx="7839075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49BA7C88-08BC-45B3-8358-386BDA55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 sz="3200" i="1" dirty="0"/>
              <a:t>Meeting the needs of our students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203697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Meeting the needs of our students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265237"/>
            <a:ext cx="8229600" cy="5516563"/>
          </a:xfrm>
        </p:spPr>
        <p:txBody>
          <a:bodyPr/>
          <a:lstStyle/>
          <a:p>
            <a:pPr lvl="1"/>
            <a:r>
              <a:rPr lang="en-US" dirty="0" smtClean="0"/>
              <a:t>Students want to </a:t>
            </a:r>
            <a:r>
              <a:rPr lang="en-US" dirty="0"/>
              <a:t>know more </a:t>
            </a:r>
            <a:r>
              <a:rPr lang="en-US" dirty="0" smtClean="0"/>
              <a:t>on how </a:t>
            </a:r>
            <a:r>
              <a:rPr lang="en-US" dirty="0"/>
              <a:t>to secure a permanent </a:t>
            </a:r>
            <a:r>
              <a:rPr lang="en-US" dirty="0" smtClean="0"/>
              <a:t>academic position → </a:t>
            </a:r>
            <a:r>
              <a:rPr lang="en-US" b="1" dirty="0" smtClean="0"/>
              <a:t>we host </a:t>
            </a:r>
            <a:r>
              <a:rPr lang="en-US" b="1" dirty="0"/>
              <a:t>expert </a:t>
            </a:r>
            <a:r>
              <a:rPr lang="en-US" b="1" dirty="0" smtClean="0"/>
              <a:t>panel on securing </a:t>
            </a:r>
            <a:r>
              <a:rPr lang="en-US" b="1" dirty="0"/>
              <a:t>permanent </a:t>
            </a:r>
            <a:r>
              <a:rPr lang="en-US" b="1" dirty="0" smtClean="0"/>
              <a:t>academic jobs</a:t>
            </a:r>
            <a:endParaRPr lang="en-US" b="1" dirty="0"/>
          </a:p>
          <a:p>
            <a:pPr lvl="1"/>
            <a:r>
              <a:rPr lang="en-US" dirty="0" smtClean="0"/>
              <a:t>Students </a:t>
            </a:r>
            <a:r>
              <a:rPr lang="en-US" dirty="0"/>
              <a:t>ask for statistics help → no statistics consulting on campus → </a:t>
            </a:r>
            <a:r>
              <a:rPr lang="en-US" b="1" dirty="0"/>
              <a:t>we develop statistical consulting service</a:t>
            </a:r>
          </a:p>
          <a:p>
            <a:pPr lvl="1"/>
            <a:r>
              <a:rPr lang="en-US" dirty="0"/>
              <a:t>International graduate students arrive in August but as TA/RA don’t get paid until October → they run hungry or on ramen → </a:t>
            </a:r>
            <a:r>
              <a:rPr lang="en-US" b="1" dirty="0"/>
              <a:t>we develop grassroots food pantry</a:t>
            </a:r>
            <a:r>
              <a:rPr lang="en-US" dirty="0"/>
              <a:t> run on donations</a:t>
            </a:r>
          </a:p>
          <a:p>
            <a:pPr lvl="1"/>
            <a:r>
              <a:rPr lang="en-US" dirty="0"/>
              <a:t>I don’t have a good picture for my LinkedIn profile → LinkedIn profiles with a picture received 30% to 400% more visits → </a:t>
            </a:r>
            <a:r>
              <a:rPr lang="en-US" b="1" dirty="0"/>
              <a:t>we are testing professional photo shot service</a:t>
            </a:r>
          </a:p>
          <a:p>
            <a:pPr lvl="1"/>
            <a:r>
              <a:rPr lang="en-US" dirty="0"/>
              <a:t>Students away from home feel lonely around holidays → </a:t>
            </a:r>
            <a:r>
              <a:rPr lang="en-US" b="1" dirty="0"/>
              <a:t>we host multi-cultural community dinner</a:t>
            </a:r>
            <a:r>
              <a:rPr lang="en-US" dirty="0"/>
              <a:t>, </a:t>
            </a:r>
            <a:r>
              <a:rPr lang="en-US" sz="2000" i="1" dirty="0"/>
              <a:t>e.g. Thanksgiving Meets Diwali, Thanksgiving Meets Hanukkah,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FY19 &amp; FY20 Allocation Request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r>
              <a:rPr lang="en-US" dirty="0"/>
              <a:t>Student Service fee Request: $155,000</a:t>
            </a:r>
          </a:p>
          <a:p>
            <a:r>
              <a:rPr lang="en-US" dirty="0"/>
              <a:t>Same amount as in FY2017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FY19 &amp; FY20 Allocation Request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341437"/>
            <a:ext cx="8229600" cy="4525963"/>
          </a:xfrm>
        </p:spPr>
        <p:txBody>
          <a:bodyPr/>
          <a:lstStyle/>
          <a:p>
            <a:pPr lvl="4"/>
            <a:r>
              <a:rPr lang="en-US" dirty="0"/>
              <a:t>Staff Salaries		45,000.00</a:t>
            </a:r>
          </a:p>
          <a:p>
            <a:pPr lvl="4"/>
            <a:r>
              <a:rPr lang="en-US" dirty="0"/>
              <a:t>Other Salaries		35,000.00</a:t>
            </a:r>
          </a:p>
          <a:p>
            <a:pPr lvl="4"/>
            <a:r>
              <a:rPr lang="en-US" dirty="0"/>
              <a:t>Longevity		3,500.00</a:t>
            </a:r>
          </a:p>
          <a:p>
            <a:pPr lvl="4"/>
            <a:r>
              <a:rPr lang="en-US" dirty="0"/>
              <a:t>Professional Fees		15,000.00</a:t>
            </a:r>
          </a:p>
          <a:p>
            <a:pPr lvl="4"/>
            <a:r>
              <a:rPr lang="en-US" dirty="0"/>
              <a:t>In State Travel		1,000.00</a:t>
            </a:r>
          </a:p>
          <a:p>
            <a:pPr lvl="4"/>
            <a:r>
              <a:rPr lang="en-US" dirty="0"/>
              <a:t>Out of State Travel	1,000.00</a:t>
            </a:r>
          </a:p>
          <a:p>
            <a:pPr lvl="4"/>
            <a:r>
              <a:rPr lang="en-US" dirty="0"/>
              <a:t>Student Group Travel	5,000.00</a:t>
            </a:r>
          </a:p>
          <a:p>
            <a:pPr lvl="4"/>
            <a:r>
              <a:rPr lang="en-US" dirty="0"/>
              <a:t>Participant Travel		5,000.00</a:t>
            </a:r>
          </a:p>
          <a:p>
            <a:pPr lvl="4"/>
            <a:r>
              <a:rPr lang="en-US" dirty="0"/>
              <a:t>Supplies			20,000.00</a:t>
            </a:r>
          </a:p>
          <a:p>
            <a:pPr lvl="4"/>
            <a:r>
              <a:rPr lang="en-US" dirty="0"/>
              <a:t>Repairs and Maintenance	1,000.00</a:t>
            </a:r>
          </a:p>
          <a:p>
            <a:pPr lvl="4"/>
            <a:r>
              <a:rPr lang="en-US" dirty="0"/>
              <a:t>Rentals and Leases	5,000.00</a:t>
            </a:r>
          </a:p>
          <a:p>
            <a:pPr lvl="4"/>
            <a:r>
              <a:rPr lang="en-US" dirty="0"/>
              <a:t>Printing and Reproduction	2,500.00</a:t>
            </a:r>
          </a:p>
          <a:p>
            <a:pPr lvl="4"/>
            <a:r>
              <a:rPr lang="en-US" dirty="0"/>
              <a:t>Membership Dues	1,000.00</a:t>
            </a:r>
          </a:p>
          <a:p>
            <a:pPr lvl="4"/>
            <a:r>
              <a:rPr lang="en-US" dirty="0"/>
              <a:t>Food and Entertainment	15,000.00</a:t>
            </a:r>
          </a:p>
        </p:txBody>
      </p:sp>
    </p:spTree>
    <p:extLst>
      <p:ext uri="{BB962C8B-B14F-4D97-AF65-F5344CB8AC3E}">
        <p14:creationId xmlns:p14="http://schemas.microsoft.com/office/powerpoint/2010/main" val="218946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TTUS_Seal_RVS_stack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7831" y="4486275"/>
            <a:ext cx="3495675" cy="13049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073275" y="990600"/>
            <a:ext cx="5284788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Graduate Center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Graduate Life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Questions? Jacek.Jonca@ttu.edu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3200">
                <a:solidFill>
                  <a:schemeClr val="bg1"/>
                </a:solidFill>
                <a:latin typeface="Arial" charset="0"/>
              </a:rPr>
              <a:t>806.834.3348</a:t>
            </a:r>
            <a:endParaRPr lang="en-US" sz="3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924800" y="152400"/>
            <a:ext cx="990600" cy="11922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 charset="0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dirty="0">
              <a:latin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Staff Members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r>
              <a:rPr lang="en-US" dirty="0"/>
              <a:t>Jacek Jonca-Jasinski, Director</a:t>
            </a:r>
          </a:p>
          <a:p>
            <a:r>
              <a:rPr lang="en-US" dirty="0"/>
              <a:t>Kristin Messuri, Associate Director, GSWC</a:t>
            </a:r>
          </a:p>
          <a:p>
            <a:r>
              <a:rPr lang="en-US" dirty="0"/>
              <a:t>Nicholas Hensley, Statistical Consultant </a:t>
            </a:r>
            <a:r>
              <a:rPr lang="en-US" sz="2000" dirty="0"/>
              <a:t>.25FTE</a:t>
            </a:r>
          </a:p>
          <a:p>
            <a:pPr lvl="1"/>
            <a:r>
              <a:rPr lang="en-US" dirty="0"/>
              <a:t>Graduate Assistants</a:t>
            </a:r>
          </a:p>
          <a:p>
            <a:pPr lvl="2"/>
            <a:r>
              <a:rPr lang="en-US" dirty="0"/>
              <a:t>Wasana “Sue” Warnakulasooriya</a:t>
            </a:r>
          </a:p>
          <a:p>
            <a:pPr lvl="2"/>
            <a:r>
              <a:rPr lang="en-US" dirty="0"/>
              <a:t>Vacant, interviews in progress</a:t>
            </a:r>
          </a:p>
          <a:p>
            <a:pPr lvl="2"/>
            <a:r>
              <a:rPr lang="en-US" dirty="0"/>
              <a:t>11 Graduate Student Writing Center’s (GSWC) writing consultants from across of academic disciplines</a:t>
            </a:r>
          </a:p>
        </p:txBody>
      </p:sp>
    </p:spTree>
    <p:extLst>
      <p:ext uri="{BB962C8B-B14F-4D97-AF65-F5344CB8AC3E}">
        <p14:creationId xmlns:p14="http://schemas.microsoft.com/office/powerpoint/2010/main" val="259368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What We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lvl="1"/>
            <a:r>
              <a:rPr lang="en-US" dirty="0"/>
              <a:t>Graduate Student Services:</a:t>
            </a:r>
          </a:p>
          <a:p>
            <a:pPr lvl="2"/>
            <a:r>
              <a:rPr lang="en-US" dirty="0"/>
              <a:t>Graduate Student Writing Center</a:t>
            </a:r>
          </a:p>
          <a:p>
            <a:pPr lvl="2"/>
            <a:r>
              <a:rPr lang="en-US" dirty="0"/>
              <a:t>Library Research Assistance</a:t>
            </a:r>
          </a:p>
          <a:p>
            <a:pPr lvl="2"/>
            <a:r>
              <a:rPr lang="en-US" dirty="0"/>
              <a:t>Statistical Consulting</a:t>
            </a:r>
          </a:p>
          <a:p>
            <a:pPr lvl="2"/>
            <a:r>
              <a:rPr lang="en-US" dirty="0"/>
              <a:t>Food Pantry</a:t>
            </a:r>
          </a:p>
          <a:p>
            <a:pPr lvl="2"/>
            <a:r>
              <a:rPr lang="en-US" dirty="0"/>
              <a:t>Human Research Consultations</a:t>
            </a:r>
          </a:p>
          <a:p>
            <a:pPr lvl="2"/>
            <a:r>
              <a:rPr lang="en-US" dirty="0"/>
              <a:t>LinkedIn Photo Shots*</a:t>
            </a:r>
          </a:p>
          <a:p>
            <a:pPr lvl="2"/>
            <a:r>
              <a:rPr lang="en-US" dirty="0"/>
              <a:t>Graduate Student Org Posters &amp; Research Posters**</a:t>
            </a:r>
          </a:p>
          <a:p>
            <a:pPr marL="514350" lvl="2" indent="0">
              <a:buNone/>
            </a:pPr>
            <a:r>
              <a:rPr lang="en-US" sz="2000" dirty="0"/>
              <a:t>* this services is currently being tested | ** service in early stages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What We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lvl="1"/>
            <a:r>
              <a:rPr lang="en-US" dirty="0"/>
              <a:t>Graduate Student Oriented Programming:</a:t>
            </a:r>
          </a:p>
          <a:p>
            <a:pPr lvl="2"/>
            <a:r>
              <a:rPr lang="en-US" dirty="0"/>
              <a:t>Professional / Career / Academic Development</a:t>
            </a:r>
          </a:p>
          <a:p>
            <a:pPr lvl="2"/>
            <a:r>
              <a:rPr lang="en-US" dirty="0"/>
              <a:t>Social / Family-oriented Programming</a:t>
            </a:r>
          </a:p>
          <a:p>
            <a:pPr marL="514350" lvl="2" indent="0">
              <a:buNone/>
            </a:pPr>
            <a:endParaRPr lang="en-US" dirty="0"/>
          </a:p>
          <a:p>
            <a:pPr lvl="1"/>
            <a:r>
              <a:rPr lang="en-US" dirty="0"/>
              <a:t>Graduate Student facilities:</a:t>
            </a:r>
          </a:p>
          <a:p>
            <a:pPr lvl="2"/>
            <a:r>
              <a:rPr lang="en-US" dirty="0"/>
              <a:t>Computer Labs (General Use + Research Computing)</a:t>
            </a:r>
          </a:p>
          <a:p>
            <a:pPr lvl="2"/>
            <a:r>
              <a:rPr lang="en-US" dirty="0"/>
              <a:t>Meeting Spaces / Room Reservations</a:t>
            </a:r>
          </a:p>
          <a:p>
            <a:pPr lvl="2"/>
            <a:r>
              <a:rPr lang="en-US" dirty="0"/>
              <a:t>Study Spaces</a:t>
            </a:r>
          </a:p>
          <a:p>
            <a:pPr lvl="2"/>
            <a:r>
              <a:rPr lang="en-US" dirty="0"/>
              <a:t>Leisure Space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14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2B64D27-B11D-40FE-A032-B2EBBEB2C45C}"/>
              </a:ext>
            </a:extLst>
          </p:cNvPr>
          <p:cNvSpPr txBox="1"/>
          <p:nvPr/>
        </p:nvSpPr>
        <p:spPr>
          <a:xfrm>
            <a:off x="1339850" y="1117600"/>
            <a:ext cx="65135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Professional and Career Development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AF31B008-D536-4C54-86D8-35A1FA80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5486400"/>
            <a:ext cx="9153525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spcAft>
                <a:spcPct val="25000"/>
              </a:spcAft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400050" indent="-285750">
              <a:spcBef>
                <a:spcPct val="20000"/>
              </a:spcBef>
              <a:buClr>
                <a:srgbClr val="CC0000"/>
              </a:buClr>
              <a:buSzPct val="90000"/>
              <a:buFont typeface="Wingdings" charset="2"/>
              <a:buChar char="§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742950" indent="-228600">
              <a:spcBef>
                <a:spcPct val="40000"/>
              </a:spcBef>
              <a:buChar char="•"/>
              <a:defRPr sz="2000" i="1">
                <a:solidFill>
                  <a:schemeClr val="tx1"/>
                </a:solidFill>
                <a:latin typeface="Times New Roman" charset="0"/>
              </a:defRPr>
            </a:lvl3pPr>
            <a:lvl4pPr marL="1258888" indent="-228600">
              <a:spcBef>
                <a:spcPct val="4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800" dirty="0"/>
              <a:t>Scope of events has increased to cover six main skills: critical thinking, communication, leadership &amp; management, teamwork, professionalism, and ethics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Char char="•"/>
              <a:defRPr/>
            </a:pPr>
            <a:r>
              <a:rPr lang="en-US" altLang="en-US" sz="1800" dirty="0"/>
              <a:t>Number of events has increased  by 88% since fall 2013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9E0A58-FCAB-4323-A064-C1D3CC59AA59}"/>
              </a:ext>
            </a:extLst>
          </p:cNvPr>
          <p:cNvSpPr txBox="1"/>
          <p:nvPr/>
        </p:nvSpPr>
        <p:spPr>
          <a:xfrm>
            <a:off x="2911475" y="1582738"/>
            <a:ext cx="41052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Number of Activities</a:t>
            </a:r>
          </a:p>
        </p:txBody>
      </p:sp>
      <p:pic>
        <p:nvPicPr>
          <p:cNvPr id="39941" name="Picture 1">
            <a:extLst>
              <a:ext uri="{FF2B5EF4-FFF2-40B4-BE49-F238E27FC236}">
                <a16:creationId xmlns:a16="http://schemas.microsoft.com/office/drawing/2014/main" xmlns="" id="{6EC0E3FE-4CF2-42C2-843D-F1CFF349A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2084388"/>
            <a:ext cx="5967412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D9A2D161-0814-4EE7-B865-B486DA42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 sz="3600" i="1" dirty="0"/>
              <a:t>What We Do</a:t>
            </a:r>
          </a:p>
        </p:txBody>
      </p:sp>
    </p:spTree>
    <p:extLst>
      <p:ext uri="{BB962C8B-B14F-4D97-AF65-F5344CB8AC3E}">
        <p14:creationId xmlns:p14="http://schemas.microsoft.com/office/powerpoint/2010/main" val="92258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9E0A58-FCAB-4323-A064-C1D3CC59AA59}"/>
              </a:ext>
            </a:extLst>
          </p:cNvPr>
          <p:cNvSpPr txBox="1"/>
          <p:nvPr/>
        </p:nvSpPr>
        <p:spPr>
          <a:xfrm>
            <a:off x="2911475" y="1582738"/>
            <a:ext cx="410527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j-lt"/>
              </a:rPr>
              <a:t>Core Competencies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9A2D161-0814-4EE7-B865-B486DA425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 sz="3600" i="1" dirty="0"/>
              <a:t>What We Do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xmlns="" id="{E0780BF5-8D3A-41C9-A52D-73C6B4526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63638"/>
            <a:ext cx="520065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EA0B982-7914-491B-A73B-8131A94BE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58" y="3042542"/>
            <a:ext cx="5586249" cy="379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3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Promoting Student Success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r>
              <a:rPr lang="en-US" dirty="0"/>
              <a:t>Prepare students for long-term success</a:t>
            </a:r>
          </a:p>
          <a:p>
            <a:pPr lvl="1"/>
            <a:r>
              <a:rPr lang="en-US" dirty="0"/>
              <a:t>Career/professional development programming + services</a:t>
            </a:r>
          </a:p>
          <a:p>
            <a:pPr lvl="2"/>
            <a:r>
              <a:rPr lang="en-US" dirty="0"/>
              <a:t>career + communication workshops/panels/presentations</a:t>
            </a:r>
          </a:p>
          <a:p>
            <a:pPr lvl="2"/>
            <a:r>
              <a:rPr lang="en-US" dirty="0"/>
              <a:t>services promoting professionalism, career, &amp; professional development (LinkedIn Photo Shots, Professional Posters)</a:t>
            </a:r>
          </a:p>
          <a:p>
            <a:r>
              <a:rPr lang="en-US" dirty="0"/>
              <a:t>Help achieve shorter-term success</a:t>
            </a:r>
          </a:p>
          <a:p>
            <a:pPr lvl="1"/>
            <a:r>
              <a:rPr lang="en-US" dirty="0"/>
              <a:t>Services helping students succeed while in Graduate School</a:t>
            </a:r>
          </a:p>
          <a:p>
            <a:pPr lvl="2"/>
            <a:r>
              <a:rPr lang="en-US" dirty="0"/>
              <a:t>Writing consults, statistical analysis &amp; research design consults, human research consults, library research help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/>
              <a:t>Promoting Student Success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/>
          <a:lstStyle/>
          <a:p>
            <a:r>
              <a:rPr lang="en-US" dirty="0"/>
              <a:t>Retention Efforts</a:t>
            </a:r>
          </a:p>
          <a:p>
            <a:pPr lvl="1"/>
            <a:r>
              <a:rPr lang="en-US" dirty="0"/>
              <a:t>Connect students with sources of help</a:t>
            </a:r>
          </a:p>
          <a:p>
            <a:pPr lvl="2"/>
            <a:r>
              <a:rPr lang="en-US" dirty="0"/>
              <a:t>On-campus and off-campus referrals</a:t>
            </a:r>
          </a:p>
          <a:p>
            <a:pPr lvl="2"/>
            <a:r>
              <a:rPr lang="en-US" dirty="0"/>
              <a:t>Food Pantry</a:t>
            </a:r>
          </a:p>
          <a:p>
            <a:pPr lvl="1"/>
            <a:r>
              <a:rPr lang="en-US" dirty="0"/>
              <a:t>Help build community, friendships, and support networks that span departments and colleges.</a:t>
            </a:r>
          </a:p>
          <a:p>
            <a:pPr lvl="1"/>
            <a:r>
              <a:rPr lang="en-US" dirty="0"/>
              <a:t>Work-life balance</a:t>
            </a:r>
          </a:p>
        </p:txBody>
      </p:sp>
    </p:spTree>
    <p:extLst>
      <p:ext uri="{BB962C8B-B14F-4D97-AF65-F5344CB8AC3E}">
        <p14:creationId xmlns:p14="http://schemas.microsoft.com/office/powerpoint/2010/main" val="213241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DECD3F-E737-4942-B360-D7C69081369D}"/>
              </a:ext>
            </a:extLst>
          </p:cNvPr>
          <p:cNvSpPr txBox="1"/>
          <p:nvPr/>
        </p:nvSpPr>
        <p:spPr>
          <a:xfrm>
            <a:off x="2084388" y="1216025"/>
            <a:ext cx="593322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dirty="0">
                <a:latin typeface="+mj-lt"/>
              </a:rPr>
              <a:t>Total Graduate Enrollment Growth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546985C4-E5AA-45FA-A4B5-7BF9C9245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5715000"/>
            <a:ext cx="8886825" cy="539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spcAft>
                <a:spcPct val="25000"/>
              </a:spcAft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400050" indent="-285750">
              <a:spcBef>
                <a:spcPct val="20000"/>
              </a:spcBef>
              <a:buClr>
                <a:srgbClr val="CC0000"/>
              </a:buClr>
              <a:buSzPct val="90000"/>
              <a:buFont typeface="Wingdings" charset="2"/>
              <a:buChar char="§"/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742950" indent="-228600">
              <a:spcBef>
                <a:spcPct val="40000"/>
              </a:spcBef>
              <a:buChar char="•"/>
              <a:defRPr sz="2000" i="1">
                <a:solidFill>
                  <a:schemeClr val="tx1"/>
                </a:solidFill>
                <a:latin typeface="Times New Roman" charset="0"/>
              </a:defRPr>
            </a:lvl3pPr>
            <a:lvl4pPr marL="1258888" indent="-228600">
              <a:spcBef>
                <a:spcPct val="4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1800" dirty="0"/>
              <a:t>Graduate enrollment increased 30% between fall 2008 (4670) and fall 2016 (6058)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8ABACFF-D2D1-4F39-AE36-0EF272B0D2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800225"/>
            <a:ext cx="4595812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286E18A6-7C3A-4978-9726-49526F1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3" y="-25400"/>
            <a:ext cx="7515225" cy="1143000"/>
          </a:xfrm>
        </p:spPr>
        <p:txBody>
          <a:bodyPr/>
          <a:lstStyle/>
          <a:p>
            <a:r>
              <a:rPr lang="en-US" sz="3600" i="1" dirty="0"/>
              <a:t>Meeting the needs of our students</a:t>
            </a:r>
          </a:p>
        </p:txBody>
      </p:sp>
    </p:spTree>
    <p:extLst>
      <p:ext uri="{BB962C8B-B14F-4D97-AF65-F5344CB8AC3E}">
        <p14:creationId xmlns:p14="http://schemas.microsoft.com/office/powerpoint/2010/main" val="1602240129"/>
      </p:ext>
    </p:extLst>
  </p:cSld>
  <p:clrMapOvr>
    <a:masterClrMapping/>
  </p:clrMapOvr>
</p:sld>
</file>

<file path=ppt/theme/theme1.xml><?xml version="1.0" encoding="utf-8"?>
<a:theme xmlns:a="http://schemas.openxmlformats.org/drawingml/2006/main" name="TTU_PPT_Option1">
  <a:themeElements>
    <a:clrScheme name="">
      <a:dk1>
        <a:srgbClr val="000000"/>
      </a:dk1>
      <a:lt1>
        <a:srgbClr val="FFFFFF"/>
      </a:lt1>
      <a:dk2>
        <a:srgbClr val="000000"/>
      </a:dk2>
      <a:lt2>
        <a:srgbClr val="646464"/>
      </a:lt2>
      <a:accent1>
        <a:srgbClr val="B50C00"/>
      </a:accent1>
      <a:accent2>
        <a:srgbClr val="052147"/>
      </a:accent2>
      <a:accent3>
        <a:srgbClr val="FFFFFF"/>
      </a:accent3>
      <a:accent4>
        <a:srgbClr val="000000"/>
      </a:accent4>
      <a:accent5>
        <a:srgbClr val="D7AAAA"/>
      </a:accent5>
      <a:accent6>
        <a:srgbClr val="041D3F"/>
      </a:accent6>
      <a:hlink>
        <a:srgbClr val="BD8C00"/>
      </a:hlink>
      <a:folHlink>
        <a:srgbClr val="3F4A13"/>
      </a:folHlink>
    </a:clrScheme>
    <a:fontScheme name="TTU_PPT_Option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TU_PPT_Option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U_PPT_Option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U_PPT_Option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U_PPT_Option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U_PPT_Option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U_PPT_Option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U_PPT_Option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U_PPT_Option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U_PPT_Option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U_PPT_Option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U_PPT_Option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U_PPT_Option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U_PPT_Option1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U_PPT_Option1 1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FF11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FF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U_PPT_Option1 15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CC00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U_PPT_Option1 16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50C00"/>
        </a:accent1>
        <a:accent2>
          <a:srgbClr val="052147"/>
        </a:accent2>
        <a:accent3>
          <a:srgbClr val="FFFFFF"/>
        </a:accent3>
        <a:accent4>
          <a:srgbClr val="000000"/>
        </a:accent4>
        <a:accent5>
          <a:srgbClr val="D7AAAA"/>
        </a:accent5>
        <a:accent6>
          <a:srgbClr val="041D3F"/>
        </a:accent6>
        <a:hlink>
          <a:srgbClr val="BD8C00"/>
        </a:hlink>
        <a:folHlink>
          <a:srgbClr val="3F4A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2950</TotalTime>
  <Words>541</Words>
  <Application>Microsoft Office PowerPoint</Application>
  <PresentationFormat>On-screen Show (4:3)</PresentationFormat>
  <Paragraphs>98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Tahoma</vt:lpstr>
      <vt:lpstr>Times New Roman</vt:lpstr>
      <vt:lpstr>Wingdings</vt:lpstr>
      <vt:lpstr>TTU_PPT_Option1</vt:lpstr>
      <vt:lpstr>Graduate Center / Graduate Life Student Service Fee Request Fiscal Years 2019 &amp; 2020 </vt:lpstr>
      <vt:lpstr>Staff Members </vt:lpstr>
      <vt:lpstr>What We Do</vt:lpstr>
      <vt:lpstr>What We Do</vt:lpstr>
      <vt:lpstr>What We Do</vt:lpstr>
      <vt:lpstr>What We Do</vt:lpstr>
      <vt:lpstr>Promoting Student Success</vt:lpstr>
      <vt:lpstr>Promoting Student Success</vt:lpstr>
      <vt:lpstr>Meeting the needs of our students</vt:lpstr>
      <vt:lpstr>Meeting the needs of our students</vt:lpstr>
      <vt:lpstr>Meeting the needs of our students</vt:lpstr>
      <vt:lpstr>Meeting the needs of our students</vt:lpstr>
      <vt:lpstr>FY19 &amp; FY20 Allocation Request</vt:lpstr>
      <vt:lpstr>FY19 &amp; FY20 Allocation Request</vt:lpstr>
      <vt:lpstr>PowerPoint Presentation</vt:lpstr>
    </vt:vector>
  </TitlesOfParts>
  <Company>Texas Tech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Judicial Programs Overview</dc:title>
  <dc:creator>cleising</dc:creator>
  <cp:lastModifiedBy>Jacek Jonca-Jasinski</cp:lastModifiedBy>
  <cp:revision>141</cp:revision>
  <cp:lastPrinted>2015-10-12T13:11:52Z</cp:lastPrinted>
  <dcterms:created xsi:type="dcterms:W3CDTF">2006-05-30T15:20:04Z</dcterms:created>
  <dcterms:modified xsi:type="dcterms:W3CDTF">2017-10-16T06:27:29Z</dcterms:modified>
</cp:coreProperties>
</file>