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7" r:id="rId4"/>
    <p:sldId id="271" r:id="rId5"/>
    <p:sldId id="258" r:id="rId6"/>
    <p:sldId id="272" r:id="rId7"/>
    <p:sldId id="259" r:id="rId8"/>
    <p:sldId id="261" r:id="rId9"/>
    <p:sldId id="262" r:id="rId10"/>
    <p:sldId id="264" r:id="rId11"/>
    <p:sldId id="266" r:id="rId12"/>
    <p:sldId id="265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44"/>
    <p:restoredTop sz="96405"/>
  </p:normalViewPr>
  <p:slideViewPr>
    <p:cSldViewPr snapToGrid="0" snapToObjects="1">
      <p:cViewPr varScale="1">
        <p:scale>
          <a:sx n="250" d="100"/>
          <a:sy n="250" d="100"/>
        </p:scale>
        <p:origin x="16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1B948-B4D2-B44C-97BC-4CFF073A5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794000"/>
            <a:ext cx="8791575" cy="1219199"/>
          </a:xfrm>
        </p:spPr>
        <p:txBody>
          <a:bodyPr/>
          <a:lstStyle/>
          <a:p>
            <a:pPr algn="ctr"/>
            <a:r>
              <a:rPr lang="fr-FR" dirty="0"/>
              <a:t>XPCF</a:t>
            </a:r>
            <a:br>
              <a:rPr lang="fr-FR" dirty="0"/>
            </a:br>
            <a:r>
              <a:rPr lang="fr-FR" sz="3200" dirty="0"/>
              <a:t>Cross </a:t>
            </a:r>
            <a:r>
              <a:rPr lang="fr-FR" sz="3200" dirty="0" err="1"/>
              <a:t>platform</a:t>
            </a:r>
            <a:r>
              <a:rPr lang="fr-FR" sz="3200" dirty="0"/>
              <a:t> component </a:t>
            </a:r>
            <a:r>
              <a:rPr lang="fr-FR" sz="3200" dirty="0" err="1"/>
              <a:t>framework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422678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FA0CD-8F66-214C-99A1-82B64323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6679"/>
            <a:ext cx="9905999" cy="49746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XPCF </a:t>
            </a:r>
            <a:r>
              <a:rPr lang="fr-FR" dirty="0" err="1"/>
              <a:t>defines</a:t>
            </a:r>
            <a:r>
              <a:rPr lang="fr-FR" dirty="0"/>
              <a:t> a Domain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The DSL </a:t>
            </a:r>
            <a:r>
              <a:rPr lang="fr-FR" dirty="0" err="1"/>
              <a:t>is</a:t>
            </a:r>
            <a:r>
              <a:rPr lang="fr-FR" dirty="0"/>
              <a:t> :</a:t>
            </a:r>
          </a:p>
          <a:p>
            <a:r>
              <a:rPr lang="fr-FR" dirty="0" err="1"/>
              <a:t>Based</a:t>
            </a:r>
            <a:r>
              <a:rPr lang="fr-FR" dirty="0"/>
              <a:t> on C++ user </a:t>
            </a:r>
            <a:r>
              <a:rPr lang="fr-FR" dirty="0" err="1"/>
              <a:t>defined</a:t>
            </a:r>
            <a:r>
              <a:rPr lang="fr-FR" dirty="0"/>
              <a:t> </a:t>
            </a:r>
            <a:r>
              <a:rPr lang="fr-FR" dirty="0" err="1"/>
              <a:t>attributes</a:t>
            </a:r>
            <a:endParaRPr lang="fr-FR" dirty="0"/>
          </a:p>
          <a:p>
            <a:r>
              <a:rPr lang="fr-FR" dirty="0"/>
              <a:t>Made to </a:t>
            </a:r>
            <a:r>
              <a:rPr lang="fr-FR" dirty="0" err="1"/>
              <a:t>assist</a:t>
            </a:r>
            <a:r>
              <a:rPr lang="fr-FR" dirty="0"/>
              <a:t>/</a:t>
            </a:r>
            <a:r>
              <a:rPr lang="fr-FR" dirty="0" err="1"/>
              <a:t>extend</a:t>
            </a:r>
            <a:r>
              <a:rPr lang="fr-FR" dirty="0"/>
              <a:t> the code </a:t>
            </a:r>
            <a:r>
              <a:rPr lang="fr-FR" dirty="0" err="1"/>
              <a:t>generation</a:t>
            </a:r>
            <a:endParaRPr lang="fr-FR" dirty="0"/>
          </a:p>
          <a:p>
            <a:r>
              <a:rPr lang="fr-FR" dirty="0"/>
              <a:t>usable in XPCF Interfaces </a:t>
            </a:r>
            <a:r>
              <a:rPr lang="fr-FR" dirty="0" err="1"/>
              <a:t>declarations</a:t>
            </a: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r>
              <a:rPr lang="fr-FR" dirty="0"/>
              <a:t>It </a:t>
            </a:r>
            <a:r>
              <a:rPr lang="fr-FR" dirty="0" err="1"/>
              <a:t>allows</a:t>
            </a:r>
            <a:r>
              <a:rPr lang="fr-FR" dirty="0"/>
              <a:t> to :</a:t>
            </a:r>
          </a:p>
          <a:p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ambiguities</a:t>
            </a:r>
            <a:endParaRPr lang="fr-FR" dirty="0"/>
          </a:p>
          <a:p>
            <a:r>
              <a:rPr lang="fr-FR" dirty="0" err="1"/>
              <a:t>Maintain</a:t>
            </a:r>
            <a:r>
              <a:rPr lang="fr-FR" dirty="0"/>
              <a:t> proxy and server components UUID </a:t>
            </a:r>
            <a:r>
              <a:rPr lang="fr-FR" dirty="0" err="1"/>
              <a:t>stability</a:t>
            </a:r>
            <a:endParaRPr lang="fr-FR" dirty="0"/>
          </a:p>
          <a:p>
            <a:r>
              <a:rPr lang="fr-FR" dirty="0" err="1"/>
              <a:t>Specify</a:t>
            </a:r>
            <a:r>
              <a:rPr lang="fr-FR" dirty="0"/>
              <a:t> interfaces to ignore</a:t>
            </a:r>
          </a:p>
          <a:p>
            <a:r>
              <a:rPr lang="fr-FR" dirty="0"/>
              <a:t>… more to come</a:t>
            </a:r>
          </a:p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09D20B3-648F-BE41-9F00-9F23B1708BBD}"/>
              </a:ext>
            </a:extLst>
          </p:cNvPr>
          <p:cNvSpPr txBox="1">
            <a:spLocks/>
          </p:cNvSpPr>
          <p:nvPr/>
        </p:nvSpPr>
        <p:spPr>
          <a:xfrm>
            <a:off x="1141413" y="470135"/>
            <a:ext cx="9905998" cy="737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XPCF </a:t>
            </a:r>
            <a:r>
              <a:rPr lang="fr-FR" dirty="0" err="1"/>
              <a:t>Remoting</a:t>
            </a:r>
            <a:r>
              <a:rPr lang="fr-FR" dirty="0"/>
              <a:t> DSL</a:t>
            </a:r>
          </a:p>
        </p:txBody>
      </p:sp>
    </p:spTree>
    <p:extLst>
      <p:ext uri="{BB962C8B-B14F-4D97-AF65-F5344CB8AC3E}">
        <p14:creationId xmlns:p14="http://schemas.microsoft.com/office/powerpoint/2010/main" val="100127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FA0CD-8F66-214C-99A1-82B64323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7465"/>
            <a:ext cx="9905999" cy="5143908"/>
          </a:xfrm>
        </p:spPr>
        <p:txBody>
          <a:bodyPr/>
          <a:lstStyle/>
          <a:p>
            <a:r>
              <a:rPr lang="fr-FR" sz="1800" dirty="0"/>
              <a:t>An interface </a:t>
            </a:r>
            <a:r>
              <a:rPr lang="fr-FR" sz="1800" dirty="0" err="1"/>
              <a:t>aiming</a:t>
            </a:r>
            <a:r>
              <a:rPr lang="fr-FR" sz="1800" dirty="0"/>
              <a:t> to </a:t>
            </a:r>
            <a:r>
              <a:rPr lang="fr-FR" sz="1800" dirty="0" err="1"/>
              <a:t>automatic</a:t>
            </a:r>
            <a:r>
              <a:rPr lang="fr-FR" sz="1800" dirty="0"/>
              <a:t> </a:t>
            </a:r>
            <a:r>
              <a:rPr lang="fr-FR" sz="1800" dirty="0" err="1"/>
              <a:t>remoting</a:t>
            </a:r>
            <a:r>
              <a:rPr lang="fr-FR" sz="1800" dirty="0"/>
              <a:t> support must </a:t>
            </a:r>
            <a:r>
              <a:rPr lang="fr-FR" sz="1800" dirty="0" err="1"/>
              <a:t>either</a:t>
            </a:r>
            <a:r>
              <a:rPr lang="fr-FR" sz="1800" dirty="0"/>
              <a:t> :</a:t>
            </a:r>
          </a:p>
          <a:p>
            <a:pPr marL="285750" indent="-285750"/>
            <a:r>
              <a:rPr lang="fr-FR" sz="1800" dirty="0"/>
              <a:t>use base </a:t>
            </a:r>
            <a:r>
              <a:rPr lang="fr-FR" sz="1800" dirty="0" err="1"/>
              <a:t>c++</a:t>
            </a:r>
            <a:r>
              <a:rPr lang="fr-FR" sz="1800" dirty="0"/>
              <a:t> types </a:t>
            </a:r>
            <a:r>
              <a:rPr lang="fr-FR" sz="1800" dirty="0" err="1"/>
              <a:t>only</a:t>
            </a:r>
            <a:r>
              <a:rPr lang="fr-FR" sz="1800" dirty="0"/>
              <a:t> (STL containers are </a:t>
            </a:r>
            <a:r>
              <a:rPr lang="fr-FR" sz="1800" dirty="0" err="1"/>
              <a:t>also</a:t>
            </a:r>
            <a:r>
              <a:rPr lang="fr-FR" sz="1800" dirty="0"/>
              <a:t> </a:t>
            </a:r>
            <a:r>
              <a:rPr lang="fr-FR" sz="1800" dirty="0" err="1"/>
              <a:t>supported</a:t>
            </a:r>
            <a:r>
              <a:rPr lang="fr-FR" sz="1800" dirty="0"/>
              <a:t>)</a:t>
            </a:r>
          </a:p>
          <a:p>
            <a:pPr marL="285750" indent="-285750"/>
            <a:r>
              <a:rPr lang="fr-FR" sz="1800" dirty="0"/>
              <a:t>use </a:t>
            </a:r>
            <a:r>
              <a:rPr lang="fr-FR" sz="1800" dirty="0" err="1"/>
              <a:t>serializable</a:t>
            </a:r>
            <a:r>
              <a:rPr lang="fr-FR" sz="1800" dirty="0"/>
              <a:t> </a:t>
            </a:r>
            <a:r>
              <a:rPr lang="fr-FR" sz="1800" dirty="0" err="1"/>
              <a:t>datastructures</a:t>
            </a:r>
            <a:r>
              <a:rPr lang="fr-FR" sz="1800" dirty="0"/>
              <a:t> (</a:t>
            </a:r>
            <a:r>
              <a:rPr lang="fr-FR" sz="1800" dirty="0" err="1"/>
              <a:t>datastructures</a:t>
            </a:r>
            <a:r>
              <a:rPr lang="fr-FR" sz="1800" dirty="0"/>
              <a:t> </a:t>
            </a:r>
            <a:r>
              <a:rPr lang="fr-FR" sz="1800" dirty="0" err="1"/>
              <a:t>declaring</a:t>
            </a:r>
            <a:r>
              <a:rPr lang="fr-FR" sz="1800" dirty="0"/>
              <a:t> one of the </a:t>
            </a:r>
            <a:r>
              <a:rPr lang="fr-FR" sz="1800" dirty="0" err="1"/>
              <a:t>serialization</a:t>
            </a:r>
            <a:r>
              <a:rPr lang="fr-FR" sz="1800" dirty="0"/>
              <a:t> </a:t>
            </a:r>
            <a:r>
              <a:rPr lang="fr-FR" sz="1800" dirty="0" err="1"/>
              <a:t>methods</a:t>
            </a:r>
            <a:r>
              <a:rPr lang="fr-FR" sz="1800" dirty="0"/>
              <a:t> </a:t>
            </a:r>
            <a:r>
              <a:rPr lang="fr-FR" sz="1800" dirty="0" err="1"/>
              <a:t>available</a:t>
            </a:r>
            <a:r>
              <a:rPr lang="fr-FR" sz="1800" dirty="0"/>
              <a:t> in </a:t>
            </a:r>
            <a:r>
              <a:rPr lang="fr-FR" sz="1800" dirty="0" err="1"/>
              <a:t>xpcf</a:t>
            </a:r>
            <a:r>
              <a:rPr lang="fr-FR" sz="1800" dirty="0"/>
              <a:t> </a:t>
            </a:r>
            <a:r>
              <a:rPr lang="fr-FR" sz="1800" dirty="0" err="1"/>
              <a:t>specifications</a:t>
            </a:r>
            <a:r>
              <a:rPr lang="fr-FR" sz="1800" dirty="0"/>
              <a:t>  - </a:t>
            </a:r>
            <a:r>
              <a:rPr lang="fr-FR" sz="1800" dirty="0" err="1"/>
              <a:t>boost</a:t>
            </a:r>
            <a:r>
              <a:rPr lang="fr-FR" sz="1800" dirty="0"/>
              <a:t> </a:t>
            </a:r>
            <a:r>
              <a:rPr lang="fr-FR" sz="1800" dirty="0" err="1"/>
              <a:t>serialization</a:t>
            </a:r>
            <a:r>
              <a:rPr lang="fr-FR" sz="1800" dirty="0"/>
              <a:t> in XPCF 2.5.0)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Note : pointers are not </a:t>
            </a:r>
            <a:r>
              <a:rPr lang="fr-FR" sz="1800" dirty="0" err="1"/>
              <a:t>handled</a:t>
            </a:r>
            <a:r>
              <a:rPr lang="fr-FR" sz="1800" dirty="0"/>
              <a:t>. </a:t>
            </a:r>
          </a:p>
          <a:p>
            <a:pPr marL="0" indent="0">
              <a:buNone/>
            </a:pPr>
            <a:r>
              <a:rPr lang="fr-FR" sz="1800" dirty="0" err="1"/>
              <a:t>Anyway</a:t>
            </a:r>
            <a:r>
              <a:rPr lang="fr-FR" sz="1800" dirty="0"/>
              <a:t>, as interfaces </a:t>
            </a:r>
            <a:r>
              <a:rPr lang="fr-FR" sz="1800" dirty="0" err="1"/>
              <a:t>represent</a:t>
            </a:r>
            <a:r>
              <a:rPr lang="fr-FR" sz="1800" dirty="0"/>
              <a:t> </a:t>
            </a:r>
            <a:r>
              <a:rPr lang="fr-FR" sz="1800" dirty="0" err="1"/>
              <a:t>contracts</a:t>
            </a:r>
            <a:r>
              <a:rPr lang="fr-FR" sz="1800" dirty="0"/>
              <a:t> </a:t>
            </a:r>
            <a:r>
              <a:rPr lang="fr-FR" sz="1800" dirty="0" err="1"/>
              <a:t>between</a:t>
            </a:r>
            <a:r>
              <a:rPr lang="fr-FR" sz="1800" dirty="0"/>
              <a:t> a user and a service, not handling pointers </a:t>
            </a:r>
            <a:r>
              <a:rPr lang="fr-FR" sz="1800" dirty="0" err="1"/>
              <a:t>should</a:t>
            </a:r>
            <a:r>
              <a:rPr lang="fr-FR" sz="1800" dirty="0"/>
              <a:t> not </a:t>
            </a:r>
            <a:r>
              <a:rPr lang="fr-FR" sz="1800" dirty="0" err="1"/>
              <a:t>be</a:t>
            </a:r>
            <a:r>
              <a:rPr lang="fr-FR" sz="1800" dirty="0"/>
              <a:t> an issue.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Code </a:t>
            </a:r>
            <a:r>
              <a:rPr lang="fr-FR" sz="1800" dirty="0" err="1"/>
              <a:t>generation</a:t>
            </a:r>
            <a:endParaRPr lang="fr-FR" sz="1800" dirty="0"/>
          </a:p>
          <a:p>
            <a:pPr lvl="1"/>
            <a:r>
              <a:rPr lang="fr-FR" sz="1800" dirty="0"/>
              <a:t>Relies on </a:t>
            </a:r>
            <a:r>
              <a:rPr lang="fr-FR" sz="1800" dirty="0" err="1"/>
              <a:t>cppast</a:t>
            </a:r>
            <a:r>
              <a:rPr lang="fr-FR" sz="1800" dirty="0"/>
              <a:t> (</a:t>
            </a:r>
            <a:r>
              <a:rPr lang="fr-FR" sz="1800" dirty="0" err="1"/>
              <a:t>forked</a:t>
            </a:r>
            <a:r>
              <a:rPr lang="fr-FR" sz="1800" dirty="0"/>
              <a:t> version </a:t>
            </a:r>
            <a:r>
              <a:rPr lang="fr-FR" sz="1800" dirty="0" err="1"/>
              <a:t>with</a:t>
            </a:r>
            <a:r>
              <a:rPr lang="fr-FR" sz="1800" dirty="0"/>
              <a:t> </a:t>
            </a:r>
            <a:r>
              <a:rPr lang="fr-FR" sz="1800" dirty="0" err="1"/>
              <a:t>customizations</a:t>
            </a:r>
            <a:r>
              <a:rPr lang="fr-FR" sz="1800" dirty="0"/>
              <a:t> </a:t>
            </a:r>
            <a:r>
              <a:rPr lang="fr-FR" sz="1800" dirty="0" err="1"/>
              <a:t>around</a:t>
            </a:r>
            <a:r>
              <a:rPr lang="fr-FR" sz="1800" dirty="0"/>
              <a:t> </a:t>
            </a:r>
            <a:r>
              <a:rPr lang="fr-FR" sz="1800" dirty="0" err="1"/>
              <a:t>templates</a:t>
            </a:r>
            <a:r>
              <a:rPr lang="fr-FR" sz="1800" dirty="0"/>
              <a:t>) and </a:t>
            </a:r>
            <a:r>
              <a:rPr lang="fr-FR" sz="1800" dirty="0" err="1"/>
              <a:t>libclang</a:t>
            </a:r>
            <a:endParaRPr lang="fr-FR" sz="1800" dirty="0"/>
          </a:p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09D20B3-648F-BE41-9F00-9F23B1708BBD}"/>
              </a:ext>
            </a:extLst>
          </p:cNvPr>
          <p:cNvSpPr txBox="1">
            <a:spLocks/>
          </p:cNvSpPr>
          <p:nvPr/>
        </p:nvSpPr>
        <p:spPr>
          <a:xfrm>
            <a:off x="1141413" y="470135"/>
            <a:ext cx="9905998" cy="737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REMOTING - Interfaces guidelines</a:t>
            </a:r>
          </a:p>
        </p:txBody>
      </p:sp>
    </p:spTree>
    <p:extLst>
      <p:ext uri="{BB962C8B-B14F-4D97-AF65-F5344CB8AC3E}">
        <p14:creationId xmlns:p14="http://schemas.microsoft.com/office/powerpoint/2010/main" val="75679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FA0CD-8F66-214C-99A1-82B64323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4479"/>
            <a:ext cx="9905999" cy="47968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 err="1"/>
              <a:t>xpcf_grpc_server</a:t>
            </a:r>
            <a:r>
              <a:rPr lang="fr-FR" dirty="0"/>
              <a:t>: </a:t>
            </a:r>
          </a:p>
          <a:p>
            <a:r>
              <a:rPr lang="fr-FR" dirty="0" err="1"/>
              <a:t>xpcf</a:t>
            </a:r>
            <a:r>
              <a:rPr lang="fr-FR" dirty="0"/>
              <a:t> application </a:t>
            </a:r>
          </a:p>
          <a:p>
            <a:r>
              <a:rPr lang="fr-FR" dirty="0"/>
              <a:t>hosts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IGrpcService</a:t>
            </a:r>
            <a:r>
              <a:rPr lang="fr-FR" dirty="0"/>
              <a:t> </a:t>
            </a:r>
            <a:r>
              <a:rPr lang="fr-FR" dirty="0" err="1"/>
              <a:t>enabled</a:t>
            </a:r>
            <a:r>
              <a:rPr lang="fr-FR" dirty="0"/>
              <a:t> component</a:t>
            </a:r>
          </a:p>
          <a:p>
            <a:r>
              <a:rPr lang="fr-FR" dirty="0" err="1"/>
              <a:t>registers</a:t>
            </a:r>
            <a:r>
              <a:rPr lang="fr-FR" dirty="0"/>
              <a:t>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xpcf</a:t>
            </a:r>
            <a:r>
              <a:rPr lang="fr-FR" dirty="0"/>
              <a:t> </a:t>
            </a:r>
            <a:r>
              <a:rPr lang="fr-FR" dirty="0" err="1"/>
              <a:t>IGrpcService</a:t>
            </a:r>
            <a:r>
              <a:rPr lang="fr-FR" dirty="0"/>
              <a:t> component to </a:t>
            </a:r>
            <a:r>
              <a:rPr lang="fr-FR" dirty="0" err="1"/>
              <a:t>grpc</a:t>
            </a:r>
            <a:endParaRPr lang="fr-FR" dirty="0"/>
          </a:p>
          <a:p>
            <a:r>
              <a:rPr lang="fr-FR" dirty="0" err="1"/>
              <a:t>runs</a:t>
            </a:r>
            <a:r>
              <a:rPr lang="fr-FR" dirty="0"/>
              <a:t> </a:t>
            </a:r>
            <a:r>
              <a:rPr lang="fr-FR" dirty="0" err="1"/>
              <a:t>grpc</a:t>
            </a:r>
            <a:r>
              <a:rPr lang="fr-FR" dirty="0"/>
              <a:t> server on the </a:t>
            </a:r>
            <a:r>
              <a:rPr lang="fr-FR" dirty="0" err="1"/>
              <a:t>provided</a:t>
            </a:r>
            <a:r>
              <a:rPr lang="fr-FR" dirty="0"/>
              <a:t> </a:t>
            </a:r>
            <a:r>
              <a:rPr lang="fr-FR" dirty="0" err="1"/>
              <a:t>address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Deployment</a:t>
            </a:r>
            <a:r>
              <a:rPr lang="fr-FR" dirty="0"/>
              <a:t> :</a:t>
            </a:r>
          </a:p>
          <a:p>
            <a:r>
              <a:rPr lang="fr-FR" dirty="0"/>
              <a:t>configuration </a:t>
            </a:r>
            <a:r>
              <a:rPr lang="fr-FR" dirty="0" err="1"/>
              <a:t>based</a:t>
            </a:r>
            <a:endParaRPr lang="fr-FR" dirty="0"/>
          </a:p>
          <a:p>
            <a:r>
              <a:rPr lang="fr-FR" dirty="0" err="1"/>
              <a:t>allows</a:t>
            </a:r>
            <a:r>
              <a:rPr lang="fr-FR" dirty="0"/>
              <a:t> to have a single Docker container </a:t>
            </a:r>
            <a:r>
              <a:rPr lang="fr-FR" dirty="0" err="1"/>
              <a:t>definition</a:t>
            </a:r>
            <a:r>
              <a:rPr lang="fr-FR" dirty="0"/>
              <a:t> for </a:t>
            </a:r>
            <a:r>
              <a:rPr lang="fr-FR" dirty="0" err="1"/>
              <a:t>different</a:t>
            </a:r>
            <a:r>
              <a:rPr lang="fr-FR" dirty="0"/>
              <a:t> component </a:t>
            </a:r>
            <a:r>
              <a:rPr lang="fr-FR" dirty="0" err="1"/>
              <a:t>deployment</a:t>
            </a:r>
            <a:r>
              <a:rPr lang="fr-FR" dirty="0"/>
              <a:t> </a:t>
            </a:r>
            <a:r>
              <a:rPr lang="fr-FR" dirty="0" err="1"/>
              <a:t>declarations</a:t>
            </a:r>
            <a:endParaRPr lang="fr-FR" dirty="0"/>
          </a:p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09D20B3-648F-BE41-9F00-9F23B1708BBD}"/>
              </a:ext>
            </a:extLst>
          </p:cNvPr>
          <p:cNvSpPr txBox="1">
            <a:spLocks/>
          </p:cNvSpPr>
          <p:nvPr/>
        </p:nvSpPr>
        <p:spPr>
          <a:xfrm>
            <a:off x="1141413" y="470135"/>
            <a:ext cx="9905998" cy="737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REMOTING - Containerisation </a:t>
            </a:r>
            <a:r>
              <a:rPr lang="fr-FR" dirty="0" err="1"/>
              <a:t>helpers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7458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FA0CD-8F66-214C-99A1-82B64323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7465"/>
            <a:ext cx="9905999" cy="5143908"/>
          </a:xfrm>
        </p:spPr>
        <p:txBody>
          <a:bodyPr/>
          <a:lstStyle/>
          <a:p>
            <a:r>
              <a:rPr lang="fr-FR" dirty="0"/>
              <a:t>XPCF </a:t>
            </a:r>
            <a:r>
              <a:rPr lang="fr-FR" dirty="0" err="1"/>
              <a:t>provides</a:t>
            </a:r>
            <a:r>
              <a:rPr lang="fr-FR" dirty="0"/>
              <a:t> a C# binding. It </a:t>
            </a:r>
            <a:r>
              <a:rPr lang="fr-FR" dirty="0" err="1"/>
              <a:t>allows</a:t>
            </a:r>
            <a:r>
              <a:rPr lang="fr-FR" dirty="0"/>
              <a:t> to </a:t>
            </a:r>
            <a:r>
              <a:rPr lang="fr-FR" dirty="0" err="1"/>
              <a:t>load</a:t>
            </a:r>
            <a:r>
              <a:rPr lang="fr-FR" dirty="0"/>
              <a:t>, </a:t>
            </a:r>
            <a:r>
              <a:rPr lang="fr-FR" dirty="0" err="1"/>
              <a:t>create</a:t>
            </a:r>
            <a:r>
              <a:rPr lang="fr-FR" dirty="0"/>
              <a:t> components, </a:t>
            </a:r>
            <a:r>
              <a:rPr lang="fr-FR" dirty="0" err="1"/>
              <a:t>bind</a:t>
            </a:r>
            <a:r>
              <a:rPr lang="fr-FR" dirty="0"/>
              <a:t> components to interfaces …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09D20B3-648F-BE41-9F00-9F23B1708BBD}"/>
              </a:ext>
            </a:extLst>
          </p:cNvPr>
          <p:cNvSpPr txBox="1">
            <a:spLocks/>
          </p:cNvSpPr>
          <p:nvPr/>
        </p:nvSpPr>
        <p:spPr>
          <a:xfrm>
            <a:off x="1141413" y="470135"/>
            <a:ext cx="9905998" cy="737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C# binding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21CD48-885E-FD4E-8925-D39B5F1E7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3147417"/>
            <a:ext cx="9819439" cy="126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3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FA0CD-8F66-214C-99A1-82B64323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7465"/>
            <a:ext cx="9905999" cy="5143908"/>
          </a:xfrm>
        </p:spPr>
        <p:txBody>
          <a:bodyPr>
            <a:normAutofit lnSpcReduction="10000"/>
          </a:bodyPr>
          <a:lstStyle/>
          <a:p>
            <a:r>
              <a:rPr lang="fr-FR" sz="1800" dirty="0" err="1"/>
              <a:t>Other</a:t>
            </a:r>
            <a:r>
              <a:rPr lang="fr-FR" sz="1800" dirty="0"/>
              <a:t> </a:t>
            </a:r>
            <a:r>
              <a:rPr lang="fr-FR" sz="1800" dirty="0" err="1"/>
              <a:t>remoting</a:t>
            </a:r>
            <a:r>
              <a:rPr lang="fr-FR" sz="1800" dirty="0"/>
              <a:t> use cases</a:t>
            </a:r>
          </a:p>
          <a:p>
            <a:pPr lvl="1"/>
            <a:r>
              <a:rPr lang="fr-FR" sz="1800" dirty="0"/>
              <a:t>The </a:t>
            </a:r>
            <a:r>
              <a:rPr lang="fr-FR" sz="1800" dirty="0" err="1"/>
              <a:t>previous</a:t>
            </a:r>
            <a:r>
              <a:rPr lang="fr-FR" sz="1800" dirty="0"/>
              <a:t> use case </a:t>
            </a:r>
            <a:r>
              <a:rPr lang="fr-FR" sz="1800" dirty="0" err="1"/>
              <a:t>can</a:t>
            </a:r>
            <a:r>
              <a:rPr lang="fr-FR" sz="1800" dirty="0"/>
              <a:t> </a:t>
            </a:r>
            <a:r>
              <a:rPr lang="fr-FR" sz="1800" dirty="0" err="1"/>
              <a:t>be</a:t>
            </a:r>
            <a:r>
              <a:rPr lang="fr-FR" sz="1800" dirty="0"/>
              <a:t> </a:t>
            </a:r>
            <a:r>
              <a:rPr lang="fr-FR" sz="1800" dirty="0" err="1"/>
              <a:t>extended</a:t>
            </a:r>
            <a:r>
              <a:rPr lang="fr-FR" sz="1800" dirty="0"/>
              <a:t> : as the </a:t>
            </a:r>
            <a:r>
              <a:rPr lang="fr-FR" sz="1800" dirty="0" err="1"/>
              <a:t>remoting</a:t>
            </a:r>
            <a:r>
              <a:rPr lang="fr-FR" sz="1800" dirty="0"/>
              <a:t> code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hosted</a:t>
            </a:r>
            <a:r>
              <a:rPr lang="fr-FR" sz="1800" dirty="0"/>
              <a:t> in a single module, a server </a:t>
            </a:r>
            <a:r>
              <a:rPr lang="fr-FR" sz="1800" dirty="0" err="1"/>
              <a:t>can</a:t>
            </a:r>
            <a:r>
              <a:rPr lang="fr-FR" sz="1800" dirty="0"/>
              <a:t> </a:t>
            </a:r>
            <a:r>
              <a:rPr lang="fr-FR" sz="1800" dirty="0" err="1"/>
              <a:t>also</a:t>
            </a:r>
            <a:r>
              <a:rPr lang="fr-FR" sz="1800" dirty="0"/>
              <a:t> </a:t>
            </a:r>
            <a:r>
              <a:rPr lang="fr-FR" sz="1800" dirty="0" err="1"/>
              <a:t>be</a:t>
            </a:r>
            <a:r>
              <a:rPr lang="fr-FR" sz="1800" dirty="0"/>
              <a:t> a client of </a:t>
            </a:r>
            <a:r>
              <a:rPr lang="fr-FR" sz="1800" dirty="0" err="1"/>
              <a:t>another</a:t>
            </a:r>
            <a:r>
              <a:rPr lang="fr-FR" sz="1800" dirty="0"/>
              <a:t> server and </a:t>
            </a:r>
            <a:r>
              <a:rPr lang="fr-FR" sz="1800" dirty="0" err="1"/>
              <a:t>so</a:t>
            </a:r>
            <a:r>
              <a:rPr lang="fr-FR" sz="1800" dirty="0"/>
              <a:t> on ….</a:t>
            </a:r>
          </a:p>
          <a:p>
            <a:pPr lvl="1"/>
            <a:r>
              <a:rPr lang="fr-FR" sz="1800" dirty="0" err="1"/>
              <a:t>Extend</a:t>
            </a:r>
            <a:r>
              <a:rPr lang="fr-FR" sz="1800" dirty="0"/>
              <a:t> </a:t>
            </a:r>
            <a:r>
              <a:rPr lang="fr-FR" sz="1800" dirty="0" err="1"/>
              <a:t>sample</a:t>
            </a:r>
            <a:r>
              <a:rPr lang="fr-FR" sz="1800" dirty="0"/>
              <a:t> use cases</a:t>
            </a:r>
          </a:p>
          <a:p>
            <a:r>
              <a:rPr lang="fr-FR" sz="1800" dirty="0" err="1"/>
              <a:t>Xpcf_grpc_gen</a:t>
            </a:r>
            <a:r>
              <a:rPr lang="fr-FR" sz="1800" dirty="0"/>
              <a:t>:</a:t>
            </a:r>
          </a:p>
          <a:p>
            <a:pPr lvl="1"/>
            <a:r>
              <a:rPr lang="fr-FR" sz="1800" dirty="0" err="1"/>
              <a:t>Enhance</a:t>
            </a:r>
            <a:r>
              <a:rPr lang="fr-FR" sz="1800" dirty="0"/>
              <a:t> </a:t>
            </a:r>
            <a:r>
              <a:rPr lang="fr-FR" sz="1800" dirty="0" err="1"/>
              <a:t>serialization</a:t>
            </a:r>
            <a:r>
              <a:rPr lang="fr-FR" sz="1800" dirty="0"/>
              <a:t> </a:t>
            </a:r>
            <a:r>
              <a:rPr lang="fr-FR" sz="1800" dirty="0" err="1"/>
              <a:t>methods</a:t>
            </a:r>
            <a:r>
              <a:rPr lang="fr-FR" sz="1800" dirty="0"/>
              <a:t> support</a:t>
            </a:r>
          </a:p>
          <a:p>
            <a:pPr lvl="1"/>
            <a:r>
              <a:rPr lang="fr-FR" sz="1800" dirty="0" err="1"/>
              <a:t>Enhance</a:t>
            </a:r>
            <a:r>
              <a:rPr lang="fr-FR" sz="1800" dirty="0"/>
              <a:t> DSL to </a:t>
            </a:r>
            <a:r>
              <a:rPr lang="fr-FR" sz="1800" dirty="0" err="1"/>
              <a:t>specify</a:t>
            </a:r>
            <a:r>
              <a:rPr lang="fr-FR" sz="1800" dirty="0"/>
              <a:t> </a:t>
            </a:r>
            <a:r>
              <a:rPr lang="fr-FR" sz="1800" dirty="0" err="1"/>
              <a:t>different</a:t>
            </a:r>
            <a:r>
              <a:rPr lang="fr-FR" sz="1800" dirty="0"/>
              <a:t> </a:t>
            </a:r>
            <a:r>
              <a:rPr lang="fr-FR" sz="1800" dirty="0" err="1"/>
              <a:t>remoting</a:t>
            </a:r>
            <a:r>
              <a:rPr lang="fr-FR" sz="1800" dirty="0"/>
              <a:t> modes for </a:t>
            </a:r>
            <a:r>
              <a:rPr lang="fr-FR" sz="1800" dirty="0" err="1"/>
              <a:t>methods</a:t>
            </a:r>
            <a:r>
              <a:rPr lang="fr-FR" sz="1800" dirty="0"/>
              <a:t> (</a:t>
            </a:r>
            <a:r>
              <a:rPr lang="fr-FR" sz="1800" dirty="0" err="1"/>
              <a:t>asynchronous</a:t>
            </a:r>
            <a:r>
              <a:rPr lang="fr-FR" sz="1800" dirty="0"/>
              <a:t>, streaming …)</a:t>
            </a:r>
          </a:p>
          <a:p>
            <a:pPr lvl="1"/>
            <a:r>
              <a:rPr lang="fr-FR" sz="1800" dirty="0" err="1"/>
              <a:t>Flatbuffer</a:t>
            </a:r>
            <a:r>
              <a:rPr lang="fr-FR" sz="1800" dirty="0"/>
              <a:t> messages support</a:t>
            </a:r>
          </a:p>
          <a:p>
            <a:pPr lvl="1"/>
            <a:r>
              <a:rPr lang="fr-FR" sz="1800" dirty="0" err="1"/>
              <a:t>Improve</a:t>
            </a:r>
            <a:r>
              <a:rPr lang="fr-FR" sz="1800" dirty="0"/>
              <a:t> </a:t>
            </a:r>
            <a:r>
              <a:rPr lang="fr-FR" sz="1800" dirty="0" err="1"/>
              <a:t>c++</a:t>
            </a:r>
            <a:r>
              <a:rPr lang="fr-FR" sz="1800" dirty="0"/>
              <a:t> code </a:t>
            </a:r>
            <a:r>
              <a:rPr lang="fr-FR" sz="1800" dirty="0" err="1"/>
              <a:t>parsing</a:t>
            </a:r>
            <a:r>
              <a:rPr lang="fr-FR" sz="1800" dirty="0"/>
              <a:t> (class </a:t>
            </a:r>
            <a:r>
              <a:rPr lang="fr-FR" sz="1800" dirty="0" err="1"/>
              <a:t>template</a:t>
            </a:r>
            <a:r>
              <a:rPr lang="fr-FR" sz="1800" dirty="0"/>
              <a:t> </a:t>
            </a:r>
            <a:r>
              <a:rPr lang="fr-FR" sz="1800" dirty="0" err="1"/>
              <a:t>specialization</a:t>
            </a:r>
            <a:r>
              <a:rPr lang="fr-FR" sz="1800" dirty="0"/>
              <a:t> …) [</a:t>
            </a:r>
            <a:r>
              <a:rPr lang="fr-FR" sz="1800" dirty="0" err="1"/>
              <a:t>cppast</a:t>
            </a:r>
            <a:r>
              <a:rPr lang="fr-FR" sz="1800" dirty="0"/>
              <a:t>]</a:t>
            </a:r>
          </a:p>
          <a:p>
            <a:r>
              <a:rPr lang="fr-FR" sz="1800" dirty="0" err="1"/>
              <a:t>xpcf_grpc_linter</a:t>
            </a:r>
            <a:r>
              <a:rPr lang="fr-FR" sz="1800" dirty="0"/>
              <a:t> : </a:t>
            </a:r>
          </a:p>
          <a:p>
            <a:pPr lvl="1"/>
            <a:r>
              <a:rPr lang="fr-FR" sz="1800" dirty="0"/>
              <a:t>Compile time </a:t>
            </a:r>
            <a:r>
              <a:rPr lang="fr-FR" sz="1800" dirty="0" err="1"/>
              <a:t>tool</a:t>
            </a:r>
            <a:endParaRPr lang="fr-FR" sz="1800" dirty="0"/>
          </a:p>
          <a:p>
            <a:pPr lvl="1"/>
            <a:r>
              <a:rPr lang="fr-FR" sz="1800" dirty="0" err="1"/>
              <a:t>Could</a:t>
            </a:r>
            <a:r>
              <a:rPr lang="fr-FR" sz="1800" dirty="0"/>
              <a:t> </a:t>
            </a:r>
            <a:r>
              <a:rPr lang="fr-FR" sz="1800" dirty="0" err="1"/>
              <a:t>validate</a:t>
            </a:r>
            <a:r>
              <a:rPr lang="fr-FR" sz="1800" dirty="0"/>
              <a:t> </a:t>
            </a:r>
            <a:r>
              <a:rPr lang="fr-FR" sz="1800" dirty="0" err="1"/>
              <a:t>xpcf</a:t>
            </a:r>
            <a:r>
              <a:rPr lang="fr-FR" sz="1800" dirty="0"/>
              <a:t> </a:t>
            </a:r>
            <a:r>
              <a:rPr lang="fr-FR" sz="1800" dirty="0" err="1"/>
              <a:t>remoting</a:t>
            </a:r>
            <a:r>
              <a:rPr lang="fr-FR" sz="1800" dirty="0"/>
              <a:t> DSL </a:t>
            </a:r>
            <a:r>
              <a:rPr lang="fr-FR" sz="1800" dirty="0" err="1"/>
              <a:t>attributes</a:t>
            </a:r>
            <a:r>
              <a:rPr lang="fr-FR" sz="1800" dirty="0"/>
              <a:t> </a:t>
            </a:r>
            <a:r>
              <a:rPr lang="fr-FR" sz="1800" dirty="0" err="1"/>
              <a:t>used</a:t>
            </a:r>
            <a:r>
              <a:rPr lang="fr-FR" sz="1800" dirty="0"/>
              <a:t> </a:t>
            </a:r>
          </a:p>
          <a:p>
            <a:pPr lvl="1"/>
            <a:r>
              <a:rPr lang="fr-FR" sz="1800" dirty="0" err="1"/>
              <a:t>Could</a:t>
            </a:r>
            <a:r>
              <a:rPr lang="fr-FR" sz="1800" dirty="0"/>
              <a:t> </a:t>
            </a:r>
            <a:r>
              <a:rPr lang="fr-FR" sz="1800" dirty="0" err="1"/>
              <a:t>validate</a:t>
            </a:r>
            <a:r>
              <a:rPr lang="fr-FR" sz="1800" dirty="0"/>
              <a:t> interfaces </a:t>
            </a:r>
            <a:r>
              <a:rPr lang="fr-FR" sz="1800" dirty="0" err="1"/>
              <a:t>datastructures</a:t>
            </a:r>
            <a:r>
              <a:rPr lang="fr-FR" sz="1800" dirty="0"/>
              <a:t> </a:t>
            </a:r>
            <a:r>
              <a:rPr lang="fr-FR" sz="1800" dirty="0" err="1"/>
              <a:t>serialization</a:t>
            </a:r>
            <a:r>
              <a:rPr lang="fr-FR" sz="1800" dirty="0"/>
              <a:t> support</a:t>
            </a:r>
          </a:p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09D20B3-648F-BE41-9F00-9F23B1708BBD}"/>
              </a:ext>
            </a:extLst>
          </p:cNvPr>
          <p:cNvSpPr txBox="1">
            <a:spLocks/>
          </p:cNvSpPr>
          <p:nvPr/>
        </p:nvSpPr>
        <p:spPr>
          <a:xfrm>
            <a:off x="1141413" y="470135"/>
            <a:ext cx="9905998" cy="737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Foreseen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&amp; </a:t>
            </a:r>
            <a:r>
              <a:rPr lang="fr-FR" dirty="0" err="1"/>
              <a:t>improvements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065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FF759FD-56DB-FB47-962D-A818EF8BF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8536" y="109226"/>
            <a:ext cx="7670852" cy="6593131"/>
          </a:xfr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11E8077B-2240-4C46-8B00-A31EDC3E1F2E}"/>
              </a:ext>
            </a:extLst>
          </p:cNvPr>
          <p:cNvSpPr txBox="1">
            <a:spLocks/>
          </p:cNvSpPr>
          <p:nvPr/>
        </p:nvSpPr>
        <p:spPr>
          <a:xfrm>
            <a:off x="1141413" y="470135"/>
            <a:ext cx="9905998" cy="737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Overview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2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9480F58-7248-7445-B254-6C47E4B7856F}"/>
              </a:ext>
            </a:extLst>
          </p:cNvPr>
          <p:cNvSpPr txBox="1">
            <a:spLocks/>
          </p:cNvSpPr>
          <p:nvPr/>
        </p:nvSpPr>
        <p:spPr>
          <a:xfrm>
            <a:off x="1141413" y="470135"/>
            <a:ext cx="9905998" cy="737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DEFINITIONS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22AB24B-2C54-2B46-8B42-3A367B16C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7465"/>
            <a:ext cx="9905999" cy="5143908"/>
          </a:xfrm>
        </p:spPr>
        <p:txBody>
          <a:bodyPr/>
          <a:lstStyle/>
          <a:p>
            <a:r>
              <a:rPr lang="fr-FR" dirty="0"/>
              <a:t>Module: </a:t>
            </a:r>
            <a:r>
              <a:rPr lang="fr-FR" dirty="0" err="1"/>
              <a:t>shared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</a:t>
            </a:r>
            <a:r>
              <a:rPr lang="fr-FR" dirty="0" err="1"/>
              <a:t>hosting</a:t>
            </a:r>
            <a:r>
              <a:rPr lang="fr-FR" dirty="0"/>
              <a:t> components/services. </a:t>
            </a:r>
            <a:r>
              <a:rPr lang="fr-FR" dirty="0" err="1"/>
              <a:t>Provides</a:t>
            </a:r>
            <a:r>
              <a:rPr lang="fr-FR" dirty="0"/>
              <a:t> a unique « </a:t>
            </a:r>
            <a:r>
              <a:rPr lang="fr-FR" dirty="0" err="1"/>
              <a:t>xpcf</a:t>
            </a:r>
            <a:r>
              <a:rPr lang="fr-FR" dirty="0"/>
              <a:t> entry point »</a:t>
            </a:r>
          </a:p>
          <a:p>
            <a:r>
              <a:rPr lang="fr-FR" dirty="0"/>
              <a:t>Interface: service </a:t>
            </a:r>
            <a:r>
              <a:rPr lang="fr-FR" dirty="0" err="1"/>
              <a:t>definition</a:t>
            </a:r>
            <a:r>
              <a:rPr lang="fr-FR" dirty="0"/>
              <a:t>. An interface have no </a:t>
            </a:r>
            <a:r>
              <a:rPr lang="fr-FR" dirty="0" err="1"/>
              <a:t>concrete</a:t>
            </a:r>
            <a:r>
              <a:rPr lang="fr-FR" dirty="0"/>
              <a:t> </a:t>
            </a:r>
            <a:r>
              <a:rPr lang="fr-FR" dirty="0" err="1"/>
              <a:t>implementation</a:t>
            </a:r>
            <a:endParaRPr lang="fr-FR" dirty="0"/>
          </a:p>
          <a:p>
            <a:r>
              <a:rPr lang="fr-FR" dirty="0"/>
              <a:t>Component/service: </a:t>
            </a:r>
            <a:r>
              <a:rPr lang="fr-FR" dirty="0" err="1"/>
              <a:t>implementation</a:t>
            </a:r>
            <a:r>
              <a:rPr lang="fr-FR" dirty="0"/>
              <a:t> of one or </a:t>
            </a:r>
            <a:r>
              <a:rPr lang="fr-FR" dirty="0" err="1"/>
              <a:t>several</a:t>
            </a:r>
            <a:r>
              <a:rPr lang="fr-FR" dirty="0"/>
              <a:t> interfaces</a:t>
            </a:r>
          </a:p>
          <a:p>
            <a:r>
              <a:rPr lang="fr-FR" dirty="0"/>
              <a:t>UUID: unique identifier. </a:t>
            </a:r>
            <a:r>
              <a:rPr lang="fr-FR" dirty="0" err="1"/>
              <a:t>Each</a:t>
            </a:r>
            <a:r>
              <a:rPr lang="fr-FR" dirty="0"/>
              <a:t> module, interface and component have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UUID</a:t>
            </a:r>
          </a:p>
          <a:p>
            <a:r>
              <a:rPr lang="fr-FR" dirty="0"/>
              <a:t>Introspection: </a:t>
            </a:r>
            <a:r>
              <a:rPr lang="fr-FR" dirty="0" err="1"/>
              <a:t>ability</a:t>
            </a:r>
            <a:r>
              <a:rPr lang="fr-FR" dirty="0"/>
              <a:t> to </a:t>
            </a:r>
            <a:r>
              <a:rPr lang="fr-FR" dirty="0" err="1"/>
              <a:t>ask</a:t>
            </a:r>
            <a:r>
              <a:rPr lang="fr-FR" dirty="0"/>
              <a:t> a component for the interfaces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implements</a:t>
            </a:r>
            <a:endParaRPr lang="fr-FR" dirty="0"/>
          </a:p>
          <a:p>
            <a:r>
              <a:rPr lang="fr-FR" dirty="0" err="1"/>
              <a:t>Dependency</a:t>
            </a:r>
            <a:r>
              <a:rPr lang="fr-FR" dirty="0"/>
              <a:t> injection: </a:t>
            </a:r>
            <a:r>
              <a:rPr lang="fr-FR" dirty="0" err="1"/>
              <a:t>ability</a:t>
            </a:r>
            <a:r>
              <a:rPr lang="fr-FR" dirty="0"/>
              <a:t> to </a:t>
            </a:r>
            <a:r>
              <a:rPr lang="fr-FR" dirty="0" err="1"/>
              <a:t>supply</a:t>
            </a:r>
            <a:r>
              <a:rPr lang="fr-FR" dirty="0"/>
              <a:t> an </a:t>
            </a:r>
            <a:r>
              <a:rPr lang="fr-FR" dirty="0" err="1"/>
              <a:t>external</a:t>
            </a:r>
            <a:r>
              <a:rPr lang="fr-FR" dirty="0"/>
              <a:t> </a:t>
            </a:r>
            <a:r>
              <a:rPr lang="fr-FR" dirty="0" err="1"/>
              <a:t>dependency</a:t>
            </a:r>
            <a:r>
              <a:rPr lang="fr-FR" dirty="0"/>
              <a:t> to a software component (</a:t>
            </a:r>
            <a:r>
              <a:rPr lang="fr-FR" dirty="0" err="1"/>
              <a:t>think</a:t>
            </a:r>
            <a:r>
              <a:rPr lang="fr-FR" dirty="0"/>
              <a:t> about </a:t>
            </a:r>
            <a:r>
              <a:rPr lang="fr-FR" dirty="0" err="1"/>
              <a:t>Spring</a:t>
            </a:r>
            <a:r>
              <a:rPr lang="fr-FR" dirty="0"/>
              <a:t> in Java or </a:t>
            </a:r>
            <a:r>
              <a:rPr lang="fr-FR" dirty="0" err="1"/>
              <a:t>Ninject</a:t>
            </a:r>
            <a:r>
              <a:rPr lang="fr-FR" dirty="0"/>
              <a:t> in C#)</a:t>
            </a:r>
          </a:p>
        </p:txBody>
      </p:sp>
    </p:spTree>
    <p:extLst>
      <p:ext uri="{BB962C8B-B14F-4D97-AF65-F5344CB8AC3E}">
        <p14:creationId xmlns:p14="http://schemas.microsoft.com/office/powerpoint/2010/main" val="131252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9480F58-7248-7445-B254-6C47E4B7856F}"/>
              </a:ext>
            </a:extLst>
          </p:cNvPr>
          <p:cNvSpPr txBox="1">
            <a:spLocks/>
          </p:cNvSpPr>
          <p:nvPr/>
        </p:nvSpPr>
        <p:spPr>
          <a:xfrm>
            <a:off x="1141413" y="470135"/>
            <a:ext cx="9905998" cy="737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Runtime</a:t>
            </a:r>
            <a:r>
              <a:rPr lang="fr-FR" dirty="0"/>
              <a:t> modules and components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22AB24B-2C54-2B46-8B42-3A367B16C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7465"/>
            <a:ext cx="9905999" cy="5143908"/>
          </a:xfrm>
        </p:spPr>
        <p:txBody>
          <a:bodyPr/>
          <a:lstStyle/>
          <a:p>
            <a:r>
              <a:rPr lang="fr-FR" dirty="0"/>
              <a:t>XPCF </a:t>
            </a:r>
            <a:r>
              <a:rPr lang="fr-FR" dirty="0" err="1"/>
              <a:t>loads</a:t>
            </a:r>
            <a:r>
              <a:rPr lang="fr-FR" dirty="0"/>
              <a:t> module and components </a:t>
            </a:r>
            <a:r>
              <a:rPr lang="fr-FR" dirty="0" err="1"/>
              <a:t>definitions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configuration files</a:t>
            </a:r>
          </a:p>
          <a:p>
            <a:r>
              <a:rPr lang="fr-FR" dirty="0"/>
              <a:t>XPCF supports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configuration files to </a:t>
            </a:r>
            <a:r>
              <a:rPr lang="fr-FR" dirty="0" err="1"/>
              <a:t>populate</a:t>
            </a:r>
            <a:r>
              <a:rPr lang="fr-FR" dirty="0"/>
              <a:t> the component </a:t>
            </a:r>
            <a:r>
              <a:rPr lang="fr-FR" dirty="0" err="1"/>
              <a:t>registry</a:t>
            </a:r>
            <a:endParaRPr lang="fr-FR" dirty="0"/>
          </a:p>
          <a:p>
            <a:r>
              <a:rPr lang="fr-FR" dirty="0"/>
              <a:t>Configuration file </a:t>
            </a:r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occur</a:t>
            </a:r>
            <a:r>
              <a:rPr lang="fr-FR" dirty="0"/>
              <a:t> </a:t>
            </a:r>
            <a:r>
              <a:rPr lang="fr-FR" dirty="0" err="1"/>
              <a:t>anywhere</a:t>
            </a:r>
            <a:r>
              <a:rPr lang="fr-FR" dirty="0"/>
              <a:t> in the application </a:t>
            </a:r>
            <a:r>
              <a:rPr lang="fr-FR" dirty="0" err="1"/>
              <a:t>lifetime</a:t>
            </a:r>
            <a:endParaRPr lang="fr-FR" dirty="0"/>
          </a:p>
          <a:p>
            <a:r>
              <a:rPr lang="fr-FR" dirty="0"/>
              <a:t>XPCF </a:t>
            </a:r>
            <a:r>
              <a:rPr lang="fr-FR" dirty="0" err="1"/>
              <a:t>registry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populated</a:t>
            </a:r>
            <a:r>
              <a:rPr lang="fr-FR" dirty="0"/>
              <a:t> by </a:t>
            </a:r>
            <a:r>
              <a:rPr lang="fr-FR" dirty="0" err="1"/>
              <a:t>loading</a:t>
            </a:r>
            <a:r>
              <a:rPr lang="fr-FR" dirty="0"/>
              <a:t> the module file: in </a:t>
            </a:r>
            <a:r>
              <a:rPr lang="fr-FR" dirty="0" err="1"/>
              <a:t>this</a:t>
            </a:r>
            <a:r>
              <a:rPr lang="fr-FR" dirty="0"/>
              <a:t> case XPCF </a:t>
            </a:r>
            <a:r>
              <a:rPr lang="fr-FR" dirty="0" err="1"/>
              <a:t>introspects</a:t>
            </a:r>
            <a:r>
              <a:rPr lang="fr-FR" dirty="0"/>
              <a:t> the </a:t>
            </a:r>
            <a:r>
              <a:rPr lang="fr-FR" dirty="0" err="1"/>
              <a:t>shared</a:t>
            </a:r>
            <a:r>
              <a:rPr lang="fr-FR" dirty="0"/>
              <a:t> </a:t>
            </a:r>
            <a:r>
              <a:rPr lang="fr-FR" dirty="0" err="1"/>
              <a:t>library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026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9DA5269-6BA8-2A4B-BEF1-A72CCBD45A62}"/>
              </a:ext>
            </a:extLst>
          </p:cNvPr>
          <p:cNvSpPr txBox="1">
            <a:spLocks/>
          </p:cNvSpPr>
          <p:nvPr/>
        </p:nvSpPr>
        <p:spPr>
          <a:xfrm>
            <a:off x="1141413" y="470135"/>
            <a:ext cx="9905998" cy="737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Components introspection and interface binding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6B7820C-A550-764F-99C1-BE7B1E671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7465"/>
            <a:ext cx="9905999" cy="5143908"/>
          </a:xfrm>
        </p:spPr>
        <p:txBody>
          <a:bodyPr/>
          <a:lstStyle/>
          <a:p>
            <a:r>
              <a:rPr lang="fr-FR" dirty="0"/>
              <a:t>XPCF </a:t>
            </a:r>
            <a:r>
              <a:rPr lang="fr-FR" dirty="0" err="1"/>
              <a:t>provides</a:t>
            </a:r>
            <a:r>
              <a:rPr lang="fr-FR" dirty="0"/>
              <a:t> introspection and binding of components to interfaces</a:t>
            </a:r>
          </a:p>
          <a:p>
            <a:r>
              <a:rPr lang="fr-FR" dirty="0" err="1"/>
              <a:t>Allows</a:t>
            </a:r>
            <a:r>
              <a:rPr lang="fr-FR" dirty="0"/>
              <a:t> to </a:t>
            </a:r>
            <a:r>
              <a:rPr lang="fr-FR" dirty="0" err="1"/>
              <a:t>discover</a:t>
            </a:r>
            <a:r>
              <a:rPr lang="fr-FR" dirty="0"/>
              <a:t> at </a:t>
            </a:r>
            <a:r>
              <a:rPr lang="fr-FR" dirty="0" err="1"/>
              <a:t>runtime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functionalities</a:t>
            </a:r>
            <a:r>
              <a:rPr lang="fr-FR" dirty="0"/>
              <a:t> a component </a:t>
            </a:r>
            <a:r>
              <a:rPr lang="fr-FR" dirty="0" err="1"/>
              <a:t>provides</a:t>
            </a:r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2BFAA0-1E8B-BE47-BCAA-87F3AFA4F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581" y="2832804"/>
            <a:ext cx="7799538" cy="267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7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E9DA5269-6BA8-2A4B-BEF1-A72CCBD45A62}"/>
              </a:ext>
            </a:extLst>
          </p:cNvPr>
          <p:cNvSpPr txBox="1">
            <a:spLocks/>
          </p:cNvSpPr>
          <p:nvPr/>
        </p:nvSpPr>
        <p:spPr>
          <a:xfrm>
            <a:off x="1141413" y="470135"/>
            <a:ext cx="9905998" cy="737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Dependency</a:t>
            </a:r>
            <a:r>
              <a:rPr lang="fr-FR" dirty="0"/>
              <a:t> injection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6B7820C-A550-764F-99C1-BE7B1E671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7465"/>
            <a:ext cx="9905999" cy="514390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XPCF supports :</a:t>
            </a:r>
          </a:p>
          <a:p>
            <a:r>
              <a:rPr lang="fr-FR" sz="1600" dirty="0"/>
              <a:t>Configuration </a:t>
            </a:r>
            <a:r>
              <a:rPr lang="fr-FR" sz="1600" dirty="0" err="1"/>
              <a:t>based</a:t>
            </a:r>
            <a:r>
              <a:rPr lang="fr-FR" sz="1600" dirty="0"/>
              <a:t> injection </a:t>
            </a:r>
            <a:r>
              <a:rPr lang="fr-FR" sz="1600" dirty="0" err="1"/>
              <a:t>declaration</a:t>
            </a:r>
            <a:r>
              <a:rPr lang="fr-FR" sz="1600" dirty="0"/>
              <a:t>:</a:t>
            </a:r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Code injection </a:t>
            </a:r>
            <a:r>
              <a:rPr lang="fr-FR" sz="1600" dirty="0" err="1"/>
              <a:t>declaration</a:t>
            </a:r>
            <a:r>
              <a:rPr lang="fr-FR" sz="1600" dirty="0"/>
              <a:t>:</a:t>
            </a:r>
          </a:p>
          <a:p>
            <a:r>
              <a:rPr lang="fr-FR" sz="1600" dirty="0"/>
              <a:t>Code injection:</a:t>
            </a:r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BCAD4C0-BF8B-DC43-9238-803837D77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870" y="4003711"/>
            <a:ext cx="9622055" cy="209874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FCC1CA2-4BA8-8A4C-9767-C2A4AA529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857" y="1216793"/>
            <a:ext cx="4667747" cy="159198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4D8C601-2AF5-0A48-80D4-E15E49B2F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296" y="3106064"/>
            <a:ext cx="4351201" cy="60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7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ABC1D67-3E2D-A646-BCB2-EAE51E5D268E}"/>
              </a:ext>
            </a:extLst>
          </p:cNvPr>
          <p:cNvSpPr txBox="1">
            <a:spLocks/>
          </p:cNvSpPr>
          <p:nvPr/>
        </p:nvSpPr>
        <p:spPr>
          <a:xfrm>
            <a:off x="1141413" y="470135"/>
            <a:ext cx="9905998" cy="737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Generic</a:t>
            </a:r>
            <a:r>
              <a:rPr lang="fr-FR" dirty="0"/>
              <a:t> components configuration</a:t>
            </a:r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0B05E9D2-8640-7A4E-8B1B-F4250E94D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5597" y="3864974"/>
            <a:ext cx="5672097" cy="2486399"/>
          </a:xfrm>
        </p:spPr>
      </p:pic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C2E6868A-B8F7-0247-A452-D2AE30E62ABF}"/>
              </a:ext>
            </a:extLst>
          </p:cNvPr>
          <p:cNvSpPr txBox="1">
            <a:spLocks/>
          </p:cNvSpPr>
          <p:nvPr/>
        </p:nvSpPr>
        <p:spPr>
          <a:xfrm>
            <a:off x="1141412" y="1376681"/>
            <a:ext cx="9905999" cy="4974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Components configuration </a:t>
            </a:r>
            <a:r>
              <a:rPr lang="fr-FR" dirty="0" err="1"/>
              <a:t>is</a:t>
            </a:r>
            <a:r>
              <a:rPr lang="fr-FR" dirty="0"/>
              <a:t> made </a:t>
            </a:r>
            <a:r>
              <a:rPr lang="fr-FR" dirty="0" err="1"/>
              <a:t>through</a:t>
            </a:r>
            <a:r>
              <a:rPr lang="fr-FR" dirty="0"/>
              <a:t> a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properties</a:t>
            </a:r>
            <a:r>
              <a:rPr lang="fr-FR" dirty="0"/>
              <a:t> </a:t>
            </a:r>
            <a:r>
              <a:rPr lang="fr-FR" dirty="0" err="1"/>
              <a:t>syntax</a:t>
            </a:r>
            <a:r>
              <a:rPr lang="fr-FR" dirty="0"/>
              <a:t> </a:t>
            </a:r>
          </a:p>
          <a:p>
            <a:r>
              <a:rPr lang="fr-FR" dirty="0" err="1"/>
              <a:t>Avoids</a:t>
            </a:r>
            <a:r>
              <a:rPr lang="fr-FR" dirty="0"/>
              <a:t> </a:t>
            </a:r>
            <a:r>
              <a:rPr lang="fr-FR" dirty="0" err="1"/>
              <a:t>writing</a:t>
            </a:r>
            <a:r>
              <a:rPr lang="fr-FR" dirty="0"/>
              <a:t> configuration </a:t>
            </a:r>
            <a:r>
              <a:rPr lang="fr-FR" dirty="0" err="1"/>
              <a:t>parsing</a:t>
            </a:r>
            <a:r>
              <a:rPr lang="fr-FR" dirty="0"/>
              <a:t> code for new applications</a:t>
            </a:r>
          </a:p>
          <a:p>
            <a:r>
              <a:rPr lang="fr-FR" dirty="0" err="1"/>
              <a:t>Based</a:t>
            </a:r>
            <a:r>
              <a:rPr lang="fr-FR" dirty="0"/>
              <a:t> on variant </a:t>
            </a:r>
            <a:r>
              <a:rPr lang="fr-FR" dirty="0" err="1"/>
              <a:t>properties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610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BC2A3-68BE-E14B-971C-E34107D8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70135"/>
            <a:ext cx="9905998" cy="737330"/>
          </a:xfrm>
        </p:spPr>
        <p:txBody>
          <a:bodyPr/>
          <a:lstStyle/>
          <a:p>
            <a:r>
              <a:rPr lang="fr-FR" dirty="0" err="1"/>
              <a:t>Remoting</a:t>
            </a:r>
            <a:r>
              <a:rPr lang="fr-FR" dirty="0"/>
              <a:t> 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16074-C2E3-6B4C-9D6E-0C08D5A6E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682138" cy="3541714"/>
          </a:xfrm>
        </p:spPr>
        <p:txBody>
          <a:bodyPr>
            <a:normAutofit fontScale="55000" lnSpcReduction="20000"/>
          </a:bodyPr>
          <a:lstStyle/>
          <a:p>
            <a:r>
              <a:rPr lang="fr-FR" dirty="0"/>
              <a:t>(*) </a:t>
            </a:r>
            <a:r>
              <a:rPr lang="fr-FR" dirty="0" err="1"/>
              <a:t>provided</a:t>
            </a:r>
            <a:r>
              <a:rPr lang="fr-FR" dirty="0"/>
              <a:t> the interface </a:t>
            </a:r>
            <a:r>
              <a:rPr lang="fr-FR" dirty="0" err="1"/>
              <a:t>follows</a:t>
            </a:r>
            <a:r>
              <a:rPr lang="fr-FR" dirty="0"/>
              <a:t> a few guidelines</a:t>
            </a:r>
          </a:p>
          <a:p>
            <a:pPr marL="285750" indent="-285750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proxy and a server component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created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for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interface</a:t>
            </a:r>
          </a:p>
          <a:p>
            <a:pPr marL="285750" indent="-285750"/>
            <a:endParaRPr lang="fr-F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/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proxy component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implements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corresponding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« business » interface</a:t>
            </a:r>
          </a:p>
          <a:p>
            <a:pPr marL="285750" indent="-285750"/>
            <a:endParaRPr lang="fr-F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« business » component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injected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on the server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side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through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interface to the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corresponding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XPCF server component</a:t>
            </a:r>
          </a:p>
          <a:p>
            <a:pPr marL="285750" indent="-285750"/>
            <a:endParaRPr lang="fr-F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 components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inherit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xpcf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IGrpcService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/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generation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relies on a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clang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compilation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generated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 IDE (QT Creator, VS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plugin …)</a:t>
            </a:r>
          </a:p>
          <a:p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CCB46AD-4916-9841-833A-CC7676B388D5}"/>
              </a:ext>
            </a:extLst>
          </p:cNvPr>
          <p:cNvGrpSpPr/>
          <p:nvPr/>
        </p:nvGrpSpPr>
        <p:grpSpPr>
          <a:xfrm>
            <a:off x="7869599" y="766500"/>
            <a:ext cx="3956181" cy="4843898"/>
            <a:chOff x="7606952" y="2159205"/>
            <a:chExt cx="3956181" cy="41029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DDEBD6-0B14-DF4C-930B-00918C924043}"/>
                </a:ext>
              </a:extLst>
            </p:cNvPr>
            <p:cNvSpPr/>
            <p:nvPr/>
          </p:nvSpPr>
          <p:spPr>
            <a:xfrm>
              <a:off x="7606952" y="2159205"/>
              <a:ext cx="3956181" cy="410294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Xpcf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grpc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generated</a:t>
              </a:r>
              <a:r>
                <a:rPr lang="fr-FR" dirty="0">
                  <a:solidFill>
                    <a:schemeClr val="tx1"/>
                  </a:solidFill>
                </a:rPr>
                <a:t> module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88E3E7-D4A6-4D4A-9068-7E449E6DC7BA}"/>
                </a:ext>
              </a:extLst>
            </p:cNvPr>
            <p:cNvSpPr/>
            <p:nvPr/>
          </p:nvSpPr>
          <p:spPr>
            <a:xfrm>
              <a:off x="7721077" y="2582603"/>
              <a:ext cx="2611367" cy="665585"/>
            </a:xfrm>
            <a:prstGeom prst="rect">
              <a:avLst/>
            </a:prstGeom>
            <a:solidFill>
              <a:srgbClr val="519FD8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XPCF Proxy components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3D5F108-E730-9D44-8AB0-6165DC57C0B6}"/>
              </a:ext>
            </a:extLst>
          </p:cNvPr>
          <p:cNvSpPr/>
          <p:nvPr/>
        </p:nvSpPr>
        <p:spPr>
          <a:xfrm>
            <a:off x="588615" y="1270352"/>
            <a:ext cx="1586204" cy="945502"/>
          </a:xfrm>
          <a:prstGeom prst="rect">
            <a:avLst/>
          </a:prstGeom>
          <a:solidFill>
            <a:srgbClr val="519F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xpcf</a:t>
            </a:r>
            <a:r>
              <a:rPr lang="fr-FR" dirty="0"/>
              <a:t> interface (*)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BEB1E1-C479-5547-AB59-17279E7DE2D2}"/>
              </a:ext>
            </a:extLst>
          </p:cNvPr>
          <p:cNvSpPr/>
          <p:nvPr/>
        </p:nvSpPr>
        <p:spPr>
          <a:xfrm>
            <a:off x="7985884" y="4155314"/>
            <a:ext cx="2938543" cy="646923"/>
          </a:xfrm>
          <a:prstGeom prst="rect">
            <a:avLst/>
          </a:prstGeom>
          <a:solidFill>
            <a:srgbClr val="519FD8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XPCF server components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F77628-2FB9-D642-AAA6-96A79AC74918}"/>
              </a:ext>
            </a:extLst>
          </p:cNvPr>
          <p:cNvSpPr/>
          <p:nvPr/>
        </p:nvSpPr>
        <p:spPr>
          <a:xfrm>
            <a:off x="7985884" y="4892187"/>
            <a:ext cx="3739765" cy="628261"/>
          </a:xfrm>
          <a:prstGeom prst="rect">
            <a:avLst/>
          </a:prstGeom>
          <a:solidFill>
            <a:srgbClr val="519F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Client and server configuration files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3973B5F-E1D9-794F-BE8F-90EBD4122122}"/>
              </a:ext>
            </a:extLst>
          </p:cNvPr>
          <p:cNvGrpSpPr/>
          <p:nvPr/>
        </p:nvGrpSpPr>
        <p:grpSpPr>
          <a:xfrm>
            <a:off x="7988394" y="2309161"/>
            <a:ext cx="3740971" cy="1499119"/>
            <a:chOff x="7725747" y="2960914"/>
            <a:chExt cx="3740971" cy="14991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77E019-34AA-384E-84B2-D442ED1471AB}"/>
                </a:ext>
              </a:extLst>
            </p:cNvPr>
            <p:cNvSpPr/>
            <p:nvPr/>
          </p:nvSpPr>
          <p:spPr>
            <a:xfrm>
              <a:off x="7725747" y="2960914"/>
              <a:ext cx="3740971" cy="1499119"/>
            </a:xfrm>
            <a:prstGeom prst="rect">
              <a:avLst/>
            </a:prstGeom>
            <a:solidFill>
              <a:srgbClr val="519F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412000" rtlCol="0" anchor="t" anchorCtr="0">
              <a:normAutofit/>
            </a:bodyPr>
            <a:lstStyle/>
            <a:p>
              <a:pPr algn="ctr"/>
              <a:r>
                <a:rPr lang="fr-FR" dirty="0"/>
                <a:t>GRPC messages and services code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44198D-1661-5C4E-A318-3B68FC8B83CB}"/>
                </a:ext>
              </a:extLst>
            </p:cNvPr>
            <p:cNvSpPr/>
            <p:nvPr/>
          </p:nvSpPr>
          <p:spPr>
            <a:xfrm>
              <a:off x="9026761" y="3077639"/>
              <a:ext cx="2248680" cy="56347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GRPC stubs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C58A70-53DB-0D41-A107-1FAB0FE098A8}"/>
                </a:ext>
              </a:extLst>
            </p:cNvPr>
            <p:cNvSpPr/>
            <p:nvPr/>
          </p:nvSpPr>
          <p:spPr>
            <a:xfrm>
              <a:off x="9026761" y="3766206"/>
              <a:ext cx="2248680" cy="56347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GRPC services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88D274B-1B29-1845-AF0B-5BB7BEFED9C9}"/>
              </a:ext>
            </a:extLst>
          </p:cNvPr>
          <p:cNvGrpSpPr/>
          <p:nvPr/>
        </p:nvGrpSpPr>
        <p:grpSpPr>
          <a:xfrm>
            <a:off x="2174819" y="1743103"/>
            <a:ext cx="5701606" cy="437858"/>
            <a:chOff x="2174819" y="1743103"/>
            <a:chExt cx="5701606" cy="437858"/>
          </a:xfrm>
        </p:grpSpPr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E5EA777C-8760-094C-B158-646E9DCA5B4B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2174819" y="1743103"/>
              <a:ext cx="5701606" cy="0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31384E3-ED6C-D745-A550-C10E1C86E40D}"/>
                </a:ext>
              </a:extLst>
            </p:cNvPr>
            <p:cNvSpPr txBox="1"/>
            <p:nvPr/>
          </p:nvSpPr>
          <p:spPr>
            <a:xfrm>
              <a:off x="3247158" y="1811629"/>
              <a:ext cx="2847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solidFill>
                    <a:srgbClr val="519FD8"/>
                  </a:solidFill>
                </a:rPr>
                <a:t>xpcf_grpc_gen</a:t>
              </a:r>
              <a:r>
                <a:rPr lang="fr-FR" dirty="0">
                  <a:solidFill>
                    <a:srgbClr val="519FD8"/>
                  </a:solidFill>
                </a:rPr>
                <a:t> </a:t>
              </a:r>
              <a:r>
                <a:rPr lang="fr-FR" dirty="0" err="1">
                  <a:solidFill>
                    <a:srgbClr val="519FD8"/>
                  </a:solidFill>
                </a:rPr>
                <a:t>generation</a:t>
              </a:r>
              <a:endParaRPr lang="fr-FR" dirty="0">
                <a:solidFill>
                  <a:srgbClr val="519FD8"/>
                </a:solidFill>
              </a:endParaRP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76D34BA0-26FC-4C42-B644-27F6A326B7DF}"/>
              </a:ext>
            </a:extLst>
          </p:cNvPr>
          <p:cNvGrpSpPr/>
          <p:nvPr/>
        </p:nvGrpSpPr>
        <p:grpSpPr>
          <a:xfrm>
            <a:off x="9855766" y="3683874"/>
            <a:ext cx="1336137" cy="471440"/>
            <a:chOff x="9593119" y="4335627"/>
            <a:chExt cx="1336137" cy="471440"/>
          </a:xfrm>
        </p:grpSpPr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373968F1-02F6-274B-86D9-4000413AE1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3119" y="4335627"/>
              <a:ext cx="0" cy="47144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DAB2C5BD-FB8C-B548-8DFB-440A614927DB}"/>
                </a:ext>
              </a:extLst>
            </p:cNvPr>
            <p:cNvSpPr txBox="1"/>
            <p:nvPr/>
          </p:nvSpPr>
          <p:spPr>
            <a:xfrm>
              <a:off x="9630487" y="4378383"/>
              <a:ext cx="1298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Implement</a:t>
              </a:r>
              <a:endParaRPr lang="fr-FR" dirty="0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D22CA79B-2268-9147-B659-4B19403A38AB}"/>
              </a:ext>
            </a:extLst>
          </p:cNvPr>
          <p:cNvGrpSpPr/>
          <p:nvPr/>
        </p:nvGrpSpPr>
        <p:grpSpPr>
          <a:xfrm>
            <a:off x="9847085" y="1994149"/>
            <a:ext cx="939284" cy="434847"/>
            <a:chOff x="9584438" y="2645902"/>
            <a:chExt cx="939284" cy="434847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4F9D7AF7-F7D1-F04F-BDD2-FDD22FFD79C6}"/>
                </a:ext>
              </a:extLst>
            </p:cNvPr>
            <p:cNvSpPr txBox="1"/>
            <p:nvPr/>
          </p:nvSpPr>
          <p:spPr>
            <a:xfrm>
              <a:off x="9630488" y="2645902"/>
              <a:ext cx="893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use</a:t>
              </a:r>
            </a:p>
          </p:txBody>
        </p: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DEF54555-A473-644A-B00C-92268B5F4DD9}"/>
                </a:ext>
              </a:extLst>
            </p:cNvPr>
            <p:cNvCxnSpPr/>
            <p:nvPr/>
          </p:nvCxnSpPr>
          <p:spPr>
            <a:xfrm>
              <a:off x="9584438" y="2696547"/>
              <a:ext cx="0" cy="3842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561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FA0CD-8F66-214C-99A1-82B643232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69" y="1361456"/>
            <a:ext cx="3092695" cy="4551218"/>
          </a:xfrm>
        </p:spPr>
        <p:txBody>
          <a:bodyPr>
            <a:normAutofit fontScale="55000" lnSpcReduction="20000"/>
          </a:bodyPr>
          <a:lstStyle/>
          <a:p>
            <a:r>
              <a:rPr lang="fr-F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XPCF </a:t>
            </a:r>
            <a:r>
              <a:rPr lang="fr-FR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role</a:t>
            </a:r>
            <a:r>
              <a:rPr lang="fr-F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r>
              <a:rPr lang="fr-F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 </a:t>
            </a:r>
            <a:r>
              <a:rPr lang="fr-FR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side</a:t>
            </a:r>
            <a:r>
              <a:rPr lang="fr-F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Injects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remoting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proxies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interfaces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Configure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proxies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channel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url</a:t>
            </a:r>
          </a:p>
          <a:p>
            <a:endParaRPr lang="fr-F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fr-F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 </a:t>
            </a:r>
            <a:r>
              <a:rPr lang="fr-FR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side</a:t>
            </a:r>
            <a:r>
              <a:rPr lang="fr-F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Injects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client components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modules to XPCF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remoting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server components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Registers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IGrpcService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grpc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through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multibind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injection)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Configure server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channel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url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09D20B3-648F-BE41-9F00-9F23B1708BBD}"/>
              </a:ext>
            </a:extLst>
          </p:cNvPr>
          <p:cNvSpPr txBox="1">
            <a:spLocks/>
          </p:cNvSpPr>
          <p:nvPr/>
        </p:nvSpPr>
        <p:spPr>
          <a:xfrm>
            <a:off x="1141413" y="470135"/>
            <a:ext cx="9905998" cy="737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Remoting</a:t>
            </a:r>
            <a:r>
              <a:rPr lang="fr-FR" dirty="0"/>
              <a:t> - </a:t>
            </a:r>
            <a:r>
              <a:rPr lang="fr-FR" dirty="0" err="1"/>
              <a:t>runtime</a:t>
            </a:r>
            <a:r>
              <a:rPr lang="fr-FR" dirty="0"/>
              <a:t> </a:t>
            </a:r>
            <a:r>
              <a:rPr lang="fr-FR" dirty="0" err="1"/>
              <a:t>behavior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19AAFA0-1BB3-6D4C-B25A-F3D2B5F277F0}"/>
              </a:ext>
            </a:extLst>
          </p:cNvPr>
          <p:cNvSpPr txBox="1"/>
          <p:nvPr/>
        </p:nvSpPr>
        <p:spPr>
          <a:xfrm>
            <a:off x="10638026" y="12074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7792B54-5756-1B40-AEEA-374D40657E81}"/>
              </a:ext>
            </a:extLst>
          </p:cNvPr>
          <p:cNvGrpSpPr/>
          <p:nvPr/>
        </p:nvGrpSpPr>
        <p:grpSpPr>
          <a:xfrm>
            <a:off x="3316536" y="1361456"/>
            <a:ext cx="8699737" cy="4551219"/>
            <a:chOff x="3239418" y="1776845"/>
            <a:chExt cx="8699737" cy="45512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4F187B-C76D-EB4A-A293-1B6177EE6A2B}"/>
                </a:ext>
              </a:extLst>
            </p:cNvPr>
            <p:cNvSpPr/>
            <p:nvPr/>
          </p:nvSpPr>
          <p:spPr>
            <a:xfrm>
              <a:off x="3239418" y="1776845"/>
              <a:ext cx="3750311" cy="4551218"/>
            </a:xfrm>
            <a:prstGeom prst="rect">
              <a:avLst/>
            </a:prstGeom>
            <a:solidFill>
              <a:srgbClr val="DFECF8"/>
            </a:solidFill>
            <a:ln>
              <a:solidFill>
                <a:srgbClr val="519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Client application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31148A-A913-0647-83AB-3DF9930B378F}"/>
                </a:ext>
              </a:extLst>
            </p:cNvPr>
            <p:cNvSpPr/>
            <p:nvPr/>
          </p:nvSpPr>
          <p:spPr>
            <a:xfrm>
              <a:off x="3312759" y="2174153"/>
              <a:ext cx="3590736" cy="4052357"/>
            </a:xfrm>
            <a:prstGeom prst="rect">
              <a:avLst/>
            </a:prstGeom>
            <a:solidFill>
              <a:srgbClr val="00CAD6"/>
            </a:solidFill>
            <a:ln>
              <a:solidFill>
                <a:srgbClr val="0A96A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fr-FR" dirty="0"/>
                <a:t>XPCF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8A0E5D-558B-6B4D-AA1A-A97CA32C0346}"/>
                </a:ext>
              </a:extLst>
            </p:cNvPr>
            <p:cNvSpPr/>
            <p:nvPr/>
          </p:nvSpPr>
          <p:spPr>
            <a:xfrm>
              <a:off x="8047632" y="1776846"/>
              <a:ext cx="3891523" cy="4551218"/>
            </a:xfrm>
            <a:prstGeom prst="rect">
              <a:avLst/>
            </a:prstGeom>
            <a:solidFill>
              <a:srgbClr val="DFECF8"/>
            </a:solidFill>
            <a:ln>
              <a:solidFill>
                <a:srgbClr val="519F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dirty="0" err="1">
                  <a:solidFill>
                    <a:schemeClr val="tx1"/>
                  </a:solidFill>
                </a:rPr>
                <a:t>Xpcf_grpc_server</a:t>
              </a:r>
              <a:r>
                <a:rPr lang="fr-FR" dirty="0">
                  <a:solidFill>
                    <a:schemeClr val="tx1"/>
                  </a:solidFill>
                </a:rPr>
                <a:t> application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74551EC-4496-E349-99D0-A195B3C75DB4}"/>
                </a:ext>
              </a:extLst>
            </p:cNvPr>
            <p:cNvSpPr/>
            <p:nvPr/>
          </p:nvSpPr>
          <p:spPr>
            <a:xfrm>
              <a:off x="8146473" y="2174153"/>
              <a:ext cx="3672252" cy="4052357"/>
            </a:xfrm>
            <a:prstGeom prst="rect">
              <a:avLst/>
            </a:prstGeom>
            <a:solidFill>
              <a:srgbClr val="00CAD6"/>
            </a:solidFill>
            <a:ln>
              <a:solidFill>
                <a:srgbClr val="0A96A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fr-FR" dirty="0"/>
                <a:t>XPCF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C3F9F8-1013-E045-BF7A-A560DF75EF9F}"/>
                </a:ext>
              </a:extLst>
            </p:cNvPr>
            <p:cNvSpPr/>
            <p:nvPr/>
          </p:nvSpPr>
          <p:spPr>
            <a:xfrm>
              <a:off x="3380509" y="3306154"/>
              <a:ext cx="7910945" cy="1145147"/>
            </a:xfrm>
            <a:prstGeom prst="rect">
              <a:avLst/>
            </a:prstGeom>
            <a:noFill/>
            <a:ln w="25400">
              <a:solidFill>
                <a:srgbClr val="4486B7"/>
              </a:solidFill>
              <a:prstDash val="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r>
                <a:rPr lang="fr-FR" sz="1600" dirty="0">
                  <a:solidFill>
                    <a:schemeClr val="tx1"/>
                  </a:solidFill>
                </a:rPr>
                <a:t>XPCF </a:t>
              </a:r>
              <a:r>
                <a:rPr lang="fr-FR" sz="1600" dirty="0" err="1">
                  <a:solidFill>
                    <a:schemeClr val="tx1"/>
                  </a:solidFill>
                </a:rPr>
                <a:t>remoting</a:t>
              </a:r>
              <a:r>
                <a:rPr lang="fr-FR" sz="1600" dirty="0">
                  <a:solidFill>
                    <a:schemeClr val="tx1"/>
                  </a:solidFill>
                </a:rPr>
                <a:t> </a:t>
              </a:r>
              <a:r>
                <a:rPr lang="fr-FR" sz="1600" dirty="0" err="1">
                  <a:solidFill>
                    <a:schemeClr val="tx1"/>
                  </a:solidFill>
                </a:rPr>
                <a:t>generated</a:t>
              </a:r>
              <a:r>
                <a:rPr lang="fr-FR" sz="1600" dirty="0">
                  <a:solidFill>
                    <a:schemeClr val="tx1"/>
                  </a:solidFill>
                </a:rPr>
                <a:t> module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62D23D-6F4F-AA40-A54C-DE59A9FFB371}"/>
                </a:ext>
              </a:extLst>
            </p:cNvPr>
            <p:cNvSpPr/>
            <p:nvPr/>
          </p:nvSpPr>
          <p:spPr>
            <a:xfrm>
              <a:off x="4141018" y="2527045"/>
              <a:ext cx="2489195" cy="664205"/>
            </a:xfrm>
            <a:prstGeom prst="rect">
              <a:avLst/>
            </a:prstGeom>
            <a:solidFill>
              <a:srgbClr val="519FD8"/>
            </a:solidFill>
            <a:ln>
              <a:solidFill>
                <a:srgbClr val="4486B7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 Client interfaces module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FB1893-2636-F947-9686-6F9300819412}"/>
                </a:ext>
              </a:extLst>
            </p:cNvPr>
            <p:cNvSpPr/>
            <p:nvPr/>
          </p:nvSpPr>
          <p:spPr>
            <a:xfrm>
              <a:off x="8336254" y="5503539"/>
              <a:ext cx="3287052" cy="628261"/>
            </a:xfrm>
            <a:prstGeom prst="rect">
              <a:avLst/>
            </a:prstGeom>
            <a:solidFill>
              <a:srgbClr val="519FD8"/>
            </a:solidFill>
            <a:ln>
              <a:solidFill>
                <a:srgbClr val="4486B7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XPCF Server configuration file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CC0D75-3BED-FF43-8CAA-D5B47D1CE90F}"/>
                </a:ext>
              </a:extLst>
            </p:cNvPr>
            <p:cNvSpPr/>
            <p:nvPr/>
          </p:nvSpPr>
          <p:spPr>
            <a:xfrm>
              <a:off x="3448250" y="5503539"/>
              <a:ext cx="3319753" cy="628261"/>
            </a:xfrm>
            <a:prstGeom prst="rect">
              <a:avLst/>
            </a:prstGeom>
            <a:solidFill>
              <a:srgbClr val="519FD8"/>
            </a:solidFill>
            <a:ln>
              <a:solidFill>
                <a:srgbClr val="4486B7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XPCF Client configuration file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7CBF76-859B-DB49-9A47-79508E095623}"/>
                </a:ext>
              </a:extLst>
            </p:cNvPr>
            <p:cNvSpPr/>
            <p:nvPr/>
          </p:nvSpPr>
          <p:spPr>
            <a:xfrm>
              <a:off x="4152555" y="3639622"/>
              <a:ext cx="2489196" cy="703303"/>
            </a:xfrm>
            <a:prstGeom prst="rect">
              <a:avLst/>
            </a:prstGeom>
            <a:solidFill>
              <a:srgbClr val="519FD8"/>
            </a:solidFill>
            <a:ln>
              <a:solidFill>
                <a:srgbClr val="4486B7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XPCF </a:t>
              </a:r>
              <a:r>
                <a:rPr lang="fr-FR" dirty="0" err="1"/>
                <a:t>Remoting</a:t>
              </a:r>
              <a:r>
                <a:rPr lang="fr-FR" dirty="0"/>
                <a:t> </a:t>
              </a:r>
              <a:r>
                <a:rPr lang="fr-FR" dirty="0" err="1"/>
                <a:t>proxies</a:t>
              </a:r>
              <a:r>
                <a:rPr lang="fr-FR" dirty="0"/>
                <a:t> Components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268406-9134-DC41-BA3D-7394B2ACB7D7}"/>
                </a:ext>
              </a:extLst>
            </p:cNvPr>
            <p:cNvSpPr/>
            <p:nvPr/>
          </p:nvSpPr>
          <p:spPr>
            <a:xfrm>
              <a:off x="8608420" y="3659983"/>
              <a:ext cx="2489196" cy="703303"/>
            </a:xfrm>
            <a:prstGeom prst="rect">
              <a:avLst/>
            </a:prstGeom>
            <a:solidFill>
              <a:srgbClr val="519FD8"/>
            </a:solidFill>
            <a:ln>
              <a:solidFill>
                <a:srgbClr val="4486B7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XPCF </a:t>
              </a:r>
              <a:r>
                <a:rPr lang="fr-FR" dirty="0" err="1"/>
                <a:t>Remoting</a:t>
              </a:r>
              <a:r>
                <a:rPr lang="fr-FR" dirty="0"/>
                <a:t> server components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990189-DA37-7149-86E3-B6BCCADFF248}"/>
                </a:ext>
              </a:extLst>
            </p:cNvPr>
            <p:cNvSpPr/>
            <p:nvPr/>
          </p:nvSpPr>
          <p:spPr>
            <a:xfrm>
              <a:off x="8692507" y="4626346"/>
              <a:ext cx="2489195" cy="664205"/>
            </a:xfrm>
            <a:prstGeom prst="rect">
              <a:avLst/>
            </a:prstGeom>
            <a:solidFill>
              <a:srgbClr val="519FD8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E63FB08-6559-8049-8703-790AC1EC0C2F}"/>
                </a:ext>
              </a:extLst>
            </p:cNvPr>
            <p:cNvSpPr/>
            <p:nvPr/>
          </p:nvSpPr>
          <p:spPr>
            <a:xfrm>
              <a:off x="8608420" y="4546011"/>
              <a:ext cx="2489195" cy="664205"/>
            </a:xfrm>
            <a:prstGeom prst="rect">
              <a:avLst/>
            </a:prstGeom>
            <a:solidFill>
              <a:srgbClr val="519FD8"/>
            </a:solidFill>
            <a:ln>
              <a:solidFill>
                <a:srgbClr val="4486B7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 Client components module</a:t>
              </a:r>
            </a:p>
          </p:txBody>
        </p:sp>
        <p:sp>
          <p:nvSpPr>
            <p:cNvPr id="23" name="Rectangle avec flèche vers le bas 22">
              <a:extLst>
                <a:ext uri="{FF2B5EF4-FFF2-40B4-BE49-F238E27FC236}">
                  <a16:creationId xmlns:a16="http://schemas.microsoft.com/office/drawing/2014/main" id="{048A5AF8-888D-E94B-96F5-1C1D1D13CC0A}"/>
                </a:ext>
              </a:extLst>
            </p:cNvPr>
            <p:cNvSpPr/>
            <p:nvPr/>
          </p:nvSpPr>
          <p:spPr>
            <a:xfrm>
              <a:off x="8367933" y="2808053"/>
              <a:ext cx="1485085" cy="851929"/>
            </a:xfrm>
            <a:prstGeom prst="downArrowCallout">
              <a:avLst>
                <a:gd name="adj1" fmla="val 15910"/>
                <a:gd name="adj2" fmla="val 17045"/>
                <a:gd name="adj3" fmla="val 20455"/>
                <a:gd name="adj4" fmla="val 46795"/>
              </a:avLst>
            </a:prstGeom>
            <a:solidFill>
              <a:srgbClr val="519FD8"/>
            </a:solidFill>
            <a:ln>
              <a:solidFill>
                <a:srgbClr val="4486B7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IGrpcService</a:t>
              </a:r>
              <a:endParaRPr lang="fr-FR" dirty="0"/>
            </a:p>
          </p:txBody>
        </p:sp>
      </p:grpSp>
      <p:sp>
        <p:nvSpPr>
          <p:cNvPr id="24" name="Flèche courbée vers la droite 23">
            <a:extLst>
              <a:ext uri="{FF2B5EF4-FFF2-40B4-BE49-F238E27FC236}">
                <a16:creationId xmlns:a16="http://schemas.microsoft.com/office/drawing/2014/main" id="{B7FFA004-F2DC-E143-A4FB-9AB953574510}"/>
              </a:ext>
            </a:extLst>
          </p:cNvPr>
          <p:cNvSpPr/>
          <p:nvPr/>
        </p:nvSpPr>
        <p:spPr>
          <a:xfrm>
            <a:off x="3576209" y="1506717"/>
            <a:ext cx="641927" cy="959639"/>
          </a:xfrm>
          <a:prstGeom prst="curvedRightArrow">
            <a:avLst>
              <a:gd name="adj1" fmla="val 25083"/>
              <a:gd name="adj2" fmla="val 50000"/>
              <a:gd name="adj3" fmla="val 34712"/>
            </a:avLst>
          </a:prstGeom>
          <a:solidFill>
            <a:srgbClr val="FECFB0"/>
          </a:solidFill>
          <a:ln>
            <a:solidFill>
              <a:srgbClr val="F98A3A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Use</a:t>
            </a:r>
          </a:p>
        </p:txBody>
      </p:sp>
      <p:sp>
        <p:nvSpPr>
          <p:cNvPr id="25" name="Double flèche horizontale 24">
            <a:extLst>
              <a:ext uri="{FF2B5EF4-FFF2-40B4-BE49-F238E27FC236}">
                <a16:creationId xmlns:a16="http://schemas.microsoft.com/office/drawing/2014/main" id="{D3A94BE5-8488-264A-BF94-E4D88C37AB63}"/>
              </a:ext>
            </a:extLst>
          </p:cNvPr>
          <p:cNvSpPr/>
          <p:nvPr/>
        </p:nvSpPr>
        <p:spPr>
          <a:xfrm>
            <a:off x="6706347" y="3444902"/>
            <a:ext cx="1976586" cy="259200"/>
          </a:xfrm>
          <a:prstGeom prst="leftRightArrow">
            <a:avLst/>
          </a:prstGeom>
          <a:solidFill>
            <a:srgbClr val="FECFB0"/>
          </a:solidFill>
          <a:ln>
            <a:solidFill>
              <a:srgbClr val="F98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Grpc</a:t>
            </a:r>
            <a:r>
              <a:rPr lang="fr-FR" sz="1400" dirty="0">
                <a:solidFill>
                  <a:schemeClr val="tx1"/>
                </a:solidFill>
              </a:rPr>
              <a:t> / </a:t>
            </a:r>
            <a:r>
              <a:rPr lang="fr-FR" sz="1400" dirty="0" err="1">
                <a:solidFill>
                  <a:schemeClr val="tx1"/>
                </a:solidFill>
              </a:rPr>
              <a:t>protobuf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6" name="Flèche courbée vers la droite 25">
            <a:extLst>
              <a:ext uri="{FF2B5EF4-FFF2-40B4-BE49-F238E27FC236}">
                <a16:creationId xmlns:a16="http://schemas.microsoft.com/office/drawing/2014/main" id="{E941B50E-53D8-E54A-9143-D67CC120EB90}"/>
              </a:ext>
            </a:extLst>
          </p:cNvPr>
          <p:cNvSpPr/>
          <p:nvPr/>
        </p:nvSpPr>
        <p:spPr>
          <a:xfrm>
            <a:off x="7326520" y="1475560"/>
            <a:ext cx="1118531" cy="1171410"/>
          </a:xfrm>
          <a:prstGeom prst="curvedRightArrow">
            <a:avLst>
              <a:gd name="adj1" fmla="val 13112"/>
              <a:gd name="adj2" fmla="val 27804"/>
              <a:gd name="adj3" fmla="val 18905"/>
            </a:avLst>
          </a:prstGeom>
          <a:solidFill>
            <a:srgbClr val="FECFB0"/>
          </a:solidFill>
          <a:ln>
            <a:solidFill>
              <a:srgbClr val="F98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Register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7" name="Flèche vers le haut 26">
            <a:extLst>
              <a:ext uri="{FF2B5EF4-FFF2-40B4-BE49-F238E27FC236}">
                <a16:creationId xmlns:a16="http://schemas.microsoft.com/office/drawing/2014/main" id="{36E5C54B-B3CF-5341-9B9E-275A222D4288}"/>
              </a:ext>
            </a:extLst>
          </p:cNvPr>
          <p:cNvSpPr/>
          <p:nvPr/>
        </p:nvSpPr>
        <p:spPr>
          <a:xfrm>
            <a:off x="4374694" y="3927536"/>
            <a:ext cx="259200" cy="1160614"/>
          </a:xfrm>
          <a:prstGeom prst="upArrow">
            <a:avLst/>
          </a:prstGeom>
          <a:solidFill>
            <a:srgbClr val="FECFB0"/>
          </a:solidFill>
          <a:ln>
            <a:solidFill>
              <a:srgbClr val="F98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Configure</a:t>
            </a:r>
          </a:p>
        </p:txBody>
      </p:sp>
      <p:sp>
        <p:nvSpPr>
          <p:cNvPr id="28" name="Flèche à angle droit 27">
            <a:extLst>
              <a:ext uri="{FF2B5EF4-FFF2-40B4-BE49-F238E27FC236}">
                <a16:creationId xmlns:a16="http://schemas.microsoft.com/office/drawing/2014/main" id="{517DD473-062E-314F-B809-82114AE1851E}"/>
              </a:ext>
            </a:extLst>
          </p:cNvPr>
          <p:cNvSpPr/>
          <p:nvPr/>
        </p:nvSpPr>
        <p:spPr>
          <a:xfrm rot="16200000">
            <a:off x="11224588" y="4637653"/>
            <a:ext cx="484729" cy="416262"/>
          </a:xfrm>
          <a:prstGeom prst="bentUpArrow">
            <a:avLst>
              <a:gd name="adj1" fmla="val 25795"/>
              <a:gd name="adj2" fmla="val 18704"/>
              <a:gd name="adj3" fmla="val 22202"/>
            </a:avLst>
          </a:prstGeom>
          <a:solidFill>
            <a:srgbClr val="FECFB0"/>
          </a:solidFill>
          <a:ln>
            <a:solidFill>
              <a:srgbClr val="F98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à angle droit 28">
            <a:extLst>
              <a:ext uri="{FF2B5EF4-FFF2-40B4-BE49-F238E27FC236}">
                <a16:creationId xmlns:a16="http://schemas.microsoft.com/office/drawing/2014/main" id="{EF5C74CD-D0EB-2847-A321-923D55A80D5F}"/>
              </a:ext>
            </a:extLst>
          </p:cNvPr>
          <p:cNvSpPr/>
          <p:nvPr/>
        </p:nvSpPr>
        <p:spPr>
          <a:xfrm rot="16200000">
            <a:off x="10666488" y="4070985"/>
            <a:ext cx="1513430" cy="503762"/>
          </a:xfrm>
          <a:prstGeom prst="bentUpArrow">
            <a:avLst>
              <a:gd name="adj1" fmla="val 20802"/>
              <a:gd name="adj2" fmla="val 18704"/>
              <a:gd name="adj3" fmla="val 22202"/>
            </a:avLst>
          </a:prstGeom>
          <a:solidFill>
            <a:srgbClr val="FECFB0"/>
          </a:solidFill>
          <a:ln>
            <a:solidFill>
              <a:srgbClr val="F98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0" name="Flèche à angle droit 29">
            <a:extLst>
              <a:ext uri="{FF2B5EF4-FFF2-40B4-BE49-F238E27FC236}">
                <a16:creationId xmlns:a16="http://schemas.microsoft.com/office/drawing/2014/main" id="{3814C8A0-D0FC-8047-9C01-2C9F5D972FC1}"/>
              </a:ext>
            </a:extLst>
          </p:cNvPr>
          <p:cNvSpPr/>
          <p:nvPr/>
        </p:nvSpPr>
        <p:spPr>
          <a:xfrm rot="16200000">
            <a:off x="11042268" y="4455333"/>
            <a:ext cx="765283" cy="500350"/>
          </a:xfrm>
          <a:prstGeom prst="bentUpArrow">
            <a:avLst>
              <a:gd name="adj1" fmla="val 20802"/>
              <a:gd name="adj2" fmla="val 18704"/>
              <a:gd name="adj3" fmla="val 22202"/>
            </a:avLst>
          </a:prstGeom>
          <a:solidFill>
            <a:srgbClr val="FECFB0"/>
          </a:solidFill>
          <a:ln>
            <a:solidFill>
              <a:srgbClr val="F98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51999" rtlCol="0" anchor="ctr" anchorCtr="0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Configure</a:t>
            </a:r>
            <a:endParaRPr lang="fr-FR" sz="1400" dirty="0"/>
          </a:p>
        </p:txBody>
      </p:sp>
      <p:sp>
        <p:nvSpPr>
          <p:cNvPr id="31" name="Flèche courbée vers la droite 30">
            <a:extLst>
              <a:ext uri="{FF2B5EF4-FFF2-40B4-BE49-F238E27FC236}">
                <a16:creationId xmlns:a16="http://schemas.microsoft.com/office/drawing/2014/main" id="{49DEAB9B-9EAC-0547-A07C-98FBC209E3FD}"/>
              </a:ext>
            </a:extLst>
          </p:cNvPr>
          <p:cNvSpPr/>
          <p:nvPr/>
        </p:nvSpPr>
        <p:spPr>
          <a:xfrm>
            <a:off x="3457627" y="2466357"/>
            <a:ext cx="770743" cy="1481540"/>
          </a:xfrm>
          <a:prstGeom prst="curvedRightArrow">
            <a:avLst>
              <a:gd name="adj1" fmla="val 20281"/>
              <a:gd name="adj2" fmla="val 39342"/>
              <a:gd name="adj3" fmla="val 37038"/>
            </a:avLst>
          </a:prstGeom>
          <a:solidFill>
            <a:srgbClr val="FECFB0"/>
          </a:solidFill>
          <a:ln>
            <a:solidFill>
              <a:srgbClr val="F98A3A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32" name="Flèche en arc 31">
            <a:extLst>
              <a:ext uri="{FF2B5EF4-FFF2-40B4-BE49-F238E27FC236}">
                <a16:creationId xmlns:a16="http://schemas.microsoft.com/office/drawing/2014/main" id="{860D36D7-F2B9-824B-9A80-4492EC270553}"/>
              </a:ext>
            </a:extLst>
          </p:cNvPr>
          <p:cNvSpPr/>
          <p:nvPr/>
        </p:nvSpPr>
        <p:spPr>
          <a:xfrm rot="16200000" flipV="1">
            <a:off x="6062056" y="2147845"/>
            <a:ext cx="1313625" cy="1469980"/>
          </a:xfrm>
          <a:prstGeom prst="circularArrow">
            <a:avLst>
              <a:gd name="adj1" fmla="val 4341"/>
              <a:gd name="adj2" fmla="val 1287395"/>
              <a:gd name="adj3" fmla="val 20296411"/>
              <a:gd name="adj4" fmla="val 10668300"/>
              <a:gd name="adj5" fmla="val 7969"/>
            </a:avLst>
          </a:prstGeom>
          <a:solidFill>
            <a:srgbClr val="FECFB0"/>
          </a:solidFill>
          <a:ln>
            <a:solidFill>
              <a:srgbClr val="F98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Inject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3" name="Flèche en arc 32">
            <a:extLst>
              <a:ext uri="{FF2B5EF4-FFF2-40B4-BE49-F238E27FC236}">
                <a16:creationId xmlns:a16="http://schemas.microsoft.com/office/drawing/2014/main" id="{978A6D3F-379B-6641-9E2A-E0A5406331C6}"/>
              </a:ext>
            </a:extLst>
          </p:cNvPr>
          <p:cNvSpPr/>
          <p:nvPr/>
        </p:nvSpPr>
        <p:spPr>
          <a:xfrm rot="16200000">
            <a:off x="8141390" y="3447017"/>
            <a:ext cx="1090724" cy="1604891"/>
          </a:xfrm>
          <a:prstGeom prst="circularArrow">
            <a:avLst>
              <a:gd name="adj1" fmla="val 4341"/>
              <a:gd name="adj2" fmla="val 1287395"/>
              <a:gd name="adj3" fmla="val 20296411"/>
              <a:gd name="adj4" fmla="val 10668300"/>
              <a:gd name="adj5" fmla="val 7969"/>
            </a:avLst>
          </a:prstGeom>
          <a:solidFill>
            <a:srgbClr val="FECFB0"/>
          </a:solidFill>
          <a:ln>
            <a:solidFill>
              <a:srgbClr val="F98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Inject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4" name="Flèche à angle droit 33">
            <a:extLst>
              <a:ext uri="{FF2B5EF4-FFF2-40B4-BE49-F238E27FC236}">
                <a16:creationId xmlns:a16="http://schemas.microsoft.com/office/drawing/2014/main" id="{20E62B1B-BAC9-374B-B554-6749E5EFBD5F}"/>
              </a:ext>
            </a:extLst>
          </p:cNvPr>
          <p:cNvSpPr/>
          <p:nvPr/>
        </p:nvSpPr>
        <p:spPr>
          <a:xfrm rot="16200000">
            <a:off x="9856519" y="2539975"/>
            <a:ext cx="764994" cy="617756"/>
          </a:xfrm>
          <a:prstGeom prst="bentUpArrow">
            <a:avLst>
              <a:gd name="adj1" fmla="val 12599"/>
              <a:gd name="adj2" fmla="val 18704"/>
              <a:gd name="adj3" fmla="val 21030"/>
            </a:avLst>
          </a:prstGeom>
          <a:solidFill>
            <a:srgbClr val="FECFB0"/>
          </a:solidFill>
          <a:ln>
            <a:solidFill>
              <a:srgbClr val="F98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Inject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5" name="Flèche courbée vers la droite 34">
            <a:extLst>
              <a:ext uri="{FF2B5EF4-FFF2-40B4-BE49-F238E27FC236}">
                <a16:creationId xmlns:a16="http://schemas.microsoft.com/office/drawing/2014/main" id="{27F03B43-098A-C64A-A52D-AABDE1AA3257}"/>
              </a:ext>
            </a:extLst>
          </p:cNvPr>
          <p:cNvSpPr/>
          <p:nvPr/>
        </p:nvSpPr>
        <p:spPr>
          <a:xfrm>
            <a:off x="7903991" y="3686373"/>
            <a:ext cx="770743" cy="1108452"/>
          </a:xfrm>
          <a:prstGeom prst="curvedRightArrow">
            <a:avLst>
              <a:gd name="adj1" fmla="val 20281"/>
              <a:gd name="adj2" fmla="val 39342"/>
              <a:gd name="adj3" fmla="val 38201"/>
            </a:avLst>
          </a:prstGeom>
          <a:solidFill>
            <a:srgbClr val="FECFB0"/>
          </a:solidFill>
          <a:ln>
            <a:solidFill>
              <a:srgbClr val="F98A3A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36" name="Chevron 35">
            <a:extLst>
              <a:ext uri="{FF2B5EF4-FFF2-40B4-BE49-F238E27FC236}">
                <a16:creationId xmlns:a16="http://schemas.microsoft.com/office/drawing/2014/main" id="{6F0EB1BE-B4C2-4C41-9B58-A42DEA9552DC}"/>
              </a:ext>
            </a:extLst>
          </p:cNvPr>
          <p:cNvSpPr/>
          <p:nvPr/>
        </p:nvSpPr>
        <p:spPr>
          <a:xfrm>
            <a:off x="8445051" y="1879329"/>
            <a:ext cx="2604867" cy="239486"/>
          </a:xfrm>
          <a:prstGeom prst="chevron">
            <a:avLst/>
          </a:prstGeom>
          <a:solidFill>
            <a:srgbClr val="F98A3A"/>
          </a:solidFill>
          <a:ln>
            <a:solidFill>
              <a:srgbClr val="FECF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Run</a:t>
            </a:r>
            <a:r>
              <a:rPr lang="fr-FR" sz="1400" dirty="0">
                <a:solidFill>
                  <a:schemeClr val="tx1"/>
                </a:solidFill>
              </a:rPr>
              <a:t> server on </a:t>
            </a:r>
            <a:r>
              <a:rPr lang="fr-FR" sz="1400" dirty="0" err="1">
                <a:solidFill>
                  <a:schemeClr val="tx1"/>
                </a:solidFill>
              </a:rPr>
              <a:t>address:port</a:t>
            </a:r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52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 autoUpdateAnimBg="0"/>
      <p:bldP spid="26" grpId="1" animBg="1"/>
      <p:bldP spid="27" grpId="0" animBg="1"/>
      <p:bldP spid="27" grpId="1" animBg="1"/>
      <p:bldP spid="28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128</TotalTime>
  <Words>766</Words>
  <Application>Microsoft Macintosh PowerPoint</Application>
  <PresentationFormat>Grand écran</PresentationFormat>
  <Paragraphs>129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Tw Cen MT</vt:lpstr>
      <vt:lpstr>Verdana</vt:lpstr>
      <vt:lpstr>Circuit</vt:lpstr>
      <vt:lpstr>XPCF Cross platform component framework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Remoting architecture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XPCF Cross platform component framework</dc:title>
  <dc:creator>Microsoft Office User</dc:creator>
  <cp:lastModifiedBy>Microsoft Office User</cp:lastModifiedBy>
  <cp:revision>19</cp:revision>
  <dcterms:created xsi:type="dcterms:W3CDTF">2022-03-30T13:27:33Z</dcterms:created>
  <dcterms:modified xsi:type="dcterms:W3CDTF">2022-03-30T16:17:35Z</dcterms:modified>
</cp:coreProperties>
</file>