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2412" autoAdjust="0"/>
  </p:normalViewPr>
  <p:slideViewPr>
    <p:cSldViewPr snapToGrid="0">
      <p:cViewPr varScale="1">
        <p:scale>
          <a:sx n="88" d="100"/>
          <a:sy n="88" d="100"/>
        </p:scale>
        <p:origin x="21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419A-B1F3-F00B-E36E-6F7F463AA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9D584E-280B-0D74-8118-95125DB472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B76E4-1361-E1FE-EA55-0FF132D8340B}"/>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9AD1B438-2E5B-7B9C-88EF-4C6AEC21A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2B24E-9C4F-B79D-7DEA-DDD0796871BA}"/>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844935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730C-4717-0319-47AA-61DD55A3D2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72ACD6-C5D4-BC4C-CB9E-E3F4798D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83BD-6900-D6BB-47BA-ECF738366B77}"/>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19CE402F-60F2-BD01-4918-BA25E83D3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B742B-3E6E-2419-C9F8-34A65FEE0A9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5507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30BB3-9330-F0E6-72DD-7F4289E99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464B3-5697-73A2-E30F-D510565C66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37DDC-4BAA-869B-5FA7-304915EB34F4}"/>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D2B0DFBE-775B-5E7A-59B4-D4ADD7F1A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6D97-E607-420C-B0A4-1CC355893451}"/>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16422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D3E-E1CE-0645-D8EC-AC4B3D6B0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889115-8065-D23E-DA2F-1D04F63667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9B110-2340-EF40-5E06-A43EF65FEB37}"/>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1F54ED91-537E-CF4C-8918-6CEFC4058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866E0-897D-5DBE-3DD1-717D060DC54F}"/>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31650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DD21-1661-60F2-9FA2-F694323873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8762C3-E889-1B76-D073-77359621F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B85A0-5E4D-8C66-B29A-2723C33E42A2}"/>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BC9778B9-5572-0F96-99B4-3AA7F73CF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710B4-5242-C8DC-9896-646F31A1E90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566869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4218-C27A-3971-C917-F7EF1CF9C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F79333-B4AA-CB98-1098-42D6BD92E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BB0A9-C6FC-ECA4-B20B-A8221FB7E0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B4340C-8DA1-D403-9259-BD7F7BAA816C}"/>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6" name="Footer Placeholder 5">
            <a:extLst>
              <a:ext uri="{FF2B5EF4-FFF2-40B4-BE49-F238E27FC236}">
                <a16:creationId xmlns:a16="http://schemas.microsoft.com/office/drawing/2014/main" id="{6F56761E-51EE-2E0A-C347-3D53C2318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AF55-84E7-D4E9-7B61-6D40BEE6C0D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79270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2ED5-6B12-2DF1-D6A2-B5F35D0D2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43AB37-3DA0-A299-DD2C-1B8F03165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00AB1-DAA1-D7A6-6F9E-F78E70EF7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F6BB08-B130-FC17-B1EF-21407C39B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EC0D-A643-9EA8-D891-24CEC8B19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3EC72-3476-FD49-F4DE-3D13EAFB26EB}"/>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8" name="Footer Placeholder 7">
            <a:extLst>
              <a:ext uri="{FF2B5EF4-FFF2-40B4-BE49-F238E27FC236}">
                <a16:creationId xmlns:a16="http://schemas.microsoft.com/office/drawing/2014/main" id="{BA33B018-AAB5-EAB6-C60D-5D6DCBA2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52F258-88EF-3495-79C6-7985B8AD8810}"/>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168506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BE7-A30F-ADFF-EEA2-4767FD0E1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4114D9-0B5A-C4C3-6F2D-9BDA20E6A820}"/>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4" name="Footer Placeholder 3">
            <a:extLst>
              <a:ext uri="{FF2B5EF4-FFF2-40B4-BE49-F238E27FC236}">
                <a16:creationId xmlns:a16="http://schemas.microsoft.com/office/drawing/2014/main" id="{33884465-B784-E024-DE26-5BD15FF6C2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2D664E-28BF-7087-AE1C-54E5DCDAD9F7}"/>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07640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3A670-F822-F4CC-3A6F-76878FA3F072}"/>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3" name="Footer Placeholder 2">
            <a:extLst>
              <a:ext uri="{FF2B5EF4-FFF2-40B4-BE49-F238E27FC236}">
                <a16:creationId xmlns:a16="http://schemas.microsoft.com/office/drawing/2014/main" id="{C51927E0-A357-DE9C-B048-CB5E909D2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8E56A3-21A7-F23C-F017-94B6C9D75F55}"/>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264101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001C-2C15-DB5D-B01D-8494B7F88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CE5854-E890-29DA-C734-DF5A7126A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44557F-D0E6-0DD6-FDF4-7DB20C6B0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A7120-AF95-7EC5-7A5A-3FB33529FD75}"/>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6" name="Footer Placeholder 5">
            <a:extLst>
              <a:ext uri="{FF2B5EF4-FFF2-40B4-BE49-F238E27FC236}">
                <a16:creationId xmlns:a16="http://schemas.microsoft.com/office/drawing/2014/main" id="{4544973C-14B2-C45F-CE8C-B412DAAC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FDBA6-498F-9641-E984-4ADBD8D5623E}"/>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34969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0A2-3C65-0F01-DFC4-F7CDE125A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65336-ED74-58BD-AD5B-2D57CAF93A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68B59-00A5-E8AF-7590-4F18237C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25DE3-0B51-8758-93C8-7C46D54468BF}"/>
              </a:ext>
            </a:extLst>
          </p:cNvPr>
          <p:cNvSpPr>
            <a:spLocks noGrp="1"/>
          </p:cNvSpPr>
          <p:nvPr>
            <p:ph type="dt" sz="half" idx="10"/>
          </p:nvPr>
        </p:nvSpPr>
        <p:spPr/>
        <p:txBody>
          <a:bodyPr/>
          <a:lstStyle/>
          <a:p>
            <a:fld id="{9D8EC168-E923-4396-B7AF-B69061E57BDF}" type="datetimeFigureOut">
              <a:rPr lang="en-US" smtClean="0"/>
              <a:t>1/13/2024</a:t>
            </a:fld>
            <a:endParaRPr lang="en-US"/>
          </a:p>
        </p:txBody>
      </p:sp>
      <p:sp>
        <p:nvSpPr>
          <p:cNvPr id="6" name="Footer Placeholder 5">
            <a:extLst>
              <a:ext uri="{FF2B5EF4-FFF2-40B4-BE49-F238E27FC236}">
                <a16:creationId xmlns:a16="http://schemas.microsoft.com/office/drawing/2014/main" id="{AED4F2F3-78D8-D2E0-D1BB-E637A1492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81EF32-8C50-4CDE-5192-AA07E54E307C}"/>
              </a:ext>
            </a:extLst>
          </p:cNvPr>
          <p:cNvSpPr>
            <a:spLocks noGrp="1"/>
          </p:cNvSpPr>
          <p:nvPr>
            <p:ph type="sldNum" sz="quarter" idx="12"/>
          </p:nvPr>
        </p:nvSpPr>
        <p:spPr/>
        <p:txBody>
          <a:bodyPr/>
          <a:lstStyle/>
          <a:p>
            <a:fld id="{15DB8774-C3F2-457C-B1A5-C0AB382BAAA9}" type="slidenum">
              <a:rPr lang="en-US" smtClean="0"/>
              <a:t>‹#›</a:t>
            </a:fld>
            <a:endParaRPr lang="en-US"/>
          </a:p>
        </p:txBody>
      </p:sp>
    </p:spTree>
    <p:extLst>
      <p:ext uri="{BB962C8B-B14F-4D97-AF65-F5344CB8AC3E}">
        <p14:creationId xmlns:p14="http://schemas.microsoft.com/office/powerpoint/2010/main" val="91080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54565C-9BDA-0C77-A9BA-625EC5F7A2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FD99D2-8C12-FFD1-804E-142C5E939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DD673-082C-3EA0-84E0-0B7CB3542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EC168-E923-4396-B7AF-B69061E57BDF}" type="datetimeFigureOut">
              <a:rPr lang="en-US" smtClean="0"/>
              <a:t>1/13/2024</a:t>
            </a:fld>
            <a:endParaRPr lang="en-US"/>
          </a:p>
        </p:txBody>
      </p:sp>
      <p:sp>
        <p:nvSpPr>
          <p:cNvPr id="5" name="Footer Placeholder 4">
            <a:extLst>
              <a:ext uri="{FF2B5EF4-FFF2-40B4-BE49-F238E27FC236}">
                <a16:creationId xmlns:a16="http://schemas.microsoft.com/office/drawing/2014/main" id="{0C06F722-B2E7-AA1E-F4E8-951AF5F04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5C2C1C-676F-BF04-EC59-C0688BAA5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B8774-C3F2-457C-B1A5-C0AB382BAAA9}" type="slidenum">
              <a:rPr lang="en-US" smtClean="0"/>
              <a:t>‹#›</a:t>
            </a:fld>
            <a:endParaRPr lang="en-US"/>
          </a:p>
        </p:txBody>
      </p:sp>
    </p:spTree>
    <p:extLst>
      <p:ext uri="{BB962C8B-B14F-4D97-AF65-F5344CB8AC3E}">
        <p14:creationId xmlns:p14="http://schemas.microsoft.com/office/powerpoint/2010/main" val="320186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k God Oracle Icon Line Vector Illustration, Zeus, Lineal Icon, Flat  Icon PNG and Vector with Transparent Background for Free Download">
            <a:extLst>
              <a:ext uri="{FF2B5EF4-FFF2-40B4-BE49-F238E27FC236}">
                <a16:creationId xmlns:a16="http://schemas.microsoft.com/office/drawing/2014/main" id="{A154E3C9-BD21-742B-51A3-8DC8560FC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3607" y="567266"/>
            <a:ext cx="794472" cy="794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4B2BB1A-DE67-EB0C-533D-1EBC64735487}"/>
              </a:ext>
            </a:extLst>
          </p:cNvPr>
          <p:cNvSpPr/>
          <p:nvPr/>
        </p:nvSpPr>
        <p:spPr>
          <a:xfrm>
            <a:off x="0" y="0"/>
            <a:ext cx="12192000" cy="567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Princess Helen and the Chase for the Rabbit Robber</a:t>
            </a:r>
          </a:p>
        </p:txBody>
      </p:sp>
      <p:pic>
        <p:nvPicPr>
          <p:cNvPr id="6" name="Picture 5">
            <a:extLst>
              <a:ext uri="{FF2B5EF4-FFF2-40B4-BE49-F238E27FC236}">
                <a16:creationId xmlns:a16="http://schemas.microsoft.com/office/drawing/2014/main" id="{D2C62B6B-7552-9DD8-62D5-B9D79D1DA944}"/>
              </a:ext>
            </a:extLst>
          </p:cNvPr>
          <p:cNvPicPr>
            <a:picLocks noChangeAspect="1"/>
          </p:cNvPicPr>
          <p:nvPr/>
        </p:nvPicPr>
        <p:blipFill>
          <a:blip r:embed="rId3"/>
          <a:stretch>
            <a:fillRect/>
          </a:stretch>
        </p:blipFill>
        <p:spPr>
          <a:xfrm>
            <a:off x="11584660" y="0"/>
            <a:ext cx="607339" cy="567267"/>
          </a:xfrm>
          <a:prstGeom prst="rect">
            <a:avLst/>
          </a:prstGeom>
        </p:spPr>
      </p:pic>
      <p:grpSp>
        <p:nvGrpSpPr>
          <p:cNvPr id="11" name="Group 10">
            <a:extLst>
              <a:ext uri="{FF2B5EF4-FFF2-40B4-BE49-F238E27FC236}">
                <a16:creationId xmlns:a16="http://schemas.microsoft.com/office/drawing/2014/main" id="{0CD0F668-D3AD-96D5-E872-C1BAC49ABC1C}"/>
              </a:ext>
            </a:extLst>
          </p:cNvPr>
          <p:cNvGrpSpPr/>
          <p:nvPr/>
        </p:nvGrpSpPr>
        <p:grpSpPr>
          <a:xfrm>
            <a:off x="11063724" y="180928"/>
            <a:ext cx="355600" cy="205410"/>
            <a:chOff x="2506133" y="2142067"/>
            <a:chExt cx="355600" cy="205410"/>
          </a:xfrm>
        </p:grpSpPr>
        <p:cxnSp>
          <p:nvCxnSpPr>
            <p:cNvPr id="8" name="Straight Connector 7">
              <a:extLst>
                <a:ext uri="{FF2B5EF4-FFF2-40B4-BE49-F238E27FC236}">
                  <a16:creationId xmlns:a16="http://schemas.microsoft.com/office/drawing/2014/main" id="{55FDF43F-688D-F625-0F56-0CAD225063CC}"/>
                </a:ext>
              </a:extLst>
            </p:cNvPr>
            <p:cNvCxnSpPr>
              <a:cxnSpLocks/>
            </p:cNvCxnSpPr>
            <p:nvPr/>
          </p:nvCxnSpPr>
          <p:spPr>
            <a:xfrm>
              <a:off x="2506133" y="214206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1F74F3-99A3-2F62-1AA1-A8288A2D84AA}"/>
                </a:ext>
              </a:extLst>
            </p:cNvPr>
            <p:cNvCxnSpPr>
              <a:cxnSpLocks/>
            </p:cNvCxnSpPr>
            <p:nvPr/>
          </p:nvCxnSpPr>
          <p:spPr>
            <a:xfrm>
              <a:off x="2506133" y="2244772"/>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244BDA-6DD4-6809-20BA-1BB2F97EB3D4}"/>
                </a:ext>
              </a:extLst>
            </p:cNvPr>
            <p:cNvCxnSpPr>
              <a:cxnSpLocks/>
            </p:cNvCxnSpPr>
            <p:nvPr/>
          </p:nvCxnSpPr>
          <p:spPr>
            <a:xfrm>
              <a:off x="2506133" y="2347477"/>
              <a:ext cx="355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7C1A5DD2-77FA-5494-D4C9-2A65540A3288}"/>
              </a:ext>
            </a:extLst>
          </p:cNvPr>
          <p:cNvSpPr/>
          <p:nvPr/>
        </p:nvSpPr>
        <p:spPr>
          <a:xfrm>
            <a:off x="0" y="3670397"/>
            <a:ext cx="5896798" cy="3187602"/>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TALE SO FAR:   </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 faraway castle in the land of Mistral in the Kingdom of Provence there once lived a little girl named Helen and her giant Flemish Rabbit named Heather. The people far and wide were blessed with good fortune and bounteous harvests. The court astrologer Joseph once surveyed the harvests, and stars, and calendar, and discovered an amazing fact. After a visit by the Helen and Heather, to any farm, creamery, windmill, or fishing village, in short, a visit to anywhere associated with the growing and harvesting of nature’s bounty, that place would flourish in the coming year. In fact, Helen spent most of  her time trotting her mother’s elderly pony and buggy to and </a:t>
            </a:r>
            <a:r>
              <a:rPr lang="en-US" sz="1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a:t>
            </a:r>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to visit these sites. She even helped in moving important tools, the mail, and inventions to these places, but she always left enough space for Heather to come along. Before long the fame of Helen, Heather, and Oats (the pony) spread beyond Provence and visitors came with offers to purchase Heather’s kits. Physically, Helen, despite being a princess was a strong girl, much of this had to do with her upbringing. Helen’s chores, which were not princess like in the least, included chopping firewood in Fall, milking two goats in the morning for breakfast, and using the tread pump filling the castle water tank daily (this involved pumping 300 liters up 3 meters) so that the kitchen and bathrooms had pressure. Also, Mistral was a hotbed of invention, as Joseph and Papa, the lord of Mistral, were always looking for ways to improve life, sometimes Helen would be directed to help on the newest idea.  </a:t>
            </a:r>
          </a:p>
          <a:p>
            <a:endParaRPr lang="en-US" sz="1050" dirty="0">
              <a:solidFill>
                <a:schemeClr val="tx1"/>
              </a:solidFill>
            </a:endParaRPr>
          </a:p>
        </p:txBody>
      </p:sp>
      <p:sp>
        <p:nvSpPr>
          <p:cNvPr id="13" name="Rectangle 12">
            <a:extLst>
              <a:ext uri="{FF2B5EF4-FFF2-40B4-BE49-F238E27FC236}">
                <a16:creationId xmlns:a16="http://schemas.microsoft.com/office/drawing/2014/main" id="{1D7DEFC6-C3A0-ABB0-1738-827FF176DB11}"/>
              </a:ext>
            </a:extLst>
          </p:cNvPr>
          <p:cNvSpPr/>
          <p:nvPr/>
        </p:nvSpPr>
        <p:spPr>
          <a:xfrm>
            <a:off x="9195953" y="669971"/>
            <a:ext cx="3075333" cy="6188029"/>
          </a:xfrm>
          <a:prstGeom prst="rect">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4691A-81A0-5488-D004-B520085C9B4F}"/>
              </a:ext>
            </a:extLst>
          </p:cNvPr>
          <p:cNvSpPr/>
          <p:nvPr/>
        </p:nvSpPr>
        <p:spPr>
          <a:xfrm>
            <a:off x="9852917" y="794954"/>
            <a:ext cx="2259419" cy="3844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Ask Joseph, </a:t>
            </a:r>
          </a:p>
          <a:p>
            <a:r>
              <a:rPr lang="en-US" b="1" dirty="0">
                <a:solidFill>
                  <a:schemeClr val="tx1"/>
                </a:solidFill>
              </a:rPr>
              <a:t>the Court Advisor</a:t>
            </a:r>
          </a:p>
        </p:txBody>
      </p:sp>
      <p:sp>
        <p:nvSpPr>
          <p:cNvPr id="15" name="Rectangle: Rounded Corners 14">
            <a:extLst>
              <a:ext uri="{FF2B5EF4-FFF2-40B4-BE49-F238E27FC236}">
                <a16:creationId xmlns:a16="http://schemas.microsoft.com/office/drawing/2014/main" id="{A68F3B60-A65B-D1F8-63F2-FFB38E1770A1}"/>
              </a:ext>
            </a:extLst>
          </p:cNvPr>
          <p:cNvSpPr/>
          <p:nvPr/>
        </p:nvSpPr>
        <p:spPr>
          <a:xfrm>
            <a:off x="9279081" y="1527463"/>
            <a:ext cx="2483428" cy="363682"/>
          </a:xfrm>
          <a:prstGeom prst="round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How do I long division?</a:t>
            </a:r>
          </a:p>
        </p:txBody>
      </p:sp>
      <p:sp>
        <p:nvSpPr>
          <p:cNvPr id="16" name="Rectangle: Rounded Corners 15">
            <a:extLst>
              <a:ext uri="{FF2B5EF4-FFF2-40B4-BE49-F238E27FC236}">
                <a16:creationId xmlns:a16="http://schemas.microsoft.com/office/drawing/2014/main" id="{EAF95563-95B2-7E7B-ECBE-C91B29EC6E19}"/>
              </a:ext>
            </a:extLst>
          </p:cNvPr>
          <p:cNvSpPr/>
          <p:nvPr/>
        </p:nvSpPr>
        <p:spPr>
          <a:xfrm>
            <a:off x="9628908" y="2118832"/>
            <a:ext cx="2483428" cy="2442893"/>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sz="1400" dirty="0">
                <a:solidFill>
                  <a:schemeClr val="tx1"/>
                </a:solidFill>
              </a:rPr>
              <a:t>Long division problems are step up in a tableau with the divisor separated from the dividend by a parenthesis.  The dividend is separated from the quotient or answer by a bar.  Here is an example of the tableau setup and follow on calculation:</a:t>
            </a:r>
          </a:p>
          <a:p>
            <a:pPr algn="r"/>
            <a:endParaRPr lang="en-US" sz="1400" dirty="0">
              <a:solidFill>
                <a:schemeClr val="tx1"/>
              </a:solidFill>
            </a:endParaRPr>
          </a:p>
          <a:p>
            <a:pPr algn="r"/>
            <a:endParaRPr lang="en-US" sz="1400" dirty="0">
              <a:solidFill>
                <a:schemeClr val="tx1"/>
              </a:solidFill>
            </a:endParaRPr>
          </a:p>
        </p:txBody>
      </p:sp>
      <p:pic>
        <p:nvPicPr>
          <p:cNvPr id="20" name="Picture 19">
            <a:extLst>
              <a:ext uri="{FF2B5EF4-FFF2-40B4-BE49-F238E27FC236}">
                <a16:creationId xmlns:a16="http://schemas.microsoft.com/office/drawing/2014/main" id="{3EFBBBFE-372A-C7DA-5AE7-0A10F8F83F01}"/>
              </a:ext>
            </a:extLst>
          </p:cNvPr>
          <p:cNvPicPr>
            <a:picLocks noChangeAspect="1"/>
          </p:cNvPicPr>
          <p:nvPr/>
        </p:nvPicPr>
        <p:blipFill>
          <a:blip r:embed="rId4"/>
          <a:stretch>
            <a:fillRect/>
          </a:stretch>
        </p:blipFill>
        <p:spPr>
          <a:xfrm>
            <a:off x="9687747" y="4703611"/>
            <a:ext cx="2200582" cy="1629002"/>
          </a:xfrm>
          <a:prstGeom prst="rect">
            <a:avLst/>
          </a:prstGeom>
        </p:spPr>
      </p:pic>
      <p:pic>
        <p:nvPicPr>
          <p:cNvPr id="22" name="Picture 21">
            <a:extLst>
              <a:ext uri="{FF2B5EF4-FFF2-40B4-BE49-F238E27FC236}">
                <a16:creationId xmlns:a16="http://schemas.microsoft.com/office/drawing/2014/main" id="{DD184F75-682E-E196-0BBF-F40A88BA5052}"/>
              </a:ext>
            </a:extLst>
          </p:cNvPr>
          <p:cNvPicPr>
            <a:picLocks noChangeAspect="1"/>
          </p:cNvPicPr>
          <p:nvPr/>
        </p:nvPicPr>
        <p:blipFill>
          <a:blip r:embed="rId5"/>
          <a:stretch>
            <a:fillRect/>
          </a:stretch>
        </p:blipFill>
        <p:spPr>
          <a:xfrm>
            <a:off x="0" y="589856"/>
            <a:ext cx="5896798" cy="3057952"/>
          </a:xfrm>
          <a:prstGeom prst="rect">
            <a:avLst/>
          </a:prstGeom>
        </p:spPr>
      </p:pic>
      <p:sp>
        <p:nvSpPr>
          <p:cNvPr id="23" name="Rectangle 22">
            <a:extLst>
              <a:ext uri="{FF2B5EF4-FFF2-40B4-BE49-F238E27FC236}">
                <a16:creationId xmlns:a16="http://schemas.microsoft.com/office/drawing/2014/main" id="{D5587B19-F65A-C21D-012A-9A2949B79F6E}"/>
              </a:ext>
            </a:extLst>
          </p:cNvPr>
          <p:cNvSpPr/>
          <p:nvPr/>
        </p:nvSpPr>
        <p:spPr>
          <a:xfrm>
            <a:off x="5991531" y="614026"/>
            <a:ext cx="3045472" cy="6243974"/>
          </a:xfrm>
          <a:prstGeom prst="rect">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first indication of trouble came almost immediately when the stable master John shouted that Spinnaker (the fastest horse in the castle) and a saddle were missing. However, Gallagher’s cart was present, but there was no sign of him. A chill went through Helen’s heart that Heather may have been stolen. </a:t>
            </a:r>
          </a:p>
          <a:p>
            <a:endParaRPr lang="en-US" sz="11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Papa quickly said “go to your studies” we have enough hands and effort on this task. Helen felt a surge of anger at being sent to do something as unimportant as studies, especially given all the math that Stephen constantly spouted, and </a:t>
            </a:r>
            <a:r>
              <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tested.</a:t>
            </a: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endParaRPr lang="en-US" sz="14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DECISION:  </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What does</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Helen do next?</a:t>
            </a:r>
          </a:p>
          <a:p>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Helen Runs away</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from the Castle to</a:t>
            </a:r>
          </a:p>
          <a:p>
            <a:r>
              <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rPr>
              <a:t>r</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escue Heather</a:t>
            </a:r>
          </a:p>
          <a:p>
            <a:endParaRPr lang="en-US" sz="14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Helen Does the </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Multiplication and</a:t>
            </a:r>
          </a:p>
          <a:p>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Division Problems</a:t>
            </a:r>
            <a:endParaRPr lang="en-US" sz="1400" dirty="0">
              <a:solidFill>
                <a:schemeClr val="tx1"/>
              </a:solidFill>
            </a:endParaRPr>
          </a:p>
        </p:txBody>
      </p:sp>
      <p:graphicFrame>
        <p:nvGraphicFramePr>
          <p:cNvPr id="2" name="Table 1">
            <a:extLst>
              <a:ext uri="{FF2B5EF4-FFF2-40B4-BE49-F238E27FC236}">
                <a16:creationId xmlns:a16="http://schemas.microsoft.com/office/drawing/2014/main" id="{3F108125-F257-8953-9399-A86097302261}"/>
              </a:ext>
            </a:extLst>
          </p:cNvPr>
          <p:cNvGraphicFramePr>
            <a:graphicFrameLocks noGrp="1"/>
          </p:cNvGraphicFramePr>
          <p:nvPr>
            <p:extLst>
              <p:ext uri="{D42A27DB-BD31-4B8C-83A1-F6EECF244321}">
                <p14:modId xmlns:p14="http://schemas.microsoft.com/office/powerpoint/2010/main" val="1555705455"/>
              </p:ext>
            </p:extLst>
          </p:nvPr>
        </p:nvGraphicFramePr>
        <p:xfrm>
          <a:off x="7822394" y="4375112"/>
          <a:ext cx="990602" cy="2286000"/>
        </p:xfrm>
        <a:graphic>
          <a:graphicData uri="http://schemas.openxmlformats.org/drawingml/2006/table">
            <a:tbl>
              <a:tblPr>
                <a:tableStyleId>{5C22544A-7EE6-4342-B048-85BDC9FD1C3A}</a:tableStyleId>
              </a:tblPr>
              <a:tblGrid>
                <a:gridCol w="495301">
                  <a:extLst>
                    <a:ext uri="{9D8B030D-6E8A-4147-A177-3AD203B41FA5}">
                      <a16:colId xmlns:a16="http://schemas.microsoft.com/office/drawing/2014/main" val="2406450726"/>
                    </a:ext>
                  </a:extLst>
                </a:gridCol>
                <a:gridCol w="495301">
                  <a:extLst>
                    <a:ext uri="{9D8B030D-6E8A-4147-A177-3AD203B41FA5}">
                      <a16:colId xmlns:a16="http://schemas.microsoft.com/office/drawing/2014/main" val="828991924"/>
                    </a:ext>
                  </a:extLst>
                </a:gridCol>
              </a:tblGrid>
              <a:tr h="190500">
                <a:tc>
                  <a:txBody>
                    <a:bodyPr/>
                    <a:lstStyle/>
                    <a:p>
                      <a:pPr algn="l" fontAlgn="b"/>
                      <a:r>
                        <a:rPr lang="en-US" sz="1100" u="none" strike="noStrike">
                          <a:effectLst/>
                        </a:rPr>
                        <a:t>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63</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20779290"/>
                  </a:ext>
                </a:extLst>
              </a:tr>
              <a:tr h="190500">
                <a:tc>
                  <a:txBody>
                    <a:bodyPr/>
                    <a:lstStyle/>
                    <a:p>
                      <a:pPr algn="l" fontAlgn="b"/>
                      <a:r>
                        <a:rPr lang="en-US" sz="1100" u="none" strike="noStrike">
                          <a:effectLst/>
                        </a:rPr>
                        <a:t>56/8=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94223103"/>
                  </a:ext>
                </a:extLst>
              </a:tr>
              <a:tr h="190500">
                <a:tc>
                  <a:txBody>
                    <a:bodyPr/>
                    <a:lstStyle/>
                    <a:p>
                      <a:pPr algn="l"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57127991"/>
                  </a:ext>
                </a:extLst>
              </a:tr>
              <a:tr h="190500">
                <a:tc>
                  <a:txBody>
                    <a:bodyPr/>
                    <a:lstStyle/>
                    <a:p>
                      <a:pPr algn="l" fontAlgn="b"/>
                      <a:r>
                        <a:rPr lang="en-US" sz="1100" u="none" strike="noStrike">
                          <a:effectLst/>
                        </a:rPr>
                        <a:t>48/6=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31300332"/>
                  </a:ext>
                </a:extLst>
              </a:tr>
              <a:tr h="190500">
                <a:tc>
                  <a:txBody>
                    <a:bodyPr/>
                    <a:lstStyle/>
                    <a:p>
                      <a:pPr algn="l" fontAlgn="b"/>
                      <a:r>
                        <a:rPr lang="en-US" sz="1100" u="none" strike="noStrike">
                          <a:effectLst/>
                        </a:rPr>
                        <a:t>7*4=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45497851"/>
                  </a:ext>
                </a:extLst>
              </a:tr>
              <a:tr h="190500">
                <a:tc>
                  <a:txBody>
                    <a:bodyPr/>
                    <a:lstStyle/>
                    <a:p>
                      <a:pPr algn="l" fontAlgn="b"/>
                      <a:r>
                        <a:rPr lang="en-US" sz="1100" u="none" strike="noStrike">
                          <a:effectLst/>
                        </a:rPr>
                        <a:t>72/8=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88879169"/>
                  </a:ext>
                </a:extLst>
              </a:tr>
              <a:tr h="190500">
                <a:tc>
                  <a:txBody>
                    <a:bodyPr/>
                    <a:lstStyle/>
                    <a:p>
                      <a:pPr algn="l" fontAlgn="b"/>
                      <a:r>
                        <a:rPr lang="en-US" sz="1100" u="none" strike="noStrike">
                          <a:effectLst/>
                        </a:rPr>
                        <a:t>9*4=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88931212"/>
                  </a:ext>
                </a:extLst>
              </a:tr>
              <a:tr h="190500">
                <a:tc>
                  <a:txBody>
                    <a:bodyPr/>
                    <a:lstStyle/>
                    <a:p>
                      <a:pPr algn="l" fontAlgn="b"/>
                      <a:r>
                        <a:rPr lang="en-US" sz="1100" u="none" strike="noStrike">
                          <a:effectLst/>
                        </a:rPr>
                        <a:t>36/6=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17026340"/>
                  </a:ext>
                </a:extLst>
              </a:tr>
              <a:tr h="190500">
                <a:tc>
                  <a:txBody>
                    <a:bodyPr/>
                    <a:lstStyle/>
                    <a:p>
                      <a:pPr algn="l" fontAlgn="b"/>
                      <a:r>
                        <a:rPr lang="en-US" sz="1100" u="none" strike="noStrike">
                          <a:effectLst/>
                        </a:rPr>
                        <a:t>8*8=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64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87817324"/>
                  </a:ext>
                </a:extLst>
              </a:tr>
              <a:tr h="190500">
                <a:tc>
                  <a:txBody>
                    <a:bodyPr/>
                    <a:lstStyle/>
                    <a:p>
                      <a:pPr algn="l" fontAlgn="b"/>
                      <a:r>
                        <a:rPr lang="en-US" sz="1100" u="none" strike="noStrike">
                          <a:effectLst/>
                        </a:rPr>
                        <a:t>49/7=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5267432"/>
                  </a:ext>
                </a:extLst>
              </a:tr>
              <a:tr h="190500">
                <a:tc>
                  <a:txBody>
                    <a:bodyPr/>
                    <a:lstStyle/>
                    <a:p>
                      <a:pPr algn="l" fontAlgn="b"/>
                      <a:r>
                        <a:rPr lang="en-US" sz="1100" u="none" strike="noStrike">
                          <a:effectLst/>
                        </a:rPr>
                        <a:t>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54</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28812769"/>
                  </a:ext>
                </a:extLst>
              </a:tr>
              <a:tr h="190500">
                <a:tc>
                  <a:txBody>
                    <a:bodyPr/>
                    <a:lstStyle/>
                    <a:p>
                      <a:pPr algn="l" fontAlgn="b"/>
                      <a:r>
                        <a:rPr lang="en-US" sz="1100" u="none" strike="noStrike">
                          <a:effectLst/>
                        </a:rPr>
                        <a:t>42/7=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6</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49310080"/>
                  </a:ext>
                </a:extLst>
              </a:tr>
            </a:tbl>
          </a:graphicData>
        </a:graphic>
      </p:graphicFrame>
    </p:spTree>
    <p:extLst>
      <p:ext uri="{BB962C8B-B14F-4D97-AF65-F5344CB8AC3E}">
        <p14:creationId xmlns:p14="http://schemas.microsoft.com/office/powerpoint/2010/main" val="233311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553</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 Narrow</vt: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Thane Thompson</dc:creator>
  <cp:lastModifiedBy>William Wold</cp:lastModifiedBy>
  <cp:revision>2</cp:revision>
  <dcterms:created xsi:type="dcterms:W3CDTF">2024-01-13T17:30:41Z</dcterms:created>
  <dcterms:modified xsi:type="dcterms:W3CDTF">2024-01-13T19:03:02Z</dcterms:modified>
</cp:coreProperties>
</file>