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1" r:id="rId3"/>
    <p:sldId id="263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6489" autoAdjust="0"/>
  </p:normalViewPr>
  <p:slideViewPr>
    <p:cSldViewPr snapToGrid="0">
      <p:cViewPr varScale="1">
        <p:scale>
          <a:sx n="72" d="100"/>
          <a:sy n="72" d="100"/>
        </p:scale>
        <p:origin x="84" y="29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2D1BC-60E8-480B-934B-7C95060C210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00234-8E3A-4409-B373-7D8B5C810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7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Connectiong</a:t>
            </a:r>
            <a:r>
              <a:rPr lang="en-US" dirty="0"/>
              <a:t> to DB with </a:t>
            </a:r>
            <a:r>
              <a:rPr lang="en-US" dirty="0" err="1"/>
              <a:t>.Net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should use the Console application in this project (Open Sabio.Db.ConsoleApp.sln) </a:t>
            </a:r>
          </a:p>
          <a:p>
            <a:r>
              <a:rPr lang="en-US" dirty="0"/>
              <a:t>and write code using the included projects to call all the procs in the `/</a:t>
            </a:r>
            <a:r>
              <a:rPr lang="en-US" dirty="0" err="1"/>
              <a:t>SqlInit</a:t>
            </a:r>
            <a:r>
              <a:rPr lang="en-US" dirty="0"/>
              <a:t>/</a:t>
            </a:r>
            <a:r>
              <a:rPr lang="en-US" dirty="0" err="1"/>
              <a:t>Sabio_Address.sql</a:t>
            </a:r>
            <a:r>
              <a:rPr lang="en-US" dirty="0"/>
              <a:t>` file.</a:t>
            </a:r>
          </a:p>
          <a:p>
            <a:endParaRPr lang="en-US" dirty="0"/>
          </a:p>
          <a:p>
            <a:r>
              <a:rPr lang="en-US" dirty="0"/>
              <a:t>The instructors will help you with the first couple of procs and then you finish the rest on your own using the resources available to you.</a:t>
            </a:r>
          </a:p>
          <a:p>
            <a:endParaRPr lang="en-US" dirty="0"/>
          </a:p>
          <a:p>
            <a:r>
              <a:rPr lang="en-US" dirty="0"/>
              <a:t>&gt; :star: Be sure to get instructor help to run the `/</a:t>
            </a:r>
            <a:r>
              <a:rPr lang="en-US" dirty="0" err="1"/>
              <a:t>SqlInit</a:t>
            </a:r>
            <a:r>
              <a:rPr lang="en-US" dirty="0"/>
              <a:t>/</a:t>
            </a:r>
            <a:r>
              <a:rPr lang="en-US" dirty="0" err="1"/>
              <a:t>Sabio_Address.sql</a:t>
            </a:r>
            <a:r>
              <a:rPr lang="en-US" dirty="0"/>
              <a:t>` file.</a:t>
            </a:r>
          </a:p>
          <a:p>
            <a:endParaRPr lang="en-US" dirty="0"/>
          </a:p>
          <a:p>
            <a:r>
              <a:rPr lang="en-US" dirty="0"/>
              <a:t>Use the following Page to help you.</a:t>
            </a:r>
          </a:p>
          <a:p>
            <a:endParaRPr lang="en-US" dirty="0"/>
          </a:p>
          <a:p>
            <a:r>
              <a:rPr lang="en-US" dirty="0"/>
              <a:t>- [Working </a:t>
            </a:r>
            <a:r>
              <a:rPr lang="en-US" dirty="0" err="1"/>
              <a:t>.Net</a:t>
            </a:r>
            <a:r>
              <a:rPr lang="en-US" dirty="0"/>
              <a:t> Services Classes](https://github.com/sabiocode/wiki/blob/master/dotnet/data-access/service-class.md)</a:t>
            </a:r>
          </a:p>
          <a:p>
            <a:endParaRPr lang="en-US" dirty="0"/>
          </a:p>
          <a:p>
            <a:r>
              <a:rPr lang="en-US" dirty="0"/>
              <a:t>  - [Data Service CRUD Operations Videos](https://training.sabio.la/courses/516025/lectures/10839166) to go with Data Access via Service Classes</a:t>
            </a:r>
          </a:p>
          <a:p>
            <a:endParaRPr lang="en-US" dirty="0"/>
          </a:p>
          <a:p>
            <a:r>
              <a:rPr lang="en-US" dirty="0"/>
              <a:t>- [How to Use </a:t>
            </a:r>
            <a:r>
              <a:rPr lang="en-US" dirty="0" err="1"/>
              <a:t>DataProvider</a:t>
            </a:r>
            <a:r>
              <a:rPr lang="en-US" dirty="0"/>
              <a:t> (</a:t>
            </a:r>
            <a:r>
              <a:rPr lang="en-US" dirty="0" err="1"/>
              <a:t>ExecuteCmd</a:t>
            </a:r>
            <a:r>
              <a:rPr lang="en-US" dirty="0"/>
              <a:t>)](https://github.com/sabiocode/wiki/blob/master/dotnet/data-access/DataProvider/DataProvider-ExecuteCmd.md)</a:t>
            </a:r>
          </a:p>
          <a:p>
            <a:endParaRPr lang="en-US" dirty="0"/>
          </a:p>
          <a:p>
            <a:r>
              <a:rPr lang="en-US" dirty="0"/>
              <a:t>- [How to Use </a:t>
            </a:r>
            <a:r>
              <a:rPr lang="en-US" dirty="0" err="1"/>
              <a:t>DataProvider</a:t>
            </a:r>
            <a:r>
              <a:rPr lang="en-US" dirty="0"/>
              <a:t> (</a:t>
            </a:r>
            <a:r>
              <a:rPr lang="en-US" dirty="0" err="1"/>
              <a:t>ExecuteNonQuery</a:t>
            </a:r>
            <a:r>
              <a:rPr lang="en-US" dirty="0"/>
              <a:t>)](https://github.com/sabiocode/wiki/blob/master/dotnet/data-access/DataProvider/DataProvider-ExecuteNonQuery.md)</a:t>
            </a:r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# Background on Models</a:t>
            </a:r>
          </a:p>
          <a:p>
            <a:endParaRPr lang="en-US" dirty="0"/>
          </a:p>
          <a:p>
            <a:r>
              <a:rPr lang="en-US" dirty="0"/>
              <a:t>## Models</a:t>
            </a:r>
          </a:p>
          <a:p>
            <a:r>
              <a:rPr lang="en-US" dirty="0"/>
              <a:t>Models serve to carry data from one place to an other.</a:t>
            </a:r>
          </a:p>
          <a:p>
            <a:endParaRPr lang="en-US" dirty="0"/>
          </a:p>
          <a:p>
            <a:r>
              <a:rPr lang="en-US" dirty="0"/>
              <a:t>In many applications, Models are used in a variety of ways including partial updates, inserts and deletes.</a:t>
            </a:r>
          </a:p>
          <a:p>
            <a:endParaRPr lang="en-US" dirty="0"/>
          </a:p>
          <a:p>
            <a:r>
              <a:rPr lang="en-US" dirty="0"/>
              <a:t>In our application we will create a more refined architecture and create 4 different types of Models.</a:t>
            </a:r>
          </a:p>
          <a:p>
            <a:endParaRPr lang="en-US" dirty="0"/>
          </a:p>
          <a:p>
            <a:r>
              <a:rPr lang="en-US" dirty="0"/>
              <a:t>These four types will be named according to their utility or purpose</a:t>
            </a:r>
          </a:p>
          <a:p>
            <a:endParaRPr lang="en-US" dirty="0"/>
          </a:p>
          <a:p>
            <a:r>
              <a:rPr lang="en-US" dirty="0"/>
              <a:t>### Request Models</a:t>
            </a:r>
          </a:p>
          <a:p>
            <a:r>
              <a:rPr lang="en-US" dirty="0"/>
              <a:t>- These models will be used to pass data into a Controller or Service method </a:t>
            </a:r>
          </a:p>
          <a:p>
            <a:endParaRPr lang="en-US" dirty="0"/>
          </a:p>
          <a:p>
            <a:r>
              <a:rPr lang="en-US" dirty="0"/>
              <a:t>- These models will participate in Model Binding where data from an incoming request will be mapped to the properties of the given Model. </a:t>
            </a:r>
          </a:p>
          <a:p>
            <a:endParaRPr lang="en-US" dirty="0"/>
          </a:p>
          <a:p>
            <a:r>
              <a:rPr lang="en-US" dirty="0"/>
              <a:t>- They will be used to perform updates, inserts or deletes. More often than not, they will contain partial list of all the properties of the entities that they represent.</a:t>
            </a:r>
          </a:p>
          <a:p>
            <a:endParaRPr lang="en-US" dirty="0"/>
          </a:p>
          <a:p>
            <a:r>
              <a:rPr lang="en-US" dirty="0"/>
              <a:t>&gt; Located in `</a:t>
            </a:r>
            <a:r>
              <a:rPr lang="en-US" dirty="0" err="1"/>
              <a:t>Sabio.Models.Requests</a:t>
            </a:r>
            <a:r>
              <a:rPr lang="en-US" dirty="0"/>
              <a:t>`</a:t>
            </a:r>
          </a:p>
          <a:p>
            <a:endParaRPr lang="en-US" dirty="0"/>
          </a:p>
          <a:p>
            <a:r>
              <a:rPr lang="en-US" dirty="0"/>
              <a:t>&gt; :key: They are **PASSED* into Service Method calls or Controller Methods</a:t>
            </a:r>
          </a:p>
          <a:p>
            <a:endParaRPr lang="en-US" dirty="0"/>
          </a:p>
          <a:p>
            <a:r>
              <a:rPr lang="en-US" dirty="0"/>
              <a:t>### Response Models</a:t>
            </a:r>
          </a:p>
          <a:p>
            <a:r>
              <a:rPr lang="en-US" dirty="0"/>
              <a:t>- These Models will be the objects passed **out** of Api Controllers. </a:t>
            </a:r>
          </a:p>
          <a:p>
            <a:endParaRPr lang="en-US" dirty="0"/>
          </a:p>
          <a:p>
            <a:r>
              <a:rPr lang="en-US" dirty="0"/>
              <a:t>- Often times these Models will be used to wrap Domain models as they are passed out of the web application.</a:t>
            </a:r>
          </a:p>
          <a:p>
            <a:endParaRPr lang="en-US" dirty="0"/>
          </a:p>
          <a:p>
            <a:r>
              <a:rPr lang="en-US" dirty="0"/>
              <a:t>- All Response Models must inherit from </a:t>
            </a:r>
            <a:r>
              <a:rPr lang="en-US" dirty="0" err="1"/>
              <a:t>BaseResponse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&gt; Located in `</a:t>
            </a:r>
            <a:r>
              <a:rPr lang="en-US" dirty="0" err="1"/>
              <a:t>Sabio.Models.Responses</a:t>
            </a:r>
            <a:r>
              <a:rPr lang="en-US" dirty="0"/>
              <a:t>`</a:t>
            </a:r>
          </a:p>
          <a:p>
            <a:endParaRPr lang="en-US" dirty="0"/>
          </a:p>
          <a:p>
            <a:r>
              <a:rPr lang="en-US" dirty="0"/>
              <a:t>&gt; :key: They are returned from Controllers</a:t>
            </a:r>
          </a:p>
          <a:p>
            <a:endParaRPr lang="en-US" dirty="0"/>
          </a:p>
          <a:p>
            <a:r>
              <a:rPr lang="en-US" dirty="0"/>
              <a:t>### Domain Models</a:t>
            </a:r>
          </a:p>
          <a:p>
            <a:r>
              <a:rPr lang="en-US" dirty="0"/>
              <a:t>- These models will be used to most accurately represent the entities we store in our database. </a:t>
            </a:r>
          </a:p>
          <a:p>
            <a:r>
              <a:rPr lang="en-US" dirty="0"/>
              <a:t>- When returned, they should be fully hydrated with the data in the database.</a:t>
            </a:r>
          </a:p>
          <a:p>
            <a:r>
              <a:rPr lang="en-US" dirty="0"/>
              <a:t>- These files are located here at the following path. You should inspect the files there for more information.</a:t>
            </a:r>
          </a:p>
          <a:p>
            <a:endParaRPr lang="en-US" dirty="0"/>
          </a:p>
          <a:p>
            <a:r>
              <a:rPr lang="en-US" dirty="0"/>
              <a:t>&gt; Located in `</a:t>
            </a:r>
            <a:r>
              <a:rPr lang="en-US" dirty="0" err="1"/>
              <a:t>Sabio.Models.Domain</a:t>
            </a:r>
            <a:r>
              <a:rPr lang="en-US" dirty="0"/>
              <a:t>`</a:t>
            </a:r>
          </a:p>
          <a:p>
            <a:endParaRPr lang="en-US" dirty="0"/>
          </a:p>
          <a:p>
            <a:r>
              <a:rPr lang="en-US" dirty="0"/>
              <a:t>&gt; :key: They are returned from Service Method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DE62B-761C-4E92-B838-D0B7824FC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19A-B1F3-F00B-E36E-6F7F463AA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D584E-280B-0D74-8118-95125DB47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76E4-1361-E1FE-EA55-0FF132D83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1B438-2E5B-7B9C-88EF-4C6AEC21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2B24E-9C4F-B79D-7DEA-DDD07968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3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730C-4717-0319-47AA-61DD55A3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ACD6-C5D4-BC4C-CB9E-E3F4798D2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83BD-6900-D6BB-47BA-ECF73836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E402F-60F2-BD01-4918-BA25E83D3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742B-3E6E-2419-C9F8-34A65FEE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7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B30BB3-9330-F0E6-72DD-7F4289E99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464B3-5697-73A2-E30F-D510565C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37DDC-4BAA-869B-5FA7-304915EB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0DFBE-775B-5E7A-59B4-D4ADD7F1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6D97-E607-420C-B0A4-1CC35589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BD3E-E1CE-0645-D8EC-AC4B3D6B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9115-8065-D23E-DA2F-1D04F636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B110-2340-EF40-5E06-A43EF65F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ED91-537E-CF4C-8918-6CEFC405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866E0-897D-5DBE-3DD1-717D060D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0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DD21-1661-60F2-9FA2-F6943238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762C3-E889-1B76-D073-77359621F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85A0-5E4D-8C66-B29A-2723C33E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778B9-5572-0F96-99B4-3AA7F73C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10B4-5242-C8DC-9896-646F31A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A4218-C27A-3971-C917-F7EF1CF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79333-B4AA-CB98-1098-42D6BD92E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BB0A9-C6FC-ECA4-B20B-A8221FB7E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4340C-8DA1-D403-9259-BD7F7BAA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6761E-51EE-2E0A-C347-3D53C231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3AF55-84E7-D4E9-7B61-6D40BEE6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0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32ED5-6B12-2DF1-D6A2-B5F35D0D2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AB37-3DA0-A299-DD2C-1B8F0316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00AB1-DAA1-D7A6-6F9E-F78E70EF7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6BB08-B130-FC17-B1EF-21407C39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BEC0D-A643-9EA8-D891-24CEC8B19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EC72-3476-FD49-F4DE-3D13EAFB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B018-AAB5-EAB6-C60D-5D6DCBA2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2F258-88EF-3495-79C6-7985B8AD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6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1BE7-A30F-ADFF-EEA2-4767FD0E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114D9-0B5A-C4C3-6F2D-9BDA20E6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84465-B784-E024-DE26-5BD15FF6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D664E-28BF-7087-AE1C-54E5DCDA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0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3A670-F822-F4CC-3A6F-76878FA3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927E0-A357-DE9C-B048-CB5E909D2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56A3-21A7-F23C-F017-94B6C9D7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1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001C-2C15-DB5D-B01D-8494B7F8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5854-E890-29DA-C734-DF5A7126A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4557F-D0E6-0DD6-FDF4-7DB20C6B0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A7120-AF95-7EC5-7A5A-3FB33529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4973C-14B2-C45F-CE8C-B412DAAC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FDBA6-498F-9641-E984-4ADBD8D5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60A2-3C65-0F01-DFC4-F7CDE125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65336-ED74-58BD-AD5B-2D57CAF93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8B59-00A5-E8AF-7590-4F18237C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25DE3-0B51-8758-93C8-7C46D54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4F2F3-78D8-D2E0-D1BB-E637A149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EF32-8C50-4CDE-5192-AA07E54E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54565C-9BDA-0C77-A9BA-625EC5F7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D99D2-8C12-FFD1-804E-142C5E93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D673-082C-3EA0-84E0-0B7CB3542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EC168-E923-4396-B7AF-B69061E57BDF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F722-B2E7-AA1E-F4E8-951AF5F04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2C1C-676F-BF04-EC59-C0688BAA5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8774-C3F2-457C-B1A5-C0AB382BA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6A87ED-283D-AABB-79B6-F71BDD629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571228"/>
              </p:ext>
            </p:extLst>
          </p:nvPr>
        </p:nvGraphicFramePr>
        <p:xfrm>
          <a:off x="166255" y="167053"/>
          <a:ext cx="11845637" cy="347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49">
                  <a:extLst>
                    <a:ext uri="{9D8B030D-6E8A-4147-A177-3AD203B41FA5}">
                      <a16:colId xmlns:a16="http://schemas.microsoft.com/office/drawing/2014/main" val="1802506235"/>
                    </a:ext>
                  </a:extLst>
                </a:gridCol>
                <a:gridCol w="3446887">
                  <a:extLst>
                    <a:ext uri="{9D8B030D-6E8A-4147-A177-3AD203B41FA5}">
                      <a16:colId xmlns:a16="http://schemas.microsoft.com/office/drawing/2014/main" val="82171712"/>
                    </a:ext>
                  </a:extLst>
                </a:gridCol>
                <a:gridCol w="3817191">
                  <a:extLst>
                    <a:ext uri="{9D8B030D-6E8A-4147-A177-3AD203B41FA5}">
                      <a16:colId xmlns:a16="http://schemas.microsoft.com/office/drawing/2014/main" val="4220473082"/>
                    </a:ext>
                  </a:extLst>
                </a:gridCol>
                <a:gridCol w="2961410">
                  <a:extLst>
                    <a:ext uri="{9D8B030D-6E8A-4147-A177-3AD203B41FA5}">
                      <a16:colId xmlns:a16="http://schemas.microsoft.com/office/drawing/2014/main" val="3727186794"/>
                    </a:ext>
                  </a:extLst>
                </a:gridCol>
              </a:tblGrid>
              <a:tr h="394056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/ Model / Interface / SVC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03498"/>
                  </a:ext>
                </a:extLst>
              </a:tr>
              <a:tr h="1281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Story Render – Step by Step rendering of </a:t>
                      </a:r>
                      <a:r>
                        <a:rPr lang="en-US" sz="1600" dirty="0" err="1"/>
                        <a:t>db</a:t>
                      </a:r>
                      <a:r>
                        <a:rPr lang="en-US" sz="1600" dirty="0"/>
                        <a:t> data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Select by Story Id and Step Id is the key stored procedure for demo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No successful Postman API test using (1) Entity Framework OR (2) Sabio exemplar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Template complete and on </a:t>
                      </a:r>
                      <a:r>
                        <a:rPr lang="en-US" sz="1600" dirty="0" err="1"/>
                        <a:t>github</a:t>
                      </a:r>
                      <a:endParaRPr lang="en-US" sz="16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dirty="0"/>
                        <a:t>Need separate React page to demo the step-by-step rendering of story narrative and art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600" dirty="0"/>
                        <a:t>‘</a:t>
                      </a:r>
                      <a:r>
                        <a:rPr lang="en-US" sz="1600" dirty="0" err="1"/>
                        <a:t>Game”Template</a:t>
                      </a:r>
                      <a:r>
                        <a:rPr lang="en-US" sz="1600" dirty="0"/>
                        <a:t> on </a:t>
                      </a:r>
                      <a:r>
                        <a:rPr lang="en-US" sz="1600" dirty="0" err="1"/>
                        <a:t>github</a:t>
                      </a:r>
                      <a:r>
                        <a:rPr lang="en-US" sz="1600" dirty="0"/>
                        <a:t>  on 03b-fe-react-dynamic</a:t>
                      </a:r>
                    </a:p>
                    <a:p>
                      <a:endParaRPr lang="en-US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11031"/>
                  </a:ext>
                </a:extLst>
              </a:tr>
              <a:tr h="12819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Gemini Chat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Done for US by Gemini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Local demo by Julian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600" dirty="0"/>
                        <a:t>Complete on </a:t>
                      </a:r>
                      <a:r>
                        <a:rPr lang="en-US" sz="1600" dirty="0" err="1"/>
                        <a:t>github</a:t>
                      </a:r>
                      <a:r>
                        <a:rPr lang="en-US" sz="1600" dirty="0"/>
                        <a:t>, needs local connection configuration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600" dirty="0"/>
                        <a:t>Need separate React page to demo a popout of Chat with AI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915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482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3DD018E-99DD-4242-75EA-05CB86EB3ED3}"/>
              </a:ext>
            </a:extLst>
          </p:cNvPr>
          <p:cNvSpPr/>
          <p:nvPr/>
        </p:nvSpPr>
        <p:spPr>
          <a:xfrm>
            <a:off x="1" y="0"/>
            <a:ext cx="4921410" cy="52353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C3D89-770E-798E-0720-838DCA52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7" y="-91994"/>
            <a:ext cx="10515600" cy="755374"/>
          </a:xfrm>
        </p:spPr>
        <p:txBody>
          <a:bodyPr/>
          <a:lstStyle/>
          <a:p>
            <a:r>
              <a:rPr lang="en-US" dirty="0"/>
              <a:t>Code to Consider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18BA21B1-BF82-E9EB-D50F-4AAFAF79D786}"/>
              </a:ext>
            </a:extLst>
          </p:cNvPr>
          <p:cNvSpPr/>
          <p:nvPr/>
        </p:nvSpPr>
        <p:spPr>
          <a:xfrm>
            <a:off x="4132612" y="1960017"/>
            <a:ext cx="1273795" cy="1172140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46502B3-13B8-A528-6E4A-D02E8CF6175B}"/>
              </a:ext>
            </a:extLst>
          </p:cNvPr>
          <p:cNvSpPr/>
          <p:nvPr/>
        </p:nvSpPr>
        <p:spPr>
          <a:xfrm>
            <a:off x="369173" y="1329161"/>
            <a:ext cx="1401417" cy="147099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DCC888DE-95FB-A4D0-98D4-0802D4302CF4}"/>
              </a:ext>
            </a:extLst>
          </p:cNvPr>
          <p:cNvSpPr/>
          <p:nvPr/>
        </p:nvSpPr>
        <p:spPr>
          <a:xfrm>
            <a:off x="10384959" y="3862601"/>
            <a:ext cx="1570383" cy="47707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57C305A-728B-E3E3-EE74-5E2D8DF283F4}"/>
              </a:ext>
            </a:extLst>
          </p:cNvPr>
          <p:cNvSpPr/>
          <p:nvPr/>
        </p:nvSpPr>
        <p:spPr>
          <a:xfrm>
            <a:off x="10384958" y="3524671"/>
            <a:ext cx="1570383" cy="47707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DC4CD229-707F-1447-B7CB-9D05A3C7CF55}"/>
              </a:ext>
            </a:extLst>
          </p:cNvPr>
          <p:cNvSpPr/>
          <p:nvPr/>
        </p:nvSpPr>
        <p:spPr>
          <a:xfrm>
            <a:off x="10384957" y="3186741"/>
            <a:ext cx="1570383" cy="47707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279E1-1AD3-071B-8D4D-F802D2FA06AF}"/>
              </a:ext>
            </a:extLst>
          </p:cNvPr>
          <p:cNvSpPr txBox="1"/>
          <p:nvPr/>
        </p:nvSpPr>
        <p:spPr>
          <a:xfrm>
            <a:off x="748748" y="959829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26EE5-F830-74F9-7C1A-D7F156AB76E1}"/>
              </a:ext>
            </a:extLst>
          </p:cNvPr>
          <p:cNvSpPr txBox="1"/>
          <p:nvPr/>
        </p:nvSpPr>
        <p:spPr>
          <a:xfrm>
            <a:off x="4183131" y="1606336"/>
            <a:ext cx="112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C24AD-B4DF-24E6-D8D0-9FBD46E30D38}"/>
              </a:ext>
            </a:extLst>
          </p:cNvPr>
          <p:cNvSpPr txBox="1"/>
          <p:nvPr/>
        </p:nvSpPr>
        <p:spPr>
          <a:xfrm>
            <a:off x="5433930" y="99367"/>
            <a:ext cx="10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16862-76C0-B6D3-2768-D09C78A279EA}"/>
              </a:ext>
            </a:extLst>
          </p:cNvPr>
          <p:cNvSpPr txBox="1"/>
          <p:nvPr/>
        </p:nvSpPr>
        <p:spPr>
          <a:xfrm>
            <a:off x="6663150" y="1597915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49878-86CD-A41A-327C-ABBAE7E029F8}"/>
              </a:ext>
            </a:extLst>
          </p:cNvPr>
          <p:cNvSpPr txBox="1"/>
          <p:nvPr/>
        </p:nvSpPr>
        <p:spPr>
          <a:xfrm>
            <a:off x="10708989" y="2817409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CA8EE-A6CD-7C30-7C13-567B84147F91}"/>
              </a:ext>
            </a:extLst>
          </p:cNvPr>
          <p:cNvSpPr txBox="1"/>
          <p:nvPr/>
        </p:nvSpPr>
        <p:spPr>
          <a:xfrm>
            <a:off x="4786421" y="534440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2409C4-683D-0482-CC69-13B477200AAB}"/>
              </a:ext>
            </a:extLst>
          </p:cNvPr>
          <p:cNvSpPr txBox="1"/>
          <p:nvPr/>
        </p:nvSpPr>
        <p:spPr>
          <a:xfrm>
            <a:off x="6090071" y="5356357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66E90-A621-3001-030E-7CA9E897EE43}"/>
              </a:ext>
            </a:extLst>
          </p:cNvPr>
          <p:cNvSpPr txBox="1"/>
          <p:nvPr/>
        </p:nvSpPr>
        <p:spPr>
          <a:xfrm>
            <a:off x="5500763" y="505920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05DF861E-4DE3-0267-007E-40E03A938DF2}"/>
              </a:ext>
            </a:extLst>
          </p:cNvPr>
          <p:cNvSpPr/>
          <p:nvPr/>
        </p:nvSpPr>
        <p:spPr>
          <a:xfrm>
            <a:off x="5254333" y="461283"/>
            <a:ext cx="1289024" cy="1269687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6031D6B1-D194-9743-1B43-D2786473E5A6}"/>
              </a:ext>
            </a:extLst>
          </p:cNvPr>
          <p:cNvSpPr/>
          <p:nvPr/>
        </p:nvSpPr>
        <p:spPr>
          <a:xfrm>
            <a:off x="6507607" y="1986058"/>
            <a:ext cx="1259295" cy="126968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EB4B6124-5F17-EAEB-7277-24B4CF5E803E}"/>
              </a:ext>
            </a:extLst>
          </p:cNvPr>
          <p:cNvSpPr/>
          <p:nvPr/>
        </p:nvSpPr>
        <p:spPr>
          <a:xfrm>
            <a:off x="4561945" y="5697109"/>
            <a:ext cx="1209807" cy="110820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AE2167A3-17A7-B05A-80AB-BEDA29E59C49}"/>
              </a:ext>
            </a:extLst>
          </p:cNvPr>
          <p:cNvSpPr/>
          <p:nvPr/>
        </p:nvSpPr>
        <p:spPr>
          <a:xfrm>
            <a:off x="6035292" y="5697109"/>
            <a:ext cx="1233188" cy="1108204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E9C16A22-9E63-7007-E688-155EAAC964EF}"/>
              </a:ext>
            </a:extLst>
          </p:cNvPr>
          <p:cNvSpPr/>
          <p:nvPr/>
        </p:nvSpPr>
        <p:spPr>
          <a:xfrm>
            <a:off x="6984746" y="4615219"/>
            <a:ext cx="1079922" cy="686016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1B8E24-2DA1-14AD-0A34-552935495D40}"/>
              </a:ext>
            </a:extLst>
          </p:cNvPr>
          <p:cNvSpPr txBox="1"/>
          <p:nvPr/>
        </p:nvSpPr>
        <p:spPr>
          <a:xfrm>
            <a:off x="6399002" y="4269661"/>
            <a:ext cx="2424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Dependency Injection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FBB446-1279-6FEA-A88F-A8D4E7EC8520}"/>
              </a:ext>
            </a:extLst>
          </p:cNvPr>
          <p:cNvCxnSpPr>
            <a:cxnSpLocks/>
          </p:cNvCxnSpPr>
          <p:nvPr/>
        </p:nvCxnSpPr>
        <p:spPr>
          <a:xfrm>
            <a:off x="5926476" y="1805985"/>
            <a:ext cx="0" cy="265234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41398408-EA16-A0B1-065B-B2690674EF94}"/>
              </a:ext>
            </a:extLst>
          </p:cNvPr>
          <p:cNvSpPr/>
          <p:nvPr/>
        </p:nvSpPr>
        <p:spPr>
          <a:xfrm rot="1132362">
            <a:off x="8724509" y="2912850"/>
            <a:ext cx="1578533" cy="1106795"/>
          </a:xfrm>
          <a:prstGeom prst="leftRightArrow">
            <a:avLst>
              <a:gd name="adj1" fmla="val 52707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.NET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Midtier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9A5431A-7E43-C1AA-2776-108CC87B6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0" y="5980023"/>
            <a:ext cx="4762500" cy="1428750"/>
          </a:xfrm>
          <a:prstGeom prst="rect">
            <a:avLst/>
          </a:prstGeom>
        </p:spPr>
      </p:pic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0DE1B1CC-EF25-ED61-26FE-72869A2ECCE3}"/>
              </a:ext>
            </a:extLst>
          </p:cNvPr>
          <p:cNvSpPr/>
          <p:nvPr/>
        </p:nvSpPr>
        <p:spPr>
          <a:xfrm>
            <a:off x="10422348" y="1583006"/>
            <a:ext cx="1570383" cy="47707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CFF8CA0F-DE40-3F94-0157-6512E3EF9824}"/>
              </a:ext>
            </a:extLst>
          </p:cNvPr>
          <p:cNvSpPr/>
          <p:nvPr/>
        </p:nvSpPr>
        <p:spPr>
          <a:xfrm>
            <a:off x="10422347" y="1245076"/>
            <a:ext cx="1570383" cy="47707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24AE1DB5-947E-1525-62DA-AADA7C4E7D9B}"/>
              </a:ext>
            </a:extLst>
          </p:cNvPr>
          <p:cNvSpPr/>
          <p:nvPr/>
        </p:nvSpPr>
        <p:spPr>
          <a:xfrm>
            <a:off x="10422346" y="907146"/>
            <a:ext cx="1570383" cy="47707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8BFB84-25BA-4C3B-1D0D-CF6D3C913126}"/>
              </a:ext>
            </a:extLst>
          </p:cNvPr>
          <p:cNvSpPr txBox="1"/>
          <p:nvPr/>
        </p:nvSpPr>
        <p:spPr>
          <a:xfrm>
            <a:off x="10699025" y="44086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Gemini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3F3347-FA79-2F42-5898-BD6AE31FCE45}"/>
              </a:ext>
            </a:extLst>
          </p:cNvPr>
          <p:cNvSpPr txBox="1"/>
          <p:nvPr/>
        </p:nvSpPr>
        <p:spPr>
          <a:xfrm>
            <a:off x="6932362" y="3186741"/>
            <a:ext cx="21818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600" i="0" u="sng" dirty="0">
                <a:effectLst/>
                <a:latin typeface="Söhne"/>
              </a:rPr>
              <a:t>Storyline Function</a:t>
            </a:r>
          </a:p>
          <a:p>
            <a:pPr marL="0" indent="0" algn="l">
              <a:buNone/>
            </a:pPr>
            <a:r>
              <a:rPr lang="en-US" sz="1600" dirty="0">
                <a:latin typeface="Söhne"/>
              </a:rPr>
              <a:t>   </a:t>
            </a:r>
            <a:r>
              <a:rPr lang="en-US" sz="1600" dirty="0" err="1">
                <a:latin typeface="Söhne"/>
              </a:rPr>
              <a:t>stories</a:t>
            </a:r>
            <a:r>
              <a:rPr lang="en-US" sz="1600" i="0" dirty="0" err="1">
                <a:effectLst/>
                <a:latin typeface="Söhne"/>
              </a:rPr>
              <a:t>Service.</a:t>
            </a:r>
            <a:r>
              <a:rPr lang="en-US" sz="1600" dirty="0" err="1">
                <a:latin typeface="Söhne"/>
              </a:rPr>
              <a:t>cs</a:t>
            </a:r>
            <a:endParaRPr lang="en-US" sz="1600" i="0" dirty="0">
              <a:effectLst/>
              <a:latin typeface="Söhne"/>
            </a:endParaRPr>
          </a:p>
          <a:p>
            <a:r>
              <a:rPr lang="en-US" sz="1600" i="0" u="sng" dirty="0">
                <a:effectLst/>
                <a:latin typeface="Söhne"/>
              </a:rPr>
              <a:t>Tutor Function</a:t>
            </a:r>
          </a:p>
          <a:p>
            <a:pPr marL="0" indent="0" algn="l">
              <a:buNone/>
            </a:pPr>
            <a:r>
              <a:rPr lang="en-US" sz="1600" dirty="0">
                <a:latin typeface="Söhne"/>
              </a:rPr>
              <a:t>   </a:t>
            </a:r>
            <a:r>
              <a:rPr lang="en-US" sz="1600" dirty="0" err="1">
                <a:latin typeface="Söhne"/>
              </a:rPr>
              <a:t>chatService.cs</a:t>
            </a:r>
            <a:endParaRPr lang="en-US" sz="1600" b="0" i="0" dirty="0">
              <a:effectLst/>
              <a:latin typeface="Söhne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C9980E-885E-64CA-F280-378DDC9141B1}"/>
              </a:ext>
            </a:extLst>
          </p:cNvPr>
          <p:cNvSpPr txBox="1"/>
          <p:nvPr/>
        </p:nvSpPr>
        <p:spPr>
          <a:xfrm>
            <a:off x="3267869" y="3255746"/>
            <a:ext cx="243344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600" i="0" u="sng" dirty="0" err="1">
                <a:effectLst/>
                <a:latin typeface="Söhne"/>
              </a:rPr>
              <a:t>StoryLine</a:t>
            </a:r>
            <a:r>
              <a:rPr lang="en-US" sz="1600" i="0" u="sng" dirty="0">
                <a:effectLst/>
                <a:latin typeface="Söhne"/>
              </a:rPr>
              <a:t> Function</a:t>
            </a:r>
          </a:p>
          <a:p>
            <a:pPr marL="0" indent="0" algn="l">
              <a:buNone/>
            </a:pPr>
            <a:r>
              <a:rPr lang="en-US" sz="1600" dirty="0">
                <a:latin typeface="Söhne"/>
              </a:rPr>
              <a:t>   </a:t>
            </a:r>
            <a:r>
              <a:rPr lang="en-US" sz="1600" dirty="0" err="1">
                <a:latin typeface="Söhne"/>
              </a:rPr>
              <a:t>StoriesAPIController.cs</a:t>
            </a:r>
            <a:endParaRPr lang="en-US" sz="1600" dirty="0">
              <a:latin typeface="Söhne"/>
            </a:endParaRPr>
          </a:p>
          <a:p>
            <a:r>
              <a:rPr lang="en-US" sz="1600" i="0" u="sng" dirty="0">
                <a:effectLst/>
                <a:latin typeface="Söhne"/>
              </a:rPr>
              <a:t>Tutor Function</a:t>
            </a:r>
          </a:p>
          <a:p>
            <a:pPr marL="0" indent="0" algn="l">
              <a:buNone/>
            </a:pPr>
            <a:r>
              <a:rPr lang="en-US" sz="1600" dirty="0">
                <a:latin typeface="Söhne"/>
              </a:rPr>
              <a:t>   </a:t>
            </a:r>
            <a:r>
              <a:rPr lang="en-US" sz="1600" dirty="0" err="1">
                <a:latin typeface="Söhne"/>
              </a:rPr>
              <a:t>ChatAPIController.cs</a:t>
            </a:r>
            <a:endParaRPr lang="en-US" sz="1600" dirty="0">
              <a:latin typeface="Söhne"/>
            </a:endParaRPr>
          </a:p>
          <a:p>
            <a:pPr marL="0" indent="0" algn="l">
              <a:buNone/>
            </a:pPr>
            <a:endParaRPr lang="en-US" sz="1600" b="0" i="0" dirty="0">
              <a:effectLst/>
              <a:latin typeface="Söhne"/>
            </a:endParaRP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B8F8E376-7A33-2645-E08A-2CEA53302BD2}"/>
              </a:ext>
            </a:extLst>
          </p:cNvPr>
          <p:cNvSpPr/>
          <p:nvPr/>
        </p:nvSpPr>
        <p:spPr>
          <a:xfrm rot="20464620">
            <a:off x="8606371" y="1389036"/>
            <a:ext cx="1772884" cy="1096173"/>
          </a:xfrm>
          <a:prstGeom prst="leftRightArrow">
            <a:avLst>
              <a:gd name="adj1" fmla="val 59927"/>
              <a:gd name="adj2" fmla="val 5000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Midtier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BAE085-B9DE-84E4-D7BD-BD1238F4D05F}"/>
              </a:ext>
            </a:extLst>
          </p:cNvPr>
          <p:cNvSpPr txBox="1"/>
          <p:nvPr/>
        </p:nvSpPr>
        <p:spPr>
          <a:xfrm>
            <a:off x="3267084" y="516988"/>
            <a:ext cx="24334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600" i="0" u="sng" dirty="0" err="1">
                <a:effectLst/>
                <a:latin typeface="Söhne"/>
              </a:rPr>
              <a:t>StoryLine</a:t>
            </a:r>
            <a:r>
              <a:rPr lang="en-US" sz="1600" i="0" u="sng" dirty="0">
                <a:effectLst/>
                <a:latin typeface="Söhne"/>
              </a:rPr>
              <a:t> Function</a:t>
            </a:r>
          </a:p>
          <a:p>
            <a:pPr marL="0" indent="0" algn="l">
              <a:buNone/>
            </a:pPr>
            <a:r>
              <a:rPr lang="en-US" sz="1600" dirty="0">
                <a:latin typeface="Söhne"/>
              </a:rPr>
              <a:t>   </a:t>
            </a:r>
            <a:r>
              <a:rPr lang="en-US" sz="1600" dirty="0" err="1">
                <a:latin typeface="Söhne"/>
              </a:rPr>
              <a:t>Istories.cs</a:t>
            </a:r>
            <a:endParaRPr lang="en-US" sz="1600" dirty="0">
              <a:latin typeface="Söhne"/>
            </a:endParaRPr>
          </a:p>
          <a:p>
            <a:r>
              <a:rPr lang="en-US" sz="1600" i="0" u="sng" dirty="0">
                <a:effectLst/>
                <a:latin typeface="Söhne"/>
              </a:rPr>
              <a:t>Tutor Function</a:t>
            </a:r>
          </a:p>
          <a:p>
            <a:r>
              <a:rPr lang="en-US" sz="1600" dirty="0">
                <a:latin typeface="Söhne"/>
              </a:rPr>
              <a:t>   </a:t>
            </a:r>
            <a:r>
              <a:rPr lang="en-US" sz="1600" dirty="0" err="1">
                <a:latin typeface="Söhne"/>
              </a:rPr>
              <a:t>Ichat.cs</a:t>
            </a:r>
            <a:endParaRPr lang="en-US" sz="1600" dirty="0">
              <a:latin typeface="Söhne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978DD8-38A0-DC5D-05BF-CC619D6EC7D4}"/>
              </a:ext>
            </a:extLst>
          </p:cNvPr>
          <p:cNvSpPr txBox="1"/>
          <p:nvPr/>
        </p:nvSpPr>
        <p:spPr>
          <a:xfrm>
            <a:off x="305287" y="2978380"/>
            <a:ext cx="243344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600" i="0" u="sng" dirty="0" err="1">
                <a:effectLst/>
                <a:latin typeface="Söhne"/>
              </a:rPr>
              <a:t>StoryLine</a:t>
            </a:r>
            <a:r>
              <a:rPr lang="en-US" sz="1600" i="0" u="sng" dirty="0">
                <a:effectLst/>
                <a:latin typeface="Söhne"/>
              </a:rPr>
              <a:t> Function</a:t>
            </a:r>
          </a:p>
          <a:p>
            <a:pPr marL="0" indent="0" algn="l">
              <a:buNone/>
            </a:pPr>
            <a:r>
              <a:rPr lang="en-US" sz="1600" dirty="0">
                <a:latin typeface="Söhne"/>
              </a:rPr>
              <a:t>   </a:t>
            </a:r>
            <a:r>
              <a:rPr lang="en-US" sz="1600" dirty="0" err="1">
                <a:latin typeface="Söhne"/>
              </a:rPr>
              <a:t>Stories.jsx</a:t>
            </a:r>
            <a:endParaRPr lang="en-US" sz="1600" dirty="0">
              <a:latin typeface="Söhne"/>
            </a:endParaRPr>
          </a:p>
          <a:p>
            <a:pPr marL="0" indent="0" algn="l">
              <a:buNone/>
            </a:pPr>
            <a:r>
              <a:rPr lang="en-US" sz="1600" i="0" dirty="0">
                <a:effectLst/>
                <a:latin typeface="Söhne"/>
              </a:rPr>
              <a:t>   </a:t>
            </a:r>
            <a:r>
              <a:rPr lang="en-US" sz="1600" dirty="0">
                <a:latin typeface="Söhne"/>
              </a:rPr>
              <a:t>stories</a:t>
            </a:r>
            <a:r>
              <a:rPr lang="en-US" sz="1600" i="0" dirty="0">
                <a:effectLst/>
                <a:latin typeface="Söhne"/>
              </a:rPr>
              <a:t>Service.js</a:t>
            </a:r>
          </a:p>
          <a:p>
            <a:r>
              <a:rPr lang="en-US" sz="1600" i="0" u="sng" dirty="0">
                <a:effectLst/>
                <a:latin typeface="Söhne"/>
              </a:rPr>
              <a:t>Tutor Function</a:t>
            </a:r>
          </a:p>
          <a:p>
            <a:pPr marL="0" indent="0" algn="l">
              <a:buNone/>
            </a:pPr>
            <a:r>
              <a:rPr lang="en-US" sz="1600" dirty="0">
                <a:latin typeface="Söhne"/>
              </a:rPr>
              <a:t>   </a:t>
            </a:r>
            <a:r>
              <a:rPr lang="en-US" sz="1600" i="0" dirty="0">
                <a:effectLst/>
                <a:latin typeface="Söhne"/>
              </a:rPr>
              <a:t> </a:t>
            </a:r>
            <a:r>
              <a:rPr lang="en-US" sz="1600" i="0" dirty="0" err="1">
                <a:effectLst/>
                <a:latin typeface="Söhne"/>
              </a:rPr>
              <a:t>Chat.jsx</a:t>
            </a:r>
            <a:endParaRPr lang="en-US" sz="1600" i="0" dirty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1600" dirty="0">
                <a:latin typeface="Söhne"/>
              </a:rPr>
              <a:t>   chatService.js</a:t>
            </a:r>
          </a:p>
        </p:txBody>
      </p:sp>
    </p:spTree>
    <p:extLst>
      <p:ext uri="{BB962C8B-B14F-4D97-AF65-F5344CB8AC3E}">
        <p14:creationId xmlns:p14="http://schemas.microsoft.com/office/powerpoint/2010/main" val="189741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CE3-77E1-107E-3FCA-1E3EFD83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Chat Settings for ChatGPT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4B0F5-9AEB-52C5-9BC5-814F0DF1D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7802"/>
            <a:ext cx="10515600" cy="2113329"/>
          </a:xfrm>
        </p:spPr>
        <p:txBody>
          <a:bodyPr>
            <a:noAutofit/>
          </a:bodyPr>
          <a:lstStyle/>
          <a:p>
            <a:r>
              <a:rPr lang="en-US" sz="1800" b="0" i="0" dirty="0">
                <a:effectLst/>
              </a:rPr>
              <a:t>What would you like ChatGPT to know about you to provide better responses?</a:t>
            </a:r>
          </a:p>
          <a:p>
            <a:endParaRPr lang="en-US" sz="1800" dirty="0"/>
          </a:p>
          <a:p>
            <a:r>
              <a:rPr lang="en-US" sz="1800" b="0" i="0" dirty="0">
                <a:effectLst/>
              </a:rPr>
              <a:t>How would you like ChatGPT to respond?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32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7E71B00-9469-607B-4AEE-BE75A5EDD76B}"/>
              </a:ext>
            </a:extLst>
          </p:cNvPr>
          <p:cNvSpPr/>
          <p:nvPr/>
        </p:nvSpPr>
        <p:spPr>
          <a:xfrm>
            <a:off x="332829" y="3175577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F830E-1B72-DCC3-F72C-7576D1DE7F11}"/>
              </a:ext>
            </a:extLst>
          </p:cNvPr>
          <p:cNvSpPr/>
          <p:nvPr/>
        </p:nvSpPr>
        <p:spPr>
          <a:xfrm>
            <a:off x="2622296" y="1617267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A4E57A-8CE0-1623-570E-DFA2698E174C}"/>
              </a:ext>
            </a:extLst>
          </p:cNvPr>
          <p:cNvSpPr/>
          <p:nvPr/>
        </p:nvSpPr>
        <p:spPr>
          <a:xfrm>
            <a:off x="2680374" y="4720951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C5B5D0-7D55-4CFB-7B2B-CE3139B6B9FC}"/>
              </a:ext>
            </a:extLst>
          </p:cNvPr>
          <p:cNvSpPr/>
          <p:nvPr/>
        </p:nvSpPr>
        <p:spPr>
          <a:xfrm>
            <a:off x="5439507" y="339969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12E37A-090E-E527-C96F-DE608083BB75}"/>
              </a:ext>
            </a:extLst>
          </p:cNvPr>
          <p:cNvSpPr/>
          <p:nvPr/>
        </p:nvSpPr>
        <p:spPr>
          <a:xfrm>
            <a:off x="5439506" y="3051967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5AEE6B-BA46-4D69-76B6-D317852C642F}"/>
              </a:ext>
            </a:extLst>
          </p:cNvPr>
          <p:cNvSpPr/>
          <p:nvPr/>
        </p:nvSpPr>
        <p:spPr>
          <a:xfrm>
            <a:off x="5503984" y="5978769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784B16-E235-3ED7-347B-C3419C7D776D}"/>
              </a:ext>
            </a:extLst>
          </p:cNvPr>
          <p:cNvSpPr/>
          <p:nvPr/>
        </p:nvSpPr>
        <p:spPr>
          <a:xfrm>
            <a:off x="7851530" y="4744915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504733-BBEA-D1A3-B909-EE7CB41CA27D}"/>
              </a:ext>
            </a:extLst>
          </p:cNvPr>
          <p:cNvSpPr/>
          <p:nvPr/>
        </p:nvSpPr>
        <p:spPr>
          <a:xfrm>
            <a:off x="7851530" y="1691054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C21255-702B-ACB3-BCF8-78200EB56286}"/>
              </a:ext>
            </a:extLst>
          </p:cNvPr>
          <p:cNvSpPr/>
          <p:nvPr/>
        </p:nvSpPr>
        <p:spPr>
          <a:xfrm>
            <a:off x="10835053" y="3093213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Finish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E78996-6532-3A2A-5F0E-89520B63AE12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090804" y="2337718"/>
            <a:ext cx="1661540" cy="96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4A7ADA-CD8B-8184-1DAB-1E197188454B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3380271" y="762000"/>
            <a:ext cx="2059236" cy="978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E3E6D-07BF-9A74-0F5F-8B55F9D126C0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1090804" y="3896028"/>
            <a:ext cx="1589570" cy="124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281197-A282-CFE0-6A77-1713C0029076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>
            <a:off x="3438349" y="5441402"/>
            <a:ext cx="2065635" cy="95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C2CDD9-937A-B08D-D133-F72ED94DAB91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438349" y="3772418"/>
            <a:ext cx="2131205" cy="10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D0D55C-855F-F487-1526-18B3908DB193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197481" y="3772418"/>
            <a:ext cx="1784097" cy="109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83B174-B658-D593-5BEA-F35AEF666D98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6392007" y="5465366"/>
            <a:ext cx="1589571" cy="93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952650-3233-A728-697F-B0401D8AA687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8739553" y="3813664"/>
            <a:ext cx="2225548" cy="1353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F216BA-E7DE-D216-69AA-A40B93164EF7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8739553" y="2113085"/>
            <a:ext cx="2225548" cy="1103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EEBEA8-2385-3AE4-640E-45801DC5A63B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6327530" y="762000"/>
            <a:ext cx="1654048" cy="105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8448B7-AB51-4FB7-8022-4E3AA08FBA31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6197481" y="2411505"/>
            <a:ext cx="1784097" cy="764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B71BAE-D2D6-5E31-D809-4EA2BC309F80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5883518" y="1184030"/>
            <a:ext cx="1" cy="186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1C6F40-210E-886E-73F9-D9E4B0B0EFFC}"/>
              </a:ext>
            </a:extLst>
          </p:cNvPr>
          <p:cNvCxnSpPr>
            <a:cxnSpLocks/>
            <a:stCxn id="10" idx="1"/>
            <a:endCxn id="7" idx="5"/>
          </p:cNvCxnSpPr>
          <p:nvPr/>
        </p:nvCxnSpPr>
        <p:spPr>
          <a:xfrm flipH="1" flipV="1">
            <a:off x="3380271" y="2337718"/>
            <a:ext cx="2189283" cy="83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8E8384-56EF-EF39-4E58-BA9BC6538AF6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5883518" y="3896028"/>
            <a:ext cx="64478" cy="208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5420861-9B07-218B-BE3E-9884D9886121}"/>
              </a:ext>
            </a:extLst>
          </p:cNvPr>
          <p:cNvSpPr txBox="1"/>
          <p:nvPr/>
        </p:nvSpPr>
        <p:spPr>
          <a:xfrm>
            <a:off x="249549" y="272669"/>
            <a:ext cx="1606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Straight</a:t>
            </a:r>
          </a:p>
          <a:p>
            <a:r>
              <a:rPr lang="en-US" dirty="0"/>
              <a:t>3 nodes (steps)</a:t>
            </a:r>
          </a:p>
          <a:p>
            <a:r>
              <a:rPr lang="en-US" dirty="0"/>
              <a:t>2 edges</a:t>
            </a:r>
          </a:p>
          <a:p>
            <a:endParaRPr lang="en-US" dirty="0"/>
          </a:p>
          <a:p>
            <a:r>
              <a:rPr lang="en-US" b="1" u="sng" dirty="0"/>
              <a:t>CYOA</a:t>
            </a:r>
          </a:p>
          <a:p>
            <a:r>
              <a:rPr lang="en-US" dirty="0"/>
              <a:t>9 nodes</a:t>
            </a:r>
          </a:p>
          <a:p>
            <a:r>
              <a:rPr lang="en-US" dirty="0"/>
              <a:t>20 edges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1201FA-EE55-2877-CEF9-F5BD1A90764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8295542" y="2535115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7B0B11-06DC-A443-A436-AC8D007F0159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H="1" flipV="1">
            <a:off x="3066308" y="2461328"/>
            <a:ext cx="58078" cy="2259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49FAB5E-FE62-DC04-E331-C30B45519467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220852" y="3473998"/>
            <a:ext cx="4218654" cy="123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33CDA96-BF36-03E2-A177-D759957CEF25}"/>
              </a:ext>
            </a:extLst>
          </p:cNvPr>
          <p:cNvCxnSpPr>
            <a:cxnSpLocks/>
            <a:stCxn id="10" idx="6"/>
            <a:endCxn id="14" idx="2"/>
          </p:cNvCxnSpPr>
          <p:nvPr/>
        </p:nvCxnSpPr>
        <p:spPr>
          <a:xfrm>
            <a:off x="6327529" y="3473998"/>
            <a:ext cx="4507524" cy="412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A703440-844D-5077-092D-B4868D66622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510319" y="2039298"/>
            <a:ext cx="4341211" cy="73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A8861EA-0281-0DB3-ACFB-3C50F88706F2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568397" y="5142982"/>
            <a:ext cx="4283133" cy="23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91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7E71B00-9469-607B-4AEE-BE75A5EDD76B}"/>
              </a:ext>
            </a:extLst>
          </p:cNvPr>
          <p:cNvSpPr/>
          <p:nvPr/>
        </p:nvSpPr>
        <p:spPr>
          <a:xfrm>
            <a:off x="332829" y="3175577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5F830E-1B72-DCC3-F72C-7576D1DE7F11}"/>
              </a:ext>
            </a:extLst>
          </p:cNvPr>
          <p:cNvSpPr/>
          <p:nvPr/>
        </p:nvSpPr>
        <p:spPr>
          <a:xfrm>
            <a:off x="2683295" y="1740877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A4E57A-8CE0-1623-570E-DFA2698E174C}"/>
              </a:ext>
            </a:extLst>
          </p:cNvPr>
          <p:cNvSpPr/>
          <p:nvPr/>
        </p:nvSpPr>
        <p:spPr>
          <a:xfrm>
            <a:off x="2680374" y="4720951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C5B5D0-7D55-4CFB-7B2B-CE3139B6B9FC}"/>
              </a:ext>
            </a:extLst>
          </p:cNvPr>
          <p:cNvSpPr/>
          <p:nvPr/>
        </p:nvSpPr>
        <p:spPr>
          <a:xfrm>
            <a:off x="5439507" y="339969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212E37A-090E-E527-C96F-DE608083BB75}"/>
              </a:ext>
            </a:extLst>
          </p:cNvPr>
          <p:cNvSpPr/>
          <p:nvPr/>
        </p:nvSpPr>
        <p:spPr>
          <a:xfrm>
            <a:off x="5439506" y="3051967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5AEE6B-BA46-4D69-76B6-D317852C642F}"/>
              </a:ext>
            </a:extLst>
          </p:cNvPr>
          <p:cNvSpPr/>
          <p:nvPr/>
        </p:nvSpPr>
        <p:spPr>
          <a:xfrm>
            <a:off x="5503984" y="5978769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784B16-E235-3ED7-347B-C3419C7D776D}"/>
              </a:ext>
            </a:extLst>
          </p:cNvPr>
          <p:cNvSpPr/>
          <p:nvPr/>
        </p:nvSpPr>
        <p:spPr>
          <a:xfrm>
            <a:off x="7851530" y="4744915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504733-BBEA-D1A3-B909-EE7CB41CA27D}"/>
              </a:ext>
            </a:extLst>
          </p:cNvPr>
          <p:cNvSpPr/>
          <p:nvPr/>
        </p:nvSpPr>
        <p:spPr>
          <a:xfrm>
            <a:off x="7851529" y="1691054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C21255-702B-ACB3-BCF8-78200EB56286}"/>
              </a:ext>
            </a:extLst>
          </p:cNvPr>
          <p:cNvSpPr/>
          <p:nvPr/>
        </p:nvSpPr>
        <p:spPr>
          <a:xfrm>
            <a:off x="10835053" y="3350388"/>
            <a:ext cx="888023" cy="844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Finish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E78996-6532-3A2A-5F0E-89520B63AE12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090804" y="2461328"/>
            <a:ext cx="1722539" cy="837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4A7ADA-CD8B-8184-1DAB-1E197188454B}"/>
              </a:ext>
            </a:extLst>
          </p:cNvPr>
          <p:cNvCxnSpPr>
            <a:cxnSpLocks/>
            <a:stCxn id="7" idx="7"/>
            <a:endCxn id="9" idx="2"/>
          </p:cNvCxnSpPr>
          <p:nvPr/>
        </p:nvCxnSpPr>
        <p:spPr>
          <a:xfrm flipV="1">
            <a:off x="3441270" y="762000"/>
            <a:ext cx="1998237" cy="1102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5E3E6D-07BF-9A74-0F5F-8B55F9D126C0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1090804" y="3896028"/>
            <a:ext cx="1589570" cy="1246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281197-A282-CFE0-6A77-1713C0029076}"/>
              </a:ext>
            </a:extLst>
          </p:cNvPr>
          <p:cNvCxnSpPr>
            <a:cxnSpLocks/>
            <a:stCxn id="8" idx="5"/>
            <a:endCxn id="11" idx="2"/>
          </p:cNvCxnSpPr>
          <p:nvPr/>
        </p:nvCxnSpPr>
        <p:spPr>
          <a:xfrm>
            <a:off x="3438349" y="5441402"/>
            <a:ext cx="2065635" cy="959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C2CDD9-937A-B08D-D133-F72ED94DAB91}"/>
              </a:ext>
            </a:extLst>
          </p:cNvPr>
          <p:cNvCxnSpPr>
            <a:cxnSpLocks/>
            <a:stCxn id="8" idx="7"/>
            <a:endCxn id="10" idx="3"/>
          </p:cNvCxnSpPr>
          <p:nvPr/>
        </p:nvCxnSpPr>
        <p:spPr>
          <a:xfrm flipV="1">
            <a:off x="3438349" y="3772418"/>
            <a:ext cx="2131205" cy="107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D0D55C-855F-F487-1526-18B3908DB193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6197481" y="3772418"/>
            <a:ext cx="1784097" cy="109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83B174-B658-D593-5BEA-F35AEF666D98}"/>
              </a:ext>
            </a:extLst>
          </p:cNvPr>
          <p:cNvCxnSpPr>
            <a:cxnSpLocks/>
            <a:stCxn id="11" idx="6"/>
            <a:endCxn id="12" idx="3"/>
          </p:cNvCxnSpPr>
          <p:nvPr/>
        </p:nvCxnSpPr>
        <p:spPr>
          <a:xfrm flipV="1">
            <a:off x="6392007" y="5465366"/>
            <a:ext cx="1589571" cy="93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F952650-3233-A728-697F-B0401D8AA687}"/>
              </a:ext>
            </a:extLst>
          </p:cNvPr>
          <p:cNvCxnSpPr>
            <a:cxnSpLocks/>
            <a:stCxn id="12" idx="6"/>
            <a:endCxn id="14" idx="3"/>
          </p:cNvCxnSpPr>
          <p:nvPr/>
        </p:nvCxnSpPr>
        <p:spPr>
          <a:xfrm flipV="1">
            <a:off x="8739553" y="4070839"/>
            <a:ext cx="2225548" cy="1096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FF216BA-E7DE-D216-69AA-A40B93164EF7}"/>
              </a:ext>
            </a:extLst>
          </p:cNvPr>
          <p:cNvCxnSpPr>
            <a:cxnSpLocks/>
            <a:stCxn id="13" idx="6"/>
            <a:endCxn id="14" idx="1"/>
          </p:cNvCxnSpPr>
          <p:nvPr/>
        </p:nvCxnSpPr>
        <p:spPr>
          <a:xfrm>
            <a:off x="8739552" y="2113085"/>
            <a:ext cx="2225549" cy="136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EEBEA8-2385-3AE4-640E-45801DC5A63B}"/>
              </a:ext>
            </a:extLst>
          </p:cNvPr>
          <p:cNvCxnSpPr>
            <a:cxnSpLocks/>
            <a:stCxn id="9" idx="6"/>
            <a:endCxn id="13" idx="1"/>
          </p:cNvCxnSpPr>
          <p:nvPr/>
        </p:nvCxnSpPr>
        <p:spPr>
          <a:xfrm>
            <a:off x="6327530" y="762000"/>
            <a:ext cx="1654047" cy="1052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98448B7-AB51-4FB7-8022-4E3AA08FBA31}"/>
              </a:ext>
            </a:extLst>
          </p:cNvPr>
          <p:cNvCxnSpPr>
            <a:cxnSpLocks/>
            <a:stCxn id="10" idx="7"/>
            <a:endCxn id="13" idx="2"/>
          </p:cNvCxnSpPr>
          <p:nvPr/>
        </p:nvCxnSpPr>
        <p:spPr>
          <a:xfrm flipV="1">
            <a:off x="6197481" y="2113085"/>
            <a:ext cx="1654048" cy="1062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7B71BAE-D2D6-5E31-D809-4EA2BC309F80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5883518" y="1184030"/>
            <a:ext cx="1" cy="1867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1C6F40-210E-886E-73F9-D9E4B0B0EFFC}"/>
              </a:ext>
            </a:extLst>
          </p:cNvPr>
          <p:cNvCxnSpPr>
            <a:cxnSpLocks/>
            <a:stCxn id="10" idx="2"/>
            <a:endCxn id="7" idx="5"/>
          </p:cNvCxnSpPr>
          <p:nvPr/>
        </p:nvCxnSpPr>
        <p:spPr>
          <a:xfrm flipH="1" flipV="1">
            <a:off x="3441270" y="2461328"/>
            <a:ext cx="1998236" cy="1012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8E8384-56EF-EF39-4E58-BA9BC6538AF6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5883518" y="3896028"/>
            <a:ext cx="64478" cy="2082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5420861-9B07-218B-BE3E-9884D9886121}"/>
              </a:ext>
            </a:extLst>
          </p:cNvPr>
          <p:cNvSpPr txBox="1"/>
          <p:nvPr/>
        </p:nvSpPr>
        <p:spPr>
          <a:xfrm>
            <a:off x="249549" y="272669"/>
            <a:ext cx="1606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Straight</a:t>
            </a:r>
          </a:p>
          <a:p>
            <a:r>
              <a:rPr lang="en-US" dirty="0"/>
              <a:t>3 nodes (steps)</a:t>
            </a:r>
          </a:p>
          <a:p>
            <a:r>
              <a:rPr lang="en-US" dirty="0"/>
              <a:t>2 edges</a:t>
            </a:r>
          </a:p>
          <a:p>
            <a:endParaRPr lang="en-US" dirty="0"/>
          </a:p>
          <a:p>
            <a:r>
              <a:rPr lang="en-US" b="1" u="sng" dirty="0"/>
              <a:t>CYOA</a:t>
            </a:r>
          </a:p>
          <a:p>
            <a:r>
              <a:rPr lang="en-US" dirty="0"/>
              <a:t>9 nodes</a:t>
            </a:r>
          </a:p>
          <a:p>
            <a:r>
              <a:rPr lang="en-US" dirty="0"/>
              <a:t>16 edges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1201FA-EE55-2877-CEF9-F5BD1A90764E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H="1" flipV="1">
            <a:off x="8295541" y="2535115"/>
            <a:ext cx="1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F7B0B11-06DC-A443-A436-AC8D007F0159}"/>
              </a:ext>
            </a:extLst>
          </p:cNvPr>
          <p:cNvCxnSpPr>
            <a:cxnSpLocks/>
            <a:stCxn id="8" idx="0"/>
            <a:endCxn id="7" idx="4"/>
          </p:cNvCxnSpPr>
          <p:nvPr/>
        </p:nvCxnSpPr>
        <p:spPr>
          <a:xfrm flipV="1">
            <a:off x="3124386" y="2584938"/>
            <a:ext cx="2921" cy="2136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880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800</Words>
  <Application>Microsoft Office PowerPoint</Application>
  <PresentationFormat>Widescreen</PresentationFormat>
  <Paragraphs>135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Söhne</vt:lpstr>
      <vt:lpstr>Wingdings</vt:lpstr>
      <vt:lpstr>Office Theme</vt:lpstr>
      <vt:lpstr>PowerPoint Presentation</vt:lpstr>
      <vt:lpstr>Code to Consider</vt:lpstr>
      <vt:lpstr>Custom Chat Settings for ChatGPT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Thane Thompson</dc:creator>
  <cp:lastModifiedBy>Thane Thompson</cp:lastModifiedBy>
  <cp:revision>12</cp:revision>
  <dcterms:created xsi:type="dcterms:W3CDTF">2024-01-13T17:30:41Z</dcterms:created>
  <dcterms:modified xsi:type="dcterms:W3CDTF">2024-02-01T02:22:37Z</dcterms:modified>
</cp:coreProperties>
</file>