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2" r:id="rId2"/>
    <p:sldId id="264" r:id="rId3"/>
    <p:sldId id="256" r:id="rId4"/>
    <p:sldId id="261" r:id="rId5"/>
    <p:sldId id="263"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96489" autoAdjust="0"/>
  </p:normalViewPr>
  <p:slideViewPr>
    <p:cSldViewPr snapToGrid="0">
      <p:cViewPr>
        <p:scale>
          <a:sx n="100" d="100"/>
          <a:sy n="100" d="100"/>
        </p:scale>
        <p:origin x="1302"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2D1BC-60E8-480B-934B-7C95060C210B}" type="datetimeFigureOut">
              <a:rPr lang="en-US" smtClean="0"/>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00234-8E3A-4409-B373-7D8B5C810BAD}" type="slidenum">
              <a:rPr lang="en-US" smtClean="0"/>
              <a:t>‹#›</a:t>
            </a:fld>
            <a:endParaRPr lang="en-US"/>
          </a:p>
        </p:txBody>
      </p:sp>
    </p:spTree>
    <p:extLst>
      <p:ext uri="{BB962C8B-B14F-4D97-AF65-F5344CB8AC3E}">
        <p14:creationId xmlns:p14="http://schemas.microsoft.com/office/powerpoint/2010/main" val="2621975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F00234-8E3A-4409-B373-7D8B5C810BAD}" type="slidenum">
              <a:rPr lang="en-US" smtClean="0"/>
              <a:t>3</a:t>
            </a:fld>
            <a:endParaRPr lang="en-US"/>
          </a:p>
        </p:txBody>
      </p:sp>
    </p:spTree>
    <p:extLst>
      <p:ext uri="{BB962C8B-B14F-4D97-AF65-F5344CB8AC3E}">
        <p14:creationId xmlns:p14="http://schemas.microsoft.com/office/powerpoint/2010/main" val="2689810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 </a:t>
            </a:r>
            <a:r>
              <a:rPr lang="en-US" dirty="0" err="1"/>
              <a:t>Connectiong</a:t>
            </a:r>
            <a:r>
              <a:rPr lang="en-US" dirty="0"/>
              <a:t> to DB with </a:t>
            </a:r>
            <a:r>
              <a:rPr lang="en-US" dirty="0" err="1"/>
              <a:t>.Net</a:t>
            </a:r>
            <a:endParaRPr lang="en-US" dirty="0"/>
          </a:p>
          <a:p>
            <a:endParaRPr lang="en-US" dirty="0"/>
          </a:p>
          <a:p>
            <a:r>
              <a:rPr lang="en-US" dirty="0"/>
              <a:t>You should use the Console application in this project (Open Sabio.Db.ConsoleApp.sln) </a:t>
            </a:r>
          </a:p>
          <a:p>
            <a:r>
              <a:rPr lang="en-US" dirty="0"/>
              <a:t>and write code using the included projects to call all the procs in the `/</a:t>
            </a:r>
            <a:r>
              <a:rPr lang="en-US" dirty="0" err="1"/>
              <a:t>SqlInit</a:t>
            </a:r>
            <a:r>
              <a:rPr lang="en-US" dirty="0"/>
              <a:t>/</a:t>
            </a:r>
            <a:r>
              <a:rPr lang="en-US" dirty="0" err="1"/>
              <a:t>Sabio_Address.sql</a:t>
            </a:r>
            <a:r>
              <a:rPr lang="en-US" dirty="0"/>
              <a:t>` file.</a:t>
            </a:r>
          </a:p>
          <a:p>
            <a:endParaRPr lang="en-US" dirty="0"/>
          </a:p>
          <a:p>
            <a:r>
              <a:rPr lang="en-US" dirty="0"/>
              <a:t>The instructors will help you with the first couple of procs and then you finish the rest on your own using the resources available to you.</a:t>
            </a:r>
          </a:p>
          <a:p>
            <a:endParaRPr lang="en-US" dirty="0"/>
          </a:p>
          <a:p>
            <a:r>
              <a:rPr lang="en-US" dirty="0"/>
              <a:t>&gt; :star: Be sure to get instructor help to run the `/</a:t>
            </a:r>
            <a:r>
              <a:rPr lang="en-US" dirty="0" err="1"/>
              <a:t>SqlInit</a:t>
            </a:r>
            <a:r>
              <a:rPr lang="en-US" dirty="0"/>
              <a:t>/</a:t>
            </a:r>
            <a:r>
              <a:rPr lang="en-US" dirty="0" err="1"/>
              <a:t>Sabio_Address.sql</a:t>
            </a:r>
            <a:r>
              <a:rPr lang="en-US" dirty="0"/>
              <a:t>` file.</a:t>
            </a:r>
          </a:p>
          <a:p>
            <a:endParaRPr lang="en-US" dirty="0"/>
          </a:p>
          <a:p>
            <a:r>
              <a:rPr lang="en-US" dirty="0"/>
              <a:t>Use the following Page to help you.</a:t>
            </a:r>
          </a:p>
          <a:p>
            <a:endParaRPr lang="en-US" dirty="0"/>
          </a:p>
          <a:p>
            <a:r>
              <a:rPr lang="en-US" dirty="0"/>
              <a:t>- [Working </a:t>
            </a:r>
            <a:r>
              <a:rPr lang="en-US" dirty="0" err="1"/>
              <a:t>.Net</a:t>
            </a:r>
            <a:r>
              <a:rPr lang="en-US" dirty="0"/>
              <a:t> Services Classes](https://github.com/sabiocode/wiki/blob/master/dotnet/data-access/service-class.md)</a:t>
            </a:r>
          </a:p>
          <a:p>
            <a:endParaRPr lang="en-US" dirty="0"/>
          </a:p>
          <a:p>
            <a:r>
              <a:rPr lang="en-US" dirty="0"/>
              <a:t>  - [Data Service CRUD Operations Videos](https://training.sabio.la/courses/516025/lectures/10839166) to go with Data Access via Service Classes</a:t>
            </a:r>
          </a:p>
          <a:p>
            <a:endParaRPr lang="en-US" dirty="0"/>
          </a:p>
          <a:p>
            <a:r>
              <a:rPr lang="en-US" dirty="0"/>
              <a:t>- [How to Use </a:t>
            </a:r>
            <a:r>
              <a:rPr lang="en-US" dirty="0" err="1"/>
              <a:t>DataProvider</a:t>
            </a:r>
            <a:r>
              <a:rPr lang="en-US" dirty="0"/>
              <a:t> (</a:t>
            </a:r>
            <a:r>
              <a:rPr lang="en-US" dirty="0" err="1"/>
              <a:t>ExecuteCmd</a:t>
            </a:r>
            <a:r>
              <a:rPr lang="en-US" dirty="0"/>
              <a:t>)](https://github.com/sabiocode/wiki/blob/master/dotnet/data-access/DataProvider/DataProvider-ExecuteCmd.md)</a:t>
            </a:r>
          </a:p>
          <a:p>
            <a:endParaRPr lang="en-US" dirty="0"/>
          </a:p>
          <a:p>
            <a:r>
              <a:rPr lang="en-US" dirty="0"/>
              <a:t>- [How to Use </a:t>
            </a:r>
            <a:r>
              <a:rPr lang="en-US" dirty="0" err="1"/>
              <a:t>DataProvider</a:t>
            </a:r>
            <a:r>
              <a:rPr lang="en-US" dirty="0"/>
              <a:t> (</a:t>
            </a:r>
            <a:r>
              <a:rPr lang="en-US" dirty="0" err="1"/>
              <a:t>ExecuteNonQuery</a:t>
            </a:r>
            <a:r>
              <a:rPr lang="en-US" dirty="0"/>
              <a:t>)](https://github.com/sabiocode/wiki/blob/master/dotnet/data-access/DataProvider/DataProvider-ExecuteNonQuery.md)</a:t>
            </a:r>
          </a:p>
          <a:p>
            <a:endParaRPr lang="en-US" dirty="0"/>
          </a:p>
          <a:p>
            <a:r>
              <a:rPr lang="en-US" dirty="0"/>
              <a:t>---</a:t>
            </a:r>
          </a:p>
          <a:p>
            <a:endParaRPr lang="en-US" dirty="0"/>
          </a:p>
          <a:p>
            <a:r>
              <a:rPr lang="en-US" dirty="0"/>
              <a:t># Background on Models</a:t>
            </a:r>
          </a:p>
          <a:p>
            <a:endParaRPr lang="en-US" dirty="0"/>
          </a:p>
          <a:p>
            <a:r>
              <a:rPr lang="en-US" dirty="0"/>
              <a:t>## Models</a:t>
            </a:r>
          </a:p>
          <a:p>
            <a:r>
              <a:rPr lang="en-US" dirty="0"/>
              <a:t>Models serve to carry data from one place to an other.</a:t>
            </a:r>
          </a:p>
          <a:p>
            <a:endParaRPr lang="en-US" dirty="0"/>
          </a:p>
          <a:p>
            <a:r>
              <a:rPr lang="en-US" dirty="0"/>
              <a:t>In many applications, Models are used in a variety of ways including partial updates, inserts and deletes.</a:t>
            </a:r>
          </a:p>
          <a:p>
            <a:endParaRPr lang="en-US" dirty="0"/>
          </a:p>
          <a:p>
            <a:r>
              <a:rPr lang="en-US" dirty="0"/>
              <a:t>In our application we will create a more refined architecture and create 4 different types of Models.</a:t>
            </a:r>
          </a:p>
          <a:p>
            <a:endParaRPr lang="en-US" dirty="0"/>
          </a:p>
          <a:p>
            <a:r>
              <a:rPr lang="en-US" dirty="0"/>
              <a:t>These four types will be named according to their utility or purpose</a:t>
            </a:r>
          </a:p>
          <a:p>
            <a:endParaRPr lang="en-US" dirty="0"/>
          </a:p>
          <a:p>
            <a:r>
              <a:rPr lang="en-US" dirty="0"/>
              <a:t>### Request Models</a:t>
            </a:r>
          </a:p>
          <a:p>
            <a:r>
              <a:rPr lang="en-US" dirty="0"/>
              <a:t>- These models will be used to pass data into a Controller or Service method </a:t>
            </a:r>
          </a:p>
          <a:p>
            <a:endParaRPr lang="en-US" dirty="0"/>
          </a:p>
          <a:p>
            <a:r>
              <a:rPr lang="en-US" dirty="0"/>
              <a:t>- These models will participate in Model Binding where data from an incoming request will be mapped to the properties of the given Model. </a:t>
            </a:r>
          </a:p>
          <a:p>
            <a:endParaRPr lang="en-US" dirty="0"/>
          </a:p>
          <a:p>
            <a:r>
              <a:rPr lang="en-US" dirty="0"/>
              <a:t>- They will be used to perform updates, inserts or deletes. More often than not, they will contain partial list of all the properties of the entities that they represent.</a:t>
            </a:r>
          </a:p>
          <a:p>
            <a:endParaRPr lang="en-US" dirty="0"/>
          </a:p>
          <a:p>
            <a:r>
              <a:rPr lang="en-US" dirty="0"/>
              <a:t>&gt; Located in `</a:t>
            </a:r>
            <a:r>
              <a:rPr lang="en-US" dirty="0" err="1"/>
              <a:t>Sabio.Models.Requests</a:t>
            </a:r>
            <a:r>
              <a:rPr lang="en-US" dirty="0"/>
              <a:t>`</a:t>
            </a:r>
          </a:p>
          <a:p>
            <a:endParaRPr lang="en-US" dirty="0"/>
          </a:p>
          <a:p>
            <a:r>
              <a:rPr lang="en-US" dirty="0"/>
              <a:t>&gt; :key: They are **PASSED* into Service Method calls or Controller Methods</a:t>
            </a:r>
          </a:p>
          <a:p>
            <a:endParaRPr lang="en-US" dirty="0"/>
          </a:p>
          <a:p>
            <a:r>
              <a:rPr lang="en-US" dirty="0"/>
              <a:t>### Response Models</a:t>
            </a:r>
          </a:p>
          <a:p>
            <a:r>
              <a:rPr lang="en-US" dirty="0"/>
              <a:t>- These Models will be the objects passed **out** of Api Controllers. </a:t>
            </a:r>
          </a:p>
          <a:p>
            <a:endParaRPr lang="en-US" dirty="0"/>
          </a:p>
          <a:p>
            <a:r>
              <a:rPr lang="en-US" dirty="0"/>
              <a:t>- Often times these Models will be used to wrap Domain models as they are passed out of the web application.</a:t>
            </a:r>
          </a:p>
          <a:p>
            <a:endParaRPr lang="en-US" dirty="0"/>
          </a:p>
          <a:p>
            <a:r>
              <a:rPr lang="en-US" dirty="0"/>
              <a:t>- All Response Models must inherit from </a:t>
            </a:r>
            <a:r>
              <a:rPr lang="en-US" dirty="0" err="1"/>
              <a:t>BaseResponse</a:t>
            </a:r>
            <a:r>
              <a:rPr lang="en-US" dirty="0"/>
              <a:t>.</a:t>
            </a:r>
          </a:p>
          <a:p>
            <a:endParaRPr lang="en-US" dirty="0"/>
          </a:p>
          <a:p>
            <a:r>
              <a:rPr lang="en-US" dirty="0"/>
              <a:t>&gt; Located in `</a:t>
            </a:r>
            <a:r>
              <a:rPr lang="en-US" dirty="0" err="1"/>
              <a:t>Sabio.Models.Responses</a:t>
            </a:r>
            <a:r>
              <a:rPr lang="en-US" dirty="0"/>
              <a:t>`</a:t>
            </a:r>
          </a:p>
          <a:p>
            <a:endParaRPr lang="en-US" dirty="0"/>
          </a:p>
          <a:p>
            <a:r>
              <a:rPr lang="en-US" dirty="0"/>
              <a:t>&gt; :key: They are returned from Controllers</a:t>
            </a:r>
          </a:p>
          <a:p>
            <a:endParaRPr lang="en-US" dirty="0"/>
          </a:p>
          <a:p>
            <a:r>
              <a:rPr lang="en-US" dirty="0"/>
              <a:t>### Domain Models</a:t>
            </a:r>
          </a:p>
          <a:p>
            <a:r>
              <a:rPr lang="en-US" dirty="0"/>
              <a:t>- These models will be used to most accurately represent the entities we store in our database. </a:t>
            </a:r>
          </a:p>
          <a:p>
            <a:r>
              <a:rPr lang="en-US" dirty="0"/>
              <a:t>- When returned, they should be fully hydrated with the data in the database.</a:t>
            </a:r>
          </a:p>
          <a:p>
            <a:r>
              <a:rPr lang="en-US" dirty="0"/>
              <a:t>- These files are located here at the following path. You should inspect the files there for more information.</a:t>
            </a:r>
          </a:p>
          <a:p>
            <a:endParaRPr lang="en-US" dirty="0"/>
          </a:p>
          <a:p>
            <a:r>
              <a:rPr lang="en-US" dirty="0"/>
              <a:t>&gt; Located in `</a:t>
            </a:r>
            <a:r>
              <a:rPr lang="en-US" dirty="0" err="1"/>
              <a:t>Sabio.Models.Domain</a:t>
            </a:r>
            <a:r>
              <a:rPr lang="en-US" dirty="0"/>
              <a:t>`</a:t>
            </a:r>
          </a:p>
          <a:p>
            <a:endParaRPr lang="en-US" dirty="0"/>
          </a:p>
          <a:p>
            <a:r>
              <a:rPr lang="en-US" dirty="0"/>
              <a:t>&gt; :key: They are returned from Service Method calls</a:t>
            </a:r>
          </a:p>
        </p:txBody>
      </p:sp>
      <p:sp>
        <p:nvSpPr>
          <p:cNvPr id="4" name="Slide Number Placeholder 3"/>
          <p:cNvSpPr>
            <a:spLocks noGrp="1"/>
          </p:cNvSpPr>
          <p:nvPr>
            <p:ph type="sldNum" sz="quarter" idx="5"/>
          </p:nvPr>
        </p:nvSpPr>
        <p:spPr/>
        <p:txBody>
          <a:bodyPr/>
          <a:lstStyle/>
          <a:p>
            <a:fld id="{9FCDE62B-761C-4E92-B838-D0B7824FC679}" type="slidenum">
              <a:rPr lang="en-US" smtClean="0"/>
              <a:t>4</a:t>
            </a:fld>
            <a:endParaRPr lang="en-US"/>
          </a:p>
        </p:txBody>
      </p:sp>
    </p:spTree>
    <p:extLst>
      <p:ext uri="{BB962C8B-B14F-4D97-AF65-F5344CB8AC3E}">
        <p14:creationId xmlns:p14="http://schemas.microsoft.com/office/powerpoint/2010/main" val="1307851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419A-B1F3-F00B-E36E-6F7F463AA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9D584E-280B-0D74-8118-95125DB472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9B76E4-1361-E1FE-EA55-0FF132D8340B}"/>
              </a:ext>
            </a:extLst>
          </p:cNvPr>
          <p:cNvSpPr>
            <a:spLocks noGrp="1"/>
          </p:cNvSpPr>
          <p:nvPr>
            <p:ph type="dt" sz="half" idx="10"/>
          </p:nvPr>
        </p:nvSpPr>
        <p:spPr/>
        <p:txBody>
          <a:bodyPr/>
          <a:lstStyle/>
          <a:p>
            <a:fld id="{9D8EC168-E923-4396-B7AF-B69061E57BDF}" type="datetimeFigureOut">
              <a:rPr lang="en-US" smtClean="0"/>
              <a:t>1/27/2024</a:t>
            </a:fld>
            <a:endParaRPr lang="en-US"/>
          </a:p>
        </p:txBody>
      </p:sp>
      <p:sp>
        <p:nvSpPr>
          <p:cNvPr id="5" name="Footer Placeholder 4">
            <a:extLst>
              <a:ext uri="{FF2B5EF4-FFF2-40B4-BE49-F238E27FC236}">
                <a16:creationId xmlns:a16="http://schemas.microsoft.com/office/drawing/2014/main" id="{9AD1B438-2E5B-7B9C-88EF-4C6AEC21A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2B24E-9C4F-B79D-7DEA-DDD0796871BA}"/>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84493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730C-4717-0319-47AA-61DD55A3D2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72ACD6-C5D4-BC4C-CB9E-E3F4798D25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83BD-6900-D6BB-47BA-ECF738366B77}"/>
              </a:ext>
            </a:extLst>
          </p:cNvPr>
          <p:cNvSpPr>
            <a:spLocks noGrp="1"/>
          </p:cNvSpPr>
          <p:nvPr>
            <p:ph type="dt" sz="half" idx="10"/>
          </p:nvPr>
        </p:nvSpPr>
        <p:spPr/>
        <p:txBody>
          <a:bodyPr/>
          <a:lstStyle/>
          <a:p>
            <a:fld id="{9D8EC168-E923-4396-B7AF-B69061E57BDF}" type="datetimeFigureOut">
              <a:rPr lang="en-US" smtClean="0"/>
              <a:t>1/27/2024</a:t>
            </a:fld>
            <a:endParaRPr lang="en-US"/>
          </a:p>
        </p:txBody>
      </p:sp>
      <p:sp>
        <p:nvSpPr>
          <p:cNvPr id="5" name="Footer Placeholder 4">
            <a:extLst>
              <a:ext uri="{FF2B5EF4-FFF2-40B4-BE49-F238E27FC236}">
                <a16:creationId xmlns:a16="http://schemas.microsoft.com/office/drawing/2014/main" id="{19CE402F-60F2-BD01-4918-BA25E83D3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B742B-3E6E-2419-C9F8-34A65FEE0A9E}"/>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35507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B30BB3-9330-F0E6-72DD-7F4289E99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464B3-5697-73A2-E30F-D510565C66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37DDC-4BAA-869B-5FA7-304915EB34F4}"/>
              </a:ext>
            </a:extLst>
          </p:cNvPr>
          <p:cNvSpPr>
            <a:spLocks noGrp="1"/>
          </p:cNvSpPr>
          <p:nvPr>
            <p:ph type="dt" sz="half" idx="10"/>
          </p:nvPr>
        </p:nvSpPr>
        <p:spPr/>
        <p:txBody>
          <a:bodyPr/>
          <a:lstStyle/>
          <a:p>
            <a:fld id="{9D8EC168-E923-4396-B7AF-B69061E57BDF}" type="datetimeFigureOut">
              <a:rPr lang="en-US" smtClean="0"/>
              <a:t>1/27/2024</a:t>
            </a:fld>
            <a:endParaRPr lang="en-US"/>
          </a:p>
        </p:txBody>
      </p:sp>
      <p:sp>
        <p:nvSpPr>
          <p:cNvPr id="5" name="Footer Placeholder 4">
            <a:extLst>
              <a:ext uri="{FF2B5EF4-FFF2-40B4-BE49-F238E27FC236}">
                <a16:creationId xmlns:a16="http://schemas.microsoft.com/office/drawing/2014/main" id="{D2B0DFBE-775B-5E7A-59B4-D4ADD7F1A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A6D97-E607-420C-B0A4-1CC355893451}"/>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116422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BD3E-E1CE-0645-D8EC-AC4B3D6B0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889115-8065-D23E-DA2F-1D04F6366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9B110-2340-EF40-5E06-A43EF65FEB37}"/>
              </a:ext>
            </a:extLst>
          </p:cNvPr>
          <p:cNvSpPr>
            <a:spLocks noGrp="1"/>
          </p:cNvSpPr>
          <p:nvPr>
            <p:ph type="dt" sz="half" idx="10"/>
          </p:nvPr>
        </p:nvSpPr>
        <p:spPr/>
        <p:txBody>
          <a:bodyPr/>
          <a:lstStyle/>
          <a:p>
            <a:fld id="{9D8EC168-E923-4396-B7AF-B69061E57BDF}" type="datetimeFigureOut">
              <a:rPr lang="en-US" smtClean="0"/>
              <a:t>1/27/2024</a:t>
            </a:fld>
            <a:endParaRPr lang="en-US"/>
          </a:p>
        </p:txBody>
      </p:sp>
      <p:sp>
        <p:nvSpPr>
          <p:cNvPr id="5" name="Footer Placeholder 4">
            <a:extLst>
              <a:ext uri="{FF2B5EF4-FFF2-40B4-BE49-F238E27FC236}">
                <a16:creationId xmlns:a16="http://schemas.microsoft.com/office/drawing/2014/main" id="{1F54ED91-537E-CF4C-8918-6CEFC4058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866E0-897D-5DBE-3DD1-717D060DC54F}"/>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31650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DD21-1661-60F2-9FA2-F694323873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8762C3-E889-1B76-D073-77359621F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5B85A0-5E4D-8C66-B29A-2723C33E42A2}"/>
              </a:ext>
            </a:extLst>
          </p:cNvPr>
          <p:cNvSpPr>
            <a:spLocks noGrp="1"/>
          </p:cNvSpPr>
          <p:nvPr>
            <p:ph type="dt" sz="half" idx="10"/>
          </p:nvPr>
        </p:nvSpPr>
        <p:spPr/>
        <p:txBody>
          <a:bodyPr/>
          <a:lstStyle/>
          <a:p>
            <a:fld id="{9D8EC168-E923-4396-B7AF-B69061E57BDF}" type="datetimeFigureOut">
              <a:rPr lang="en-US" smtClean="0"/>
              <a:t>1/27/2024</a:t>
            </a:fld>
            <a:endParaRPr lang="en-US"/>
          </a:p>
        </p:txBody>
      </p:sp>
      <p:sp>
        <p:nvSpPr>
          <p:cNvPr id="5" name="Footer Placeholder 4">
            <a:extLst>
              <a:ext uri="{FF2B5EF4-FFF2-40B4-BE49-F238E27FC236}">
                <a16:creationId xmlns:a16="http://schemas.microsoft.com/office/drawing/2014/main" id="{BC9778B9-5572-0F96-99B4-3AA7F73CF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710B4-5242-C8DC-9896-646F31A1E900}"/>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566869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4218-C27A-3971-C917-F7EF1CF9C9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F79333-B4AA-CB98-1098-42D6BD92E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6BB0A9-C6FC-ECA4-B20B-A8221FB7E0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B4340C-8DA1-D403-9259-BD7F7BAA816C}"/>
              </a:ext>
            </a:extLst>
          </p:cNvPr>
          <p:cNvSpPr>
            <a:spLocks noGrp="1"/>
          </p:cNvSpPr>
          <p:nvPr>
            <p:ph type="dt" sz="half" idx="10"/>
          </p:nvPr>
        </p:nvSpPr>
        <p:spPr/>
        <p:txBody>
          <a:bodyPr/>
          <a:lstStyle/>
          <a:p>
            <a:fld id="{9D8EC168-E923-4396-B7AF-B69061E57BDF}" type="datetimeFigureOut">
              <a:rPr lang="en-US" smtClean="0"/>
              <a:t>1/27/2024</a:t>
            </a:fld>
            <a:endParaRPr lang="en-US"/>
          </a:p>
        </p:txBody>
      </p:sp>
      <p:sp>
        <p:nvSpPr>
          <p:cNvPr id="6" name="Footer Placeholder 5">
            <a:extLst>
              <a:ext uri="{FF2B5EF4-FFF2-40B4-BE49-F238E27FC236}">
                <a16:creationId xmlns:a16="http://schemas.microsoft.com/office/drawing/2014/main" id="{6F56761E-51EE-2E0A-C347-3D53C2318A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3AF55-84E7-D4E9-7B61-6D40BEE6C0D7}"/>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379270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2ED5-6B12-2DF1-D6A2-B5F35D0D2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43AB37-3DA0-A299-DD2C-1B8F03165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100AB1-DAA1-D7A6-6F9E-F78E70EF7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F6BB08-B130-FC17-B1EF-21407C39B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BEC0D-A643-9EA8-D891-24CEC8B192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D3EC72-3476-FD49-F4DE-3D13EAFB26EB}"/>
              </a:ext>
            </a:extLst>
          </p:cNvPr>
          <p:cNvSpPr>
            <a:spLocks noGrp="1"/>
          </p:cNvSpPr>
          <p:nvPr>
            <p:ph type="dt" sz="half" idx="10"/>
          </p:nvPr>
        </p:nvSpPr>
        <p:spPr/>
        <p:txBody>
          <a:bodyPr/>
          <a:lstStyle/>
          <a:p>
            <a:fld id="{9D8EC168-E923-4396-B7AF-B69061E57BDF}" type="datetimeFigureOut">
              <a:rPr lang="en-US" smtClean="0"/>
              <a:t>1/27/2024</a:t>
            </a:fld>
            <a:endParaRPr lang="en-US"/>
          </a:p>
        </p:txBody>
      </p:sp>
      <p:sp>
        <p:nvSpPr>
          <p:cNvPr id="8" name="Footer Placeholder 7">
            <a:extLst>
              <a:ext uri="{FF2B5EF4-FFF2-40B4-BE49-F238E27FC236}">
                <a16:creationId xmlns:a16="http://schemas.microsoft.com/office/drawing/2014/main" id="{BA33B018-AAB5-EAB6-C60D-5D6DCBA257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52F258-88EF-3495-79C6-7985B8AD8810}"/>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168506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1BE7-A30F-ADFF-EEA2-4767FD0E12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4114D9-0B5A-C4C3-6F2D-9BDA20E6A820}"/>
              </a:ext>
            </a:extLst>
          </p:cNvPr>
          <p:cNvSpPr>
            <a:spLocks noGrp="1"/>
          </p:cNvSpPr>
          <p:nvPr>
            <p:ph type="dt" sz="half" idx="10"/>
          </p:nvPr>
        </p:nvSpPr>
        <p:spPr/>
        <p:txBody>
          <a:bodyPr/>
          <a:lstStyle/>
          <a:p>
            <a:fld id="{9D8EC168-E923-4396-B7AF-B69061E57BDF}" type="datetimeFigureOut">
              <a:rPr lang="en-US" smtClean="0"/>
              <a:t>1/27/2024</a:t>
            </a:fld>
            <a:endParaRPr lang="en-US"/>
          </a:p>
        </p:txBody>
      </p:sp>
      <p:sp>
        <p:nvSpPr>
          <p:cNvPr id="4" name="Footer Placeholder 3">
            <a:extLst>
              <a:ext uri="{FF2B5EF4-FFF2-40B4-BE49-F238E27FC236}">
                <a16:creationId xmlns:a16="http://schemas.microsoft.com/office/drawing/2014/main" id="{33884465-B784-E024-DE26-5BD15FF6C2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2D664E-28BF-7087-AE1C-54E5DCDAD9F7}"/>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076405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3A670-F822-F4CC-3A6F-76878FA3F072}"/>
              </a:ext>
            </a:extLst>
          </p:cNvPr>
          <p:cNvSpPr>
            <a:spLocks noGrp="1"/>
          </p:cNvSpPr>
          <p:nvPr>
            <p:ph type="dt" sz="half" idx="10"/>
          </p:nvPr>
        </p:nvSpPr>
        <p:spPr/>
        <p:txBody>
          <a:bodyPr/>
          <a:lstStyle/>
          <a:p>
            <a:fld id="{9D8EC168-E923-4396-B7AF-B69061E57BDF}" type="datetimeFigureOut">
              <a:rPr lang="en-US" smtClean="0"/>
              <a:t>1/27/2024</a:t>
            </a:fld>
            <a:endParaRPr lang="en-US"/>
          </a:p>
        </p:txBody>
      </p:sp>
      <p:sp>
        <p:nvSpPr>
          <p:cNvPr id="3" name="Footer Placeholder 2">
            <a:extLst>
              <a:ext uri="{FF2B5EF4-FFF2-40B4-BE49-F238E27FC236}">
                <a16:creationId xmlns:a16="http://schemas.microsoft.com/office/drawing/2014/main" id="{C51927E0-A357-DE9C-B048-CB5E909D21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8E56A3-21A7-F23C-F017-94B6C9D75F55}"/>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64101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001C-2C15-DB5D-B01D-8494B7F88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CE5854-E890-29DA-C734-DF5A7126A7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44557F-D0E6-0DD6-FDF4-7DB20C6B0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A7120-AF95-7EC5-7A5A-3FB33529FD75}"/>
              </a:ext>
            </a:extLst>
          </p:cNvPr>
          <p:cNvSpPr>
            <a:spLocks noGrp="1"/>
          </p:cNvSpPr>
          <p:nvPr>
            <p:ph type="dt" sz="half" idx="10"/>
          </p:nvPr>
        </p:nvSpPr>
        <p:spPr/>
        <p:txBody>
          <a:bodyPr/>
          <a:lstStyle/>
          <a:p>
            <a:fld id="{9D8EC168-E923-4396-B7AF-B69061E57BDF}" type="datetimeFigureOut">
              <a:rPr lang="en-US" smtClean="0"/>
              <a:t>1/27/2024</a:t>
            </a:fld>
            <a:endParaRPr lang="en-US"/>
          </a:p>
        </p:txBody>
      </p:sp>
      <p:sp>
        <p:nvSpPr>
          <p:cNvPr id="6" name="Footer Placeholder 5">
            <a:extLst>
              <a:ext uri="{FF2B5EF4-FFF2-40B4-BE49-F238E27FC236}">
                <a16:creationId xmlns:a16="http://schemas.microsoft.com/office/drawing/2014/main" id="{4544973C-14B2-C45F-CE8C-B412DAACC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BFDBA6-498F-9641-E984-4ADBD8D5623E}"/>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34969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60A2-3C65-0F01-DFC4-F7CDE125A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665336-ED74-58BD-AD5B-2D57CAF93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168B59-00A5-E8AF-7590-4F18237C9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25DE3-0B51-8758-93C8-7C46D54468BF}"/>
              </a:ext>
            </a:extLst>
          </p:cNvPr>
          <p:cNvSpPr>
            <a:spLocks noGrp="1"/>
          </p:cNvSpPr>
          <p:nvPr>
            <p:ph type="dt" sz="half" idx="10"/>
          </p:nvPr>
        </p:nvSpPr>
        <p:spPr/>
        <p:txBody>
          <a:bodyPr/>
          <a:lstStyle/>
          <a:p>
            <a:fld id="{9D8EC168-E923-4396-B7AF-B69061E57BDF}" type="datetimeFigureOut">
              <a:rPr lang="en-US" smtClean="0"/>
              <a:t>1/27/2024</a:t>
            </a:fld>
            <a:endParaRPr lang="en-US"/>
          </a:p>
        </p:txBody>
      </p:sp>
      <p:sp>
        <p:nvSpPr>
          <p:cNvPr id="6" name="Footer Placeholder 5">
            <a:extLst>
              <a:ext uri="{FF2B5EF4-FFF2-40B4-BE49-F238E27FC236}">
                <a16:creationId xmlns:a16="http://schemas.microsoft.com/office/drawing/2014/main" id="{AED4F2F3-78D8-D2E0-D1BB-E637A1492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1EF32-8C50-4CDE-5192-AA07E54E307C}"/>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91080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4565C-9BDA-0C77-A9BA-625EC5F7A2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FD99D2-8C12-FFD1-804E-142C5E939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DD673-082C-3EA0-84E0-0B7CB3542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EC168-E923-4396-B7AF-B69061E57BDF}" type="datetimeFigureOut">
              <a:rPr lang="en-US" smtClean="0"/>
              <a:t>1/27/2024</a:t>
            </a:fld>
            <a:endParaRPr lang="en-US"/>
          </a:p>
        </p:txBody>
      </p:sp>
      <p:sp>
        <p:nvSpPr>
          <p:cNvPr id="5" name="Footer Placeholder 4">
            <a:extLst>
              <a:ext uri="{FF2B5EF4-FFF2-40B4-BE49-F238E27FC236}">
                <a16:creationId xmlns:a16="http://schemas.microsoft.com/office/drawing/2014/main" id="{0C06F722-B2E7-AA1E-F4E8-951AF5F04F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5C2C1C-676F-BF04-EC59-C0688BAA5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B8774-C3F2-457C-B1A5-C0AB382BAAA9}" type="slidenum">
              <a:rPr lang="en-US" smtClean="0"/>
              <a:t>‹#›</a:t>
            </a:fld>
            <a:endParaRPr lang="en-US"/>
          </a:p>
        </p:txBody>
      </p:sp>
    </p:spTree>
    <p:extLst>
      <p:ext uri="{BB962C8B-B14F-4D97-AF65-F5344CB8AC3E}">
        <p14:creationId xmlns:p14="http://schemas.microsoft.com/office/powerpoint/2010/main" val="3201863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eek God Oracle Icon Line Vector Illustration, Zeus, Lineal Icon, Flat  Icon PNG and Vector with Transparent Background for Free Download">
            <a:extLst>
              <a:ext uri="{FF2B5EF4-FFF2-40B4-BE49-F238E27FC236}">
                <a16:creationId xmlns:a16="http://schemas.microsoft.com/office/drawing/2014/main" id="{A154E3C9-BD21-742B-51A3-8DC8560FC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3607" y="567266"/>
            <a:ext cx="794472" cy="7944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4B2BB1A-DE67-EB0C-533D-1EBC64735487}"/>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Princess Helen and the Chase for the Rabbit Robber</a:t>
            </a:r>
          </a:p>
        </p:txBody>
      </p:sp>
      <p:pic>
        <p:nvPicPr>
          <p:cNvPr id="6" name="Picture 5">
            <a:extLst>
              <a:ext uri="{FF2B5EF4-FFF2-40B4-BE49-F238E27FC236}">
                <a16:creationId xmlns:a16="http://schemas.microsoft.com/office/drawing/2014/main" id="{D2C62B6B-7552-9DD8-62D5-B9D79D1DA944}"/>
              </a:ext>
            </a:extLst>
          </p:cNvPr>
          <p:cNvPicPr>
            <a:picLocks noChangeAspect="1"/>
          </p:cNvPicPr>
          <p:nvPr/>
        </p:nvPicPr>
        <p:blipFill>
          <a:blip r:embed="rId3"/>
          <a:stretch>
            <a:fillRect/>
          </a:stretch>
        </p:blipFill>
        <p:spPr>
          <a:xfrm>
            <a:off x="11584660" y="0"/>
            <a:ext cx="607339" cy="567267"/>
          </a:xfrm>
          <a:prstGeom prst="rect">
            <a:avLst/>
          </a:prstGeom>
        </p:spPr>
      </p:pic>
      <p:grpSp>
        <p:nvGrpSpPr>
          <p:cNvPr id="11" name="Group 10">
            <a:extLst>
              <a:ext uri="{FF2B5EF4-FFF2-40B4-BE49-F238E27FC236}">
                <a16:creationId xmlns:a16="http://schemas.microsoft.com/office/drawing/2014/main" id="{0CD0F668-D3AD-96D5-E872-C1BAC49ABC1C}"/>
              </a:ext>
            </a:extLst>
          </p:cNvPr>
          <p:cNvGrpSpPr/>
          <p:nvPr/>
        </p:nvGrpSpPr>
        <p:grpSpPr>
          <a:xfrm>
            <a:off x="11063724" y="180928"/>
            <a:ext cx="355600" cy="205410"/>
            <a:chOff x="2506133" y="2142067"/>
            <a:chExt cx="355600" cy="205410"/>
          </a:xfrm>
        </p:grpSpPr>
        <p:cxnSp>
          <p:nvCxnSpPr>
            <p:cNvPr id="8" name="Straight Connector 7">
              <a:extLst>
                <a:ext uri="{FF2B5EF4-FFF2-40B4-BE49-F238E27FC236}">
                  <a16:creationId xmlns:a16="http://schemas.microsoft.com/office/drawing/2014/main" id="{55FDF43F-688D-F625-0F56-0CAD225063CC}"/>
                </a:ext>
              </a:extLst>
            </p:cNvPr>
            <p:cNvCxnSpPr>
              <a:cxnSpLocks/>
            </p:cNvCxnSpPr>
            <p:nvPr/>
          </p:nvCxnSpPr>
          <p:spPr>
            <a:xfrm>
              <a:off x="2506133" y="2142067"/>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1F74F3-99A3-2F62-1AA1-A8288A2D84AA}"/>
                </a:ext>
              </a:extLst>
            </p:cNvPr>
            <p:cNvCxnSpPr>
              <a:cxnSpLocks/>
            </p:cNvCxnSpPr>
            <p:nvPr/>
          </p:nvCxnSpPr>
          <p:spPr>
            <a:xfrm>
              <a:off x="2506133" y="2244772"/>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244BDA-6DD4-6809-20BA-1BB2F97EB3D4}"/>
                </a:ext>
              </a:extLst>
            </p:cNvPr>
            <p:cNvCxnSpPr>
              <a:cxnSpLocks/>
            </p:cNvCxnSpPr>
            <p:nvPr/>
          </p:nvCxnSpPr>
          <p:spPr>
            <a:xfrm>
              <a:off x="2506133" y="2347477"/>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7C1A5DD2-77FA-5494-D4C9-2A65540A3288}"/>
              </a:ext>
            </a:extLst>
          </p:cNvPr>
          <p:cNvSpPr/>
          <p:nvPr/>
        </p:nvSpPr>
        <p:spPr>
          <a:xfrm>
            <a:off x="0" y="3670397"/>
            <a:ext cx="5896798" cy="3187602"/>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TALE SO FAR:   </a:t>
            </a: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a faraway castle in the land of Mistral in the Kingdom of Provence there once lived a little girl named Helen and her giant Flemish Rabbit named Heather. The people far and wide were blessed with good fortune and bounteous harvests. The court astrologer Joseph once surveyed the harvests, and stars, and calendar, and discovered an amazing fact. After a visit by the Helen and Heather, to any farm, creamery, windmill, or fishing village, in short, a visit to anywhere associated with the growing and harvesting of nature’s bounty, that place would flourish in the coming year. In fact, Helen spent most of  her time trotting her mother’s elderly pony and buggy to and </a:t>
            </a:r>
            <a:r>
              <a:rPr lang="en-US" sz="1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a:t>
            </a: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 visit these sites. She even helped in moving important tools, the mail, and inventions to these places, but she always left enough space for Heather to come along. Before long the fame of Helen, Heather, and Oats (the pony) spread beyond Provence and visitors came with offers to purchase Heather’s kits. Physically, Helen, despite being a princess was a strong girl, much of this had to do with her upbringing. Helen’s chores, which were not princess like in the least, included chopping firewood in Fall, milking two goats in the morning for breakfast, and using the tread pump filling the castle water tank daily (this involved pumping 300 liters up 3 meters) so that the kitchen and bathrooms had pressure. Also, Mistral was a hotbed of invention, as Joseph and Papa, the lord of Mistral, were always looking for ways to improve life, sometimes Helen would be directed to help on the newest idea.  </a:t>
            </a:r>
          </a:p>
          <a:p>
            <a:endParaRPr lang="en-US" sz="1050" dirty="0">
              <a:solidFill>
                <a:schemeClr val="tx1"/>
              </a:solidFill>
            </a:endParaRPr>
          </a:p>
        </p:txBody>
      </p:sp>
      <p:sp>
        <p:nvSpPr>
          <p:cNvPr id="13" name="Rectangle 12">
            <a:extLst>
              <a:ext uri="{FF2B5EF4-FFF2-40B4-BE49-F238E27FC236}">
                <a16:creationId xmlns:a16="http://schemas.microsoft.com/office/drawing/2014/main" id="{1D7DEFC6-C3A0-ABB0-1738-827FF176DB11}"/>
              </a:ext>
            </a:extLst>
          </p:cNvPr>
          <p:cNvSpPr/>
          <p:nvPr/>
        </p:nvSpPr>
        <p:spPr>
          <a:xfrm>
            <a:off x="9081499" y="626010"/>
            <a:ext cx="3075333" cy="6188029"/>
          </a:xfrm>
          <a:prstGeom prst="rect">
            <a:avLst/>
          </a:prstGeom>
          <a:no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74691A-81A0-5488-D004-B520085C9B4F}"/>
              </a:ext>
            </a:extLst>
          </p:cNvPr>
          <p:cNvSpPr/>
          <p:nvPr/>
        </p:nvSpPr>
        <p:spPr>
          <a:xfrm>
            <a:off x="9868903" y="836924"/>
            <a:ext cx="2259419" cy="384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Ask Joseph, </a:t>
            </a:r>
          </a:p>
          <a:p>
            <a:r>
              <a:rPr lang="en-US" b="1" dirty="0">
                <a:solidFill>
                  <a:schemeClr val="tx1"/>
                </a:solidFill>
              </a:rPr>
              <a:t>the Court Advisor</a:t>
            </a:r>
          </a:p>
        </p:txBody>
      </p:sp>
      <p:sp>
        <p:nvSpPr>
          <p:cNvPr id="15" name="Rectangle: Rounded Corners 14">
            <a:extLst>
              <a:ext uri="{FF2B5EF4-FFF2-40B4-BE49-F238E27FC236}">
                <a16:creationId xmlns:a16="http://schemas.microsoft.com/office/drawing/2014/main" id="{A68F3B60-A65B-D1F8-63F2-FFB38E1770A1}"/>
              </a:ext>
            </a:extLst>
          </p:cNvPr>
          <p:cNvSpPr/>
          <p:nvPr/>
        </p:nvSpPr>
        <p:spPr>
          <a:xfrm>
            <a:off x="9217534" y="1546525"/>
            <a:ext cx="2483428" cy="363682"/>
          </a:xfrm>
          <a:prstGeom prst="round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How do I long division?</a:t>
            </a:r>
          </a:p>
        </p:txBody>
      </p:sp>
      <p:sp>
        <p:nvSpPr>
          <p:cNvPr id="16" name="Rectangle: Rounded Corners 15">
            <a:extLst>
              <a:ext uri="{FF2B5EF4-FFF2-40B4-BE49-F238E27FC236}">
                <a16:creationId xmlns:a16="http://schemas.microsoft.com/office/drawing/2014/main" id="{EAF95563-95B2-7E7B-ECBE-C91B29EC6E19}"/>
              </a:ext>
            </a:extLst>
          </p:cNvPr>
          <p:cNvSpPr/>
          <p:nvPr/>
        </p:nvSpPr>
        <p:spPr>
          <a:xfrm>
            <a:off x="9696624" y="2071971"/>
            <a:ext cx="2342484" cy="2442893"/>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sz="1400" dirty="0">
                <a:solidFill>
                  <a:schemeClr val="tx1"/>
                </a:solidFill>
              </a:rPr>
              <a:t>Long division problems are step up in a tableau with the divisor separated from the dividend by a parenthesis.  The dividend is separated from the quotient or answer by a bar.  Here is an example of the tableau setup and follow on calculation:</a:t>
            </a:r>
          </a:p>
          <a:p>
            <a:pPr algn="r"/>
            <a:endParaRPr lang="en-US" sz="1400" dirty="0">
              <a:solidFill>
                <a:schemeClr val="tx1"/>
              </a:solidFill>
            </a:endParaRPr>
          </a:p>
          <a:p>
            <a:pPr algn="r"/>
            <a:endParaRPr lang="en-US" sz="1400" dirty="0">
              <a:solidFill>
                <a:schemeClr val="tx1"/>
              </a:solidFill>
            </a:endParaRPr>
          </a:p>
        </p:txBody>
      </p:sp>
      <p:pic>
        <p:nvPicPr>
          <p:cNvPr id="20" name="Picture 19">
            <a:extLst>
              <a:ext uri="{FF2B5EF4-FFF2-40B4-BE49-F238E27FC236}">
                <a16:creationId xmlns:a16="http://schemas.microsoft.com/office/drawing/2014/main" id="{3EFBBBFE-372A-C7DA-5AE7-0A10F8F83F01}"/>
              </a:ext>
            </a:extLst>
          </p:cNvPr>
          <p:cNvPicPr>
            <a:picLocks noChangeAspect="1"/>
          </p:cNvPicPr>
          <p:nvPr/>
        </p:nvPicPr>
        <p:blipFill>
          <a:blip r:embed="rId4"/>
          <a:stretch>
            <a:fillRect/>
          </a:stretch>
        </p:blipFill>
        <p:spPr>
          <a:xfrm>
            <a:off x="9767575" y="4703611"/>
            <a:ext cx="2200582" cy="1629002"/>
          </a:xfrm>
          <a:prstGeom prst="rect">
            <a:avLst/>
          </a:prstGeom>
        </p:spPr>
      </p:pic>
      <p:pic>
        <p:nvPicPr>
          <p:cNvPr id="22" name="Picture 21">
            <a:extLst>
              <a:ext uri="{FF2B5EF4-FFF2-40B4-BE49-F238E27FC236}">
                <a16:creationId xmlns:a16="http://schemas.microsoft.com/office/drawing/2014/main" id="{DD184F75-682E-E196-0BBF-F40A88BA5052}"/>
              </a:ext>
            </a:extLst>
          </p:cNvPr>
          <p:cNvPicPr>
            <a:picLocks noChangeAspect="1"/>
          </p:cNvPicPr>
          <p:nvPr/>
        </p:nvPicPr>
        <p:blipFill>
          <a:blip r:embed="rId5"/>
          <a:stretch>
            <a:fillRect/>
          </a:stretch>
        </p:blipFill>
        <p:spPr>
          <a:xfrm>
            <a:off x="0" y="589856"/>
            <a:ext cx="5896798" cy="3057952"/>
          </a:xfrm>
          <a:prstGeom prst="rect">
            <a:avLst/>
          </a:prstGeom>
        </p:spPr>
      </p:pic>
      <p:sp>
        <p:nvSpPr>
          <p:cNvPr id="23" name="Rectangle 22">
            <a:extLst>
              <a:ext uri="{FF2B5EF4-FFF2-40B4-BE49-F238E27FC236}">
                <a16:creationId xmlns:a16="http://schemas.microsoft.com/office/drawing/2014/main" id="{D5587B19-F65A-C21D-012A-9A2949B79F6E}"/>
              </a:ext>
            </a:extLst>
          </p:cNvPr>
          <p:cNvSpPr/>
          <p:nvPr/>
        </p:nvSpPr>
        <p:spPr>
          <a:xfrm>
            <a:off x="5991531" y="614026"/>
            <a:ext cx="3045472" cy="6243974"/>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first indication of trouble came almost immediately when the stable master John shouted that Spinnaker (the fastest horse in the castle) and a saddle were missing. However, Gallagher’s cart was present, but there was no sign of him. A chill went through Helen’s heart that Heather may have been stolen. </a:t>
            </a:r>
          </a:p>
          <a:p>
            <a:endParaRPr lang="en-US" sz="11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Papa quickly said “go to your studies” we have enough hands and effort on this task. Helen felt a surge of anger at being sent to do something as unimportant as studies, especially given all the math that Stephen constantly spouted, and </a:t>
            </a:r>
            <a:r>
              <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tested.</a:t>
            </a: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DECISION:  </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What does</a:t>
            </a: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Helen do next?</a:t>
            </a:r>
          </a:p>
          <a:p>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Wingdings" panose="05000000000000000000" pitchFamily="2" charset="2"/>
              <a:buChar char="q"/>
            </a:pP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Helen Runs away</a:t>
            </a: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 the Castle to</a:t>
            </a:r>
          </a:p>
          <a:p>
            <a:r>
              <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r</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escue Heather</a:t>
            </a:r>
          </a:p>
          <a:p>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Helen Does the </a:t>
            </a: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Multiplication and</a:t>
            </a: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Division Problems</a:t>
            </a:r>
            <a:endParaRPr lang="en-US" sz="1400" dirty="0">
              <a:solidFill>
                <a:schemeClr val="tx1"/>
              </a:solidFill>
            </a:endParaRPr>
          </a:p>
        </p:txBody>
      </p:sp>
      <p:graphicFrame>
        <p:nvGraphicFramePr>
          <p:cNvPr id="2" name="Table 1">
            <a:extLst>
              <a:ext uri="{FF2B5EF4-FFF2-40B4-BE49-F238E27FC236}">
                <a16:creationId xmlns:a16="http://schemas.microsoft.com/office/drawing/2014/main" id="{3F108125-F257-8953-9399-A86097302261}"/>
              </a:ext>
            </a:extLst>
          </p:cNvPr>
          <p:cNvGraphicFramePr>
            <a:graphicFrameLocks noGrp="1"/>
          </p:cNvGraphicFramePr>
          <p:nvPr/>
        </p:nvGraphicFramePr>
        <p:xfrm>
          <a:off x="7822394" y="4375112"/>
          <a:ext cx="990602" cy="2286000"/>
        </p:xfrm>
        <a:graphic>
          <a:graphicData uri="http://schemas.openxmlformats.org/drawingml/2006/table">
            <a:tbl>
              <a:tblPr>
                <a:tableStyleId>{5C22544A-7EE6-4342-B048-85BDC9FD1C3A}</a:tableStyleId>
              </a:tblPr>
              <a:tblGrid>
                <a:gridCol w="495301">
                  <a:extLst>
                    <a:ext uri="{9D8B030D-6E8A-4147-A177-3AD203B41FA5}">
                      <a16:colId xmlns:a16="http://schemas.microsoft.com/office/drawing/2014/main" val="2406450726"/>
                    </a:ext>
                  </a:extLst>
                </a:gridCol>
                <a:gridCol w="495301">
                  <a:extLst>
                    <a:ext uri="{9D8B030D-6E8A-4147-A177-3AD203B41FA5}">
                      <a16:colId xmlns:a16="http://schemas.microsoft.com/office/drawing/2014/main" val="828991924"/>
                    </a:ext>
                  </a:extLst>
                </a:gridCol>
              </a:tblGrid>
              <a:tr h="190500">
                <a:tc>
                  <a:txBody>
                    <a:bodyPr/>
                    <a:lstStyle/>
                    <a:p>
                      <a:pPr algn="l" fontAlgn="b"/>
                      <a:r>
                        <a:rPr lang="en-US" sz="1100" u="none" strike="noStrike">
                          <a:effectLst/>
                        </a:rPr>
                        <a:t>9*7=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63</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20779290"/>
                  </a:ext>
                </a:extLst>
              </a:tr>
              <a:tr h="190500">
                <a:tc>
                  <a:txBody>
                    <a:bodyPr/>
                    <a:lstStyle/>
                    <a:p>
                      <a:pPr algn="l" fontAlgn="b"/>
                      <a:r>
                        <a:rPr lang="en-US" sz="1100" u="none" strike="noStrike">
                          <a:effectLst/>
                        </a:rPr>
                        <a:t>56/8=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7</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94223103"/>
                  </a:ext>
                </a:extLst>
              </a:tr>
              <a:tr h="190500">
                <a:tc>
                  <a:txBody>
                    <a:bodyPr/>
                    <a:lstStyle/>
                    <a:p>
                      <a:pPr algn="l" fontAlgn="b"/>
                      <a:r>
                        <a:rPr lang="en-US" sz="1100" u="none" strike="noStrike">
                          <a:effectLst/>
                        </a:rPr>
                        <a:t>4*8=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32</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57127991"/>
                  </a:ext>
                </a:extLst>
              </a:tr>
              <a:tr h="190500">
                <a:tc>
                  <a:txBody>
                    <a:bodyPr/>
                    <a:lstStyle/>
                    <a:p>
                      <a:pPr algn="l" fontAlgn="b"/>
                      <a:r>
                        <a:rPr lang="en-US" sz="1100" u="none" strike="noStrike">
                          <a:effectLst/>
                        </a:rPr>
                        <a:t>48/6=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8</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31300332"/>
                  </a:ext>
                </a:extLst>
              </a:tr>
              <a:tr h="190500">
                <a:tc>
                  <a:txBody>
                    <a:bodyPr/>
                    <a:lstStyle/>
                    <a:p>
                      <a:pPr algn="l" fontAlgn="b"/>
                      <a:r>
                        <a:rPr lang="en-US" sz="1100" u="none" strike="noStrike">
                          <a:effectLst/>
                        </a:rPr>
                        <a:t>7*4=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28</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45497851"/>
                  </a:ext>
                </a:extLst>
              </a:tr>
              <a:tr h="190500">
                <a:tc>
                  <a:txBody>
                    <a:bodyPr/>
                    <a:lstStyle/>
                    <a:p>
                      <a:pPr algn="l" fontAlgn="b"/>
                      <a:r>
                        <a:rPr lang="en-US" sz="1100" u="none" strike="noStrike">
                          <a:effectLst/>
                        </a:rPr>
                        <a:t>72/8=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9</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88879169"/>
                  </a:ext>
                </a:extLst>
              </a:tr>
              <a:tr h="190500">
                <a:tc>
                  <a:txBody>
                    <a:bodyPr/>
                    <a:lstStyle/>
                    <a:p>
                      <a:pPr algn="l" fontAlgn="b"/>
                      <a:r>
                        <a:rPr lang="en-US" sz="1100" u="none" strike="noStrike">
                          <a:effectLst/>
                        </a:rPr>
                        <a:t>9*4=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36</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88931212"/>
                  </a:ext>
                </a:extLst>
              </a:tr>
              <a:tr h="190500">
                <a:tc>
                  <a:txBody>
                    <a:bodyPr/>
                    <a:lstStyle/>
                    <a:p>
                      <a:pPr algn="l" fontAlgn="b"/>
                      <a:r>
                        <a:rPr lang="en-US" sz="1100" u="none" strike="noStrike">
                          <a:effectLst/>
                        </a:rPr>
                        <a:t>36/6=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6</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17026340"/>
                  </a:ext>
                </a:extLst>
              </a:tr>
              <a:tr h="190500">
                <a:tc>
                  <a:txBody>
                    <a:bodyPr/>
                    <a:lstStyle/>
                    <a:p>
                      <a:pPr algn="l" fontAlgn="b"/>
                      <a:r>
                        <a:rPr lang="en-US" sz="1100" u="none" strike="noStrike">
                          <a:effectLst/>
                        </a:rPr>
                        <a:t>8*8=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64</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87817324"/>
                  </a:ext>
                </a:extLst>
              </a:tr>
              <a:tr h="190500">
                <a:tc>
                  <a:txBody>
                    <a:bodyPr/>
                    <a:lstStyle/>
                    <a:p>
                      <a:pPr algn="l" fontAlgn="b"/>
                      <a:r>
                        <a:rPr lang="en-US" sz="1100" u="none" strike="noStrike">
                          <a:effectLst/>
                        </a:rPr>
                        <a:t>49/7=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7</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65267432"/>
                  </a:ext>
                </a:extLst>
              </a:tr>
              <a:tr h="190500">
                <a:tc>
                  <a:txBody>
                    <a:bodyPr/>
                    <a:lstStyle/>
                    <a:p>
                      <a:pPr algn="l" fontAlgn="b"/>
                      <a:r>
                        <a:rPr lang="en-US" sz="1100" u="none" strike="noStrike">
                          <a:effectLst/>
                        </a:rPr>
                        <a:t>6*9=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54</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28812769"/>
                  </a:ext>
                </a:extLst>
              </a:tr>
              <a:tr h="190500">
                <a:tc>
                  <a:txBody>
                    <a:bodyPr/>
                    <a:lstStyle/>
                    <a:p>
                      <a:pPr algn="l" fontAlgn="b"/>
                      <a:r>
                        <a:rPr lang="en-US" sz="1100" u="none" strike="noStrike">
                          <a:effectLst/>
                        </a:rPr>
                        <a:t>42/7=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6</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49310080"/>
                  </a:ext>
                </a:extLst>
              </a:tr>
            </a:tbl>
          </a:graphicData>
        </a:graphic>
      </p:graphicFrame>
    </p:spTree>
    <p:extLst>
      <p:ext uri="{BB962C8B-B14F-4D97-AF65-F5344CB8AC3E}">
        <p14:creationId xmlns:p14="http://schemas.microsoft.com/office/powerpoint/2010/main" val="499681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46A87ED-283D-AABB-79B6-F71BDD629665}"/>
              </a:ext>
            </a:extLst>
          </p:cNvPr>
          <p:cNvGraphicFramePr>
            <a:graphicFrameLocks noGrp="1"/>
          </p:cNvGraphicFramePr>
          <p:nvPr>
            <p:ph idx="1"/>
            <p:extLst>
              <p:ext uri="{D42A27DB-BD31-4B8C-83A1-F6EECF244321}">
                <p14:modId xmlns:p14="http://schemas.microsoft.com/office/powerpoint/2010/main" val="866075213"/>
              </p:ext>
            </p:extLst>
          </p:nvPr>
        </p:nvGraphicFramePr>
        <p:xfrm>
          <a:off x="328245" y="167053"/>
          <a:ext cx="11427068" cy="5110095"/>
        </p:xfrm>
        <a:graphic>
          <a:graphicData uri="http://schemas.openxmlformats.org/drawingml/2006/table">
            <a:tbl>
              <a:tblPr firstRow="1" bandRow="1">
                <a:tableStyleId>{5C22544A-7EE6-4342-B048-85BDC9FD1C3A}</a:tableStyleId>
              </a:tblPr>
              <a:tblGrid>
                <a:gridCol w="2856767">
                  <a:extLst>
                    <a:ext uri="{9D8B030D-6E8A-4147-A177-3AD203B41FA5}">
                      <a16:colId xmlns:a16="http://schemas.microsoft.com/office/drawing/2014/main" val="1802506235"/>
                    </a:ext>
                  </a:extLst>
                </a:gridCol>
                <a:gridCol w="2856767">
                  <a:extLst>
                    <a:ext uri="{9D8B030D-6E8A-4147-A177-3AD203B41FA5}">
                      <a16:colId xmlns:a16="http://schemas.microsoft.com/office/drawing/2014/main" val="82171712"/>
                    </a:ext>
                  </a:extLst>
                </a:gridCol>
                <a:gridCol w="2856767">
                  <a:extLst>
                    <a:ext uri="{9D8B030D-6E8A-4147-A177-3AD203B41FA5}">
                      <a16:colId xmlns:a16="http://schemas.microsoft.com/office/drawing/2014/main" val="4220473082"/>
                    </a:ext>
                  </a:extLst>
                </a:gridCol>
                <a:gridCol w="2856767">
                  <a:extLst>
                    <a:ext uri="{9D8B030D-6E8A-4147-A177-3AD203B41FA5}">
                      <a16:colId xmlns:a16="http://schemas.microsoft.com/office/drawing/2014/main" val="3727186794"/>
                    </a:ext>
                  </a:extLst>
                </a:gridCol>
              </a:tblGrid>
              <a:tr h="1264353">
                <a:tc>
                  <a:txBody>
                    <a:bodyPr/>
                    <a:lstStyle/>
                    <a:p>
                      <a:r>
                        <a:rPr lang="en-US" dirty="0"/>
                        <a:t>FEATURE</a:t>
                      </a:r>
                    </a:p>
                  </a:txBody>
                  <a:tcPr/>
                </a:tc>
                <a:tc>
                  <a:txBody>
                    <a:bodyPr/>
                    <a:lstStyle/>
                    <a:p>
                      <a:r>
                        <a:rPr lang="en-US" dirty="0"/>
                        <a:t>Backend</a:t>
                      </a:r>
                    </a:p>
                  </a:txBody>
                  <a:tcPr/>
                </a:tc>
                <a:tc>
                  <a:txBody>
                    <a:bodyPr/>
                    <a:lstStyle/>
                    <a:p>
                      <a:r>
                        <a:rPr lang="en-US" dirty="0"/>
                        <a:t>API / Model / Interface / SVC</a:t>
                      </a:r>
                    </a:p>
                  </a:txBody>
                  <a:tcPr/>
                </a:tc>
                <a:tc>
                  <a:txBody>
                    <a:bodyPr/>
                    <a:lstStyle/>
                    <a:p>
                      <a:r>
                        <a:rPr lang="en-US" dirty="0"/>
                        <a:t>Frontend</a:t>
                      </a:r>
                    </a:p>
                  </a:txBody>
                  <a:tcPr/>
                </a:tc>
                <a:extLst>
                  <a:ext uri="{0D108BD9-81ED-4DB2-BD59-A6C34878D82A}">
                    <a16:rowId xmlns:a16="http://schemas.microsoft.com/office/drawing/2014/main" val="3655303498"/>
                  </a:ext>
                </a:extLst>
              </a:tr>
              <a:tr h="12819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StoryRender</a:t>
                      </a:r>
                      <a:endParaRPr lang="en-US" dirty="0"/>
                    </a:p>
                    <a:p>
                      <a:endParaRPr lang="en-US" dirty="0"/>
                    </a:p>
                  </a:txBody>
                  <a:tcPr/>
                </a:tc>
                <a:tc>
                  <a:txBody>
                    <a:bodyPr/>
                    <a:lstStyle/>
                    <a:p>
                      <a:pPr marL="285750" indent="-285750">
                        <a:buFont typeface="Wingdings" panose="05000000000000000000" pitchFamily="2" charset="2"/>
                        <a:buChar char="q"/>
                      </a:pPr>
                      <a:r>
                        <a:rPr lang="en-US" sz="1200" dirty="0"/>
                        <a:t>Select by Step Stored Procedure</a:t>
                      </a:r>
                    </a:p>
                  </a:txBody>
                  <a:tcPr>
                    <a:solidFill>
                      <a:srgbClr val="FFFF00"/>
                    </a:solidFill>
                  </a:tcPr>
                </a:tc>
                <a:tc>
                  <a:txBody>
                    <a:bodyPr/>
                    <a:lstStyle/>
                    <a:p>
                      <a:endParaRPr lang="en-US" dirty="0"/>
                    </a:p>
                  </a:txBody>
                  <a:tcPr>
                    <a:solidFill>
                      <a:srgbClr val="FFFF00"/>
                    </a:solidFill>
                  </a:tcPr>
                </a:tc>
                <a:tc>
                  <a:txBody>
                    <a:bodyPr/>
                    <a:lstStyle/>
                    <a:p>
                      <a:endParaRPr lang="en-US" dirty="0"/>
                    </a:p>
                  </a:txBody>
                  <a:tcPr>
                    <a:solidFill>
                      <a:srgbClr val="FF0000"/>
                    </a:solidFill>
                  </a:tcPr>
                </a:tc>
                <a:extLst>
                  <a:ext uri="{0D108BD9-81ED-4DB2-BD59-A6C34878D82A}">
                    <a16:rowId xmlns:a16="http://schemas.microsoft.com/office/drawing/2014/main" val="2035711031"/>
                  </a:ext>
                </a:extLst>
              </a:tr>
              <a:tr h="12819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Gemini Chat</a:t>
                      </a:r>
                    </a:p>
                    <a:p>
                      <a:endParaRPr lang="en-US" dirty="0"/>
                    </a:p>
                  </a:txBody>
                  <a:tcPr/>
                </a:tc>
                <a:tc>
                  <a:txBody>
                    <a:bodyPr/>
                    <a:lstStyle/>
                    <a:p>
                      <a:r>
                        <a:rPr lang="en-US" dirty="0"/>
                        <a:t>Done for US by Gemini</a:t>
                      </a:r>
                    </a:p>
                  </a:txBody>
                  <a:tcPr>
                    <a:solidFill>
                      <a:srgbClr val="92D050"/>
                    </a:solidFill>
                  </a:tcPr>
                </a:tc>
                <a:tc>
                  <a:txBody>
                    <a:bodyPr/>
                    <a:lstStyle/>
                    <a:p>
                      <a:r>
                        <a:rPr lang="en-US" dirty="0"/>
                        <a:t>Chat MT</a:t>
                      </a:r>
                    </a:p>
                  </a:txBody>
                  <a:tcPr>
                    <a:solidFill>
                      <a:srgbClr val="FFFF00"/>
                    </a:solidFill>
                  </a:tcPr>
                </a:tc>
                <a:tc>
                  <a:txBody>
                    <a:bodyPr/>
                    <a:lstStyle/>
                    <a:p>
                      <a:r>
                        <a:rPr lang="en-US" dirty="0"/>
                        <a:t>React popout</a:t>
                      </a:r>
                    </a:p>
                  </a:txBody>
                  <a:tcPr>
                    <a:solidFill>
                      <a:srgbClr val="FF0000"/>
                    </a:solidFill>
                  </a:tcPr>
                </a:tc>
                <a:extLst>
                  <a:ext uri="{0D108BD9-81ED-4DB2-BD59-A6C34878D82A}">
                    <a16:rowId xmlns:a16="http://schemas.microsoft.com/office/drawing/2014/main" val="4065915678"/>
                  </a:ext>
                </a:extLst>
              </a:tr>
              <a:tr h="128191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590719087"/>
                  </a:ext>
                </a:extLst>
              </a:tr>
            </a:tbl>
          </a:graphicData>
        </a:graphic>
      </p:graphicFrame>
    </p:spTree>
    <p:extLst>
      <p:ext uri="{BB962C8B-B14F-4D97-AF65-F5344CB8AC3E}">
        <p14:creationId xmlns:p14="http://schemas.microsoft.com/office/powerpoint/2010/main" val="216482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D90F99-1703-8EA3-44D1-6EA0CCCB340F}"/>
              </a:ext>
            </a:extLst>
          </p:cNvPr>
          <p:cNvPicPr>
            <a:picLocks noChangeAspect="1"/>
          </p:cNvPicPr>
          <p:nvPr/>
        </p:nvPicPr>
        <p:blipFill>
          <a:blip r:embed="rId3"/>
          <a:stretch>
            <a:fillRect/>
          </a:stretch>
        </p:blipFill>
        <p:spPr>
          <a:xfrm>
            <a:off x="3802520" y="0"/>
            <a:ext cx="8389480" cy="6858000"/>
          </a:xfrm>
          <a:prstGeom prst="rect">
            <a:avLst/>
          </a:prstGeom>
        </p:spPr>
      </p:pic>
      <p:sp>
        <p:nvSpPr>
          <p:cNvPr id="17" name="Rectangle: Rounded Corners 16">
            <a:extLst>
              <a:ext uri="{FF2B5EF4-FFF2-40B4-BE49-F238E27FC236}">
                <a16:creationId xmlns:a16="http://schemas.microsoft.com/office/drawing/2014/main" id="{3C8AFD3B-74CE-69DF-FFE7-249FAA617005}"/>
              </a:ext>
            </a:extLst>
          </p:cNvPr>
          <p:cNvSpPr/>
          <p:nvPr/>
        </p:nvSpPr>
        <p:spPr>
          <a:xfrm>
            <a:off x="6923256" y="6107934"/>
            <a:ext cx="1231900" cy="56102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Gemini</a:t>
            </a:r>
          </a:p>
        </p:txBody>
      </p:sp>
      <p:cxnSp>
        <p:nvCxnSpPr>
          <p:cNvPr id="19" name="Straight Arrow Connector 18">
            <a:extLst>
              <a:ext uri="{FF2B5EF4-FFF2-40B4-BE49-F238E27FC236}">
                <a16:creationId xmlns:a16="http://schemas.microsoft.com/office/drawing/2014/main" id="{882E4C32-C0F3-EAE6-E1D3-D2A3C9594A0B}"/>
              </a:ext>
            </a:extLst>
          </p:cNvPr>
          <p:cNvCxnSpPr>
            <a:cxnSpLocks/>
          </p:cNvCxnSpPr>
          <p:nvPr/>
        </p:nvCxnSpPr>
        <p:spPr>
          <a:xfrm flipH="1">
            <a:off x="7544258" y="5701807"/>
            <a:ext cx="96257" cy="448408"/>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950CEF4-5E78-B164-5C28-942FC5279CA5}"/>
              </a:ext>
            </a:extLst>
          </p:cNvPr>
          <p:cNvSpPr txBox="1"/>
          <p:nvPr/>
        </p:nvSpPr>
        <p:spPr>
          <a:xfrm>
            <a:off x="270002" y="5885884"/>
            <a:ext cx="6099048" cy="646331"/>
          </a:xfrm>
          <a:prstGeom prst="rect">
            <a:avLst/>
          </a:prstGeom>
          <a:noFill/>
        </p:spPr>
        <p:txBody>
          <a:bodyPr wrap="square">
            <a:spAutoFit/>
          </a:bodyPr>
          <a:lstStyle/>
          <a:p>
            <a:r>
              <a:rPr lang="en-US" dirty="0"/>
              <a:t>https://console.cloud.google.com/products/solutions/details/three-tier-web-app?project=sincere-pen-411305</a:t>
            </a:r>
          </a:p>
        </p:txBody>
      </p:sp>
      <p:sp>
        <p:nvSpPr>
          <p:cNvPr id="2" name="Rectangle 1">
            <a:extLst>
              <a:ext uri="{FF2B5EF4-FFF2-40B4-BE49-F238E27FC236}">
                <a16:creationId xmlns:a16="http://schemas.microsoft.com/office/drawing/2014/main" id="{D40F70E9-8151-8BC2-74FC-2BA47DD654FA}"/>
              </a:ext>
            </a:extLst>
          </p:cNvPr>
          <p:cNvSpPr/>
          <p:nvPr/>
        </p:nvSpPr>
        <p:spPr>
          <a:xfrm>
            <a:off x="9091245" y="3358661"/>
            <a:ext cx="1679331" cy="448408"/>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MS SQL Server</a:t>
            </a:r>
          </a:p>
        </p:txBody>
      </p:sp>
      <p:sp>
        <p:nvSpPr>
          <p:cNvPr id="3" name="Rectangle 2">
            <a:extLst>
              <a:ext uri="{FF2B5EF4-FFF2-40B4-BE49-F238E27FC236}">
                <a16:creationId xmlns:a16="http://schemas.microsoft.com/office/drawing/2014/main" id="{CF9F3827-2238-2D03-B53B-28D57CA55230}"/>
              </a:ext>
            </a:extLst>
          </p:cNvPr>
          <p:cNvSpPr/>
          <p:nvPr/>
        </p:nvSpPr>
        <p:spPr>
          <a:xfrm>
            <a:off x="8691193" y="4530234"/>
            <a:ext cx="981809" cy="448408"/>
          </a:xfrm>
          <a:prstGeom prst="rect">
            <a:avLst/>
          </a:prstGeom>
          <a:solidFill>
            <a:schemeClr val="tx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Mid-Tier</a:t>
            </a:r>
          </a:p>
          <a:p>
            <a:pPr algn="ctr"/>
            <a:r>
              <a:rPr lang="en-US" sz="1200" dirty="0">
                <a:solidFill>
                  <a:schemeClr val="tx1"/>
                </a:solidFill>
              </a:rPr>
              <a:t>.NET/C#</a:t>
            </a:r>
            <a:endParaRPr lang="en-US" dirty="0">
              <a:solidFill>
                <a:schemeClr val="tx1"/>
              </a:solidFill>
            </a:endParaRPr>
          </a:p>
        </p:txBody>
      </p:sp>
      <p:sp>
        <p:nvSpPr>
          <p:cNvPr id="4" name="Rectangle 3">
            <a:extLst>
              <a:ext uri="{FF2B5EF4-FFF2-40B4-BE49-F238E27FC236}">
                <a16:creationId xmlns:a16="http://schemas.microsoft.com/office/drawing/2014/main" id="{4DEA817E-A9A6-7A60-8CB8-E2791E68A375}"/>
              </a:ext>
            </a:extLst>
          </p:cNvPr>
          <p:cNvSpPr/>
          <p:nvPr/>
        </p:nvSpPr>
        <p:spPr>
          <a:xfrm>
            <a:off x="2381096" y="2976196"/>
            <a:ext cx="1194134" cy="5715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Github</a:t>
            </a:r>
            <a:endParaRPr lang="en-US" dirty="0">
              <a:solidFill>
                <a:schemeClr val="tx1"/>
              </a:solidFill>
            </a:endParaRPr>
          </a:p>
        </p:txBody>
      </p:sp>
      <p:cxnSp>
        <p:nvCxnSpPr>
          <p:cNvPr id="6" name="Straight Arrow Connector 5">
            <a:extLst>
              <a:ext uri="{FF2B5EF4-FFF2-40B4-BE49-F238E27FC236}">
                <a16:creationId xmlns:a16="http://schemas.microsoft.com/office/drawing/2014/main" id="{82E50AA3-AA14-517F-20CB-ADA8797F3055}"/>
              </a:ext>
            </a:extLst>
          </p:cNvPr>
          <p:cNvCxnSpPr>
            <a:cxnSpLocks/>
          </p:cNvCxnSpPr>
          <p:nvPr/>
        </p:nvCxnSpPr>
        <p:spPr>
          <a:xfrm>
            <a:off x="3560826" y="3575665"/>
            <a:ext cx="932043" cy="760750"/>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161382D-D5EE-877F-1BBD-F132AE752DEB}"/>
              </a:ext>
            </a:extLst>
          </p:cNvPr>
          <p:cNvSpPr/>
          <p:nvPr/>
        </p:nvSpPr>
        <p:spPr>
          <a:xfrm>
            <a:off x="651942" y="2085692"/>
            <a:ext cx="1194134" cy="5715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Local </a:t>
            </a:r>
          </a:p>
        </p:txBody>
      </p:sp>
      <p:cxnSp>
        <p:nvCxnSpPr>
          <p:cNvPr id="10" name="Straight Arrow Connector 9">
            <a:extLst>
              <a:ext uri="{FF2B5EF4-FFF2-40B4-BE49-F238E27FC236}">
                <a16:creationId xmlns:a16="http://schemas.microsoft.com/office/drawing/2014/main" id="{F08D5AE4-C568-7D0E-5431-741C41BBFACA}"/>
              </a:ext>
            </a:extLst>
          </p:cNvPr>
          <p:cNvCxnSpPr>
            <a:cxnSpLocks/>
          </p:cNvCxnSpPr>
          <p:nvPr/>
        </p:nvCxnSpPr>
        <p:spPr>
          <a:xfrm>
            <a:off x="1846076" y="2617559"/>
            <a:ext cx="606978" cy="358637"/>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86D3676-FB70-9B4E-0E7D-7B491FA8437C}"/>
              </a:ext>
            </a:extLst>
          </p:cNvPr>
          <p:cNvSpPr/>
          <p:nvPr/>
        </p:nvSpPr>
        <p:spPr>
          <a:xfrm>
            <a:off x="8891953" y="5701807"/>
            <a:ext cx="1679331" cy="448408"/>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 Storage</a:t>
            </a:r>
          </a:p>
        </p:txBody>
      </p:sp>
      <p:sp>
        <p:nvSpPr>
          <p:cNvPr id="14" name="Rectangle: Rounded Corners 13">
            <a:extLst>
              <a:ext uri="{FF2B5EF4-FFF2-40B4-BE49-F238E27FC236}">
                <a16:creationId xmlns:a16="http://schemas.microsoft.com/office/drawing/2014/main" id="{21069462-2D8D-0C21-C504-8D22F5D534C4}"/>
              </a:ext>
            </a:extLst>
          </p:cNvPr>
          <p:cNvSpPr/>
          <p:nvPr/>
        </p:nvSpPr>
        <p:spPr>
          <a:xfrm>
            <a:off x="6755407" y="5138060"/>
            <a:ext cx="1673957" cy="56102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 Run</a:t>
            </a:r>
          </a:p>
          <a:p>
            <a:pPr algn="ctr"/>
            <a:r>
              <a:rPr lang="en-US" dirty="0">
                <a:solidFill>
                  <a:schemeClr val="tx1"/>
                </a:solidFill>
              </a:rPr>
              <a:t>API Layer </a:t>
            </a:r>
          </a:p>
        </p:txBody>
      </p:sp>
      <p:sp>
        <p:nvSpPr>
          <p:cNvPr id="15" name="Rectangle 14">
            <a:extLst>
              <a:ext uri="{FF2B5EF4-FFF2-40B4-BE49-F238E27FC236}">
                <a16:creationId xmlns:a16="http://schemas.microsoft.com/office/drawing/2014/main" id="{0A07050C-CEA5-5795-A8DF-4A5509D89CF0}"/>
              </a:ext>
            </a:extLst>
          </p:cNvPr>
          <p:cNvSpPr/>
          <p:nvPr/>
        </p:nvSpPr>
        <p:spPr>
          <a:xfrm>
            <a:off x="8155156" y="5108330"/>
            <a:ext cx="1210409" cy="276439"/>
          </a:xfrm>
          <a:prstGeom prst="rect">
            <a:avLst/>
          </a:prstGeom>
          <a:solidFill>
            <a:schemeClr val="tx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Mid-Tier Python</a:t>
            </a:r>
            <a:endParaRPr lang="en-US" dirty="0">
              <a:solidFill>
                <a:schemeClr val="tx1"/>
              </a:solidFill>
            </a:endParaRPr>
          </a:p>
        </p:txBody>
      </p:sp>
      <p:cxnSp>
        <p:nvCxnSpPr>
          <p:cNvPr id="18" name="Straight Arrow Connector 17">
            <a:extLst>
              <a:ext uri="{FF2B5EF4-FFF2-40B4-BE49-F238E27FC236}">
                <a16:creationId xmlns:a16="http://schemas.microsoft.com/office/drawing/2014/main" id="{5734EFCC-622F-E87F-F16E-D325D78674C5}"/>
              </a:ext>
            </a:extLst>
          </p:cNvPr>
          <p:cNvCxnSpPr>
            <a:cxnSpLocks/>
            <a:endCxn id="14" idx="0"/>
          </p:cNvCxnSpPr>
          <p:nvPr/>
        </p:nvCxnSpPr>
        <p:spPr>
          <a:xfrm flipH="1">
            <a:off x="7592386" y="4853354"/>
            <a:ext cx="100181" cy="284706"/>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11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3DD018E-99DD-4242-75EA-05CB86EB3ED3}"/>
              </a:ext>
            </a:extLst>
          </p:cNvPr>
          <p:cNvSpPr/>
          <p:nvPr/>
        </p:nvSpPr>
        <p:spPr>
          <a:xfrm>
            <a:off x="1" y="0"/>
            <a:ext cx="4921410" cy="523534"/>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C3D89-770E-798E-0720-838DCA5263B5}"/>
              </a:ext>
            </a:extLst>
          </p:cNvPr>
          <p:cNvSpPr>
            <a:spLocks noGrp="1"/>
          </p:cNvSpPr>
          <p:nvPr>
            <p:ph type="title"/>
          </p:nvPr>
        </p:nvSpPr>
        <p:spPr>
          <a:xfrm>
            <a:off x="51537" y="-91994"/>
            <a:ext cx="10515600" cy="755374"/>
          </a:xfrm>
        </p:spPr>
        <p:txBody>
          <a:bodyPr/>
          <a:lstStyle/>
          <a:p>
            <a:r>
              <a:rPr lang="en-US" dirty="0"/>
              <a:t>Code to Consider</a:t>
            </a:r>
          </a:p>
        </p:txBody>
      </p:sp>
      <p:sp>
        <p:nvSpPr>
          <p:cNvPr id="6" name="Flowchart: Document 5">
            <a:extLst>
              <a:ext uri="{FF2B5EF4-FFF2-40B4-BE49-F238E27FC236}">
                <a16:creationId xmlns:a16="http://schemas.microsoft.com/office/drawing/2014/main" id="{18BA21B1-BF82-E9EB-D50F-4AAFAF79D786}"/>
              </a:ext>
            </a:extLst>
          </p:cNvPr>
          <p:cNvSpPr/>
          <p:nvPr/>
        </p:nvSpPr>
        <p:spPr>
          <a:xfrm>
            <a:off x="4132612" y="1960017"/>
            <a:ext cx="1273795" cy="1172140"/>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a:extLst>
              <a:ext uri="{FF2B5EF4-FFF2-40B4-BE49-F238E27FC236}">
                <a16:creationId xmlns:a16="http://schemas.microsoft.com/office/drawing/2014/main" id="{846502B3-13B8-A528-6E4A-D02E8CF6175B}"/>
              </a:ext>
            </a:extLst>
          </p:cNvPr>
          <p:cNvSpPr/>
          <p:nvPr/>
        </p:nvSpPr>
        <p:spPr>
          <a:xfrm>
            <a:off x="369173" y="1329161"/>
            <a:ext cx="1401417" cy="147099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a:extLst>
              <a:ext uri="{FF2B5EF4-FFF2-40B4-BE49-F238E27FC236}">
                <a16:creationId xmlns:a16="http://schemas.microsoft.com/office/drawing/2014/main" id="{DCC888DE-95FB-A4D0-98D4-0802D4302CF4}"/>
              </a:ext>
            </a:extLst>
          </p:cNvPr>
          <p:cNvSpPr/>
          <p:nvPr/>
        </p:nvSpPr>
        <p:spPr>
          <a:xfrm>
            <a:off x="10166748" y="3415788"/>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a:extLst>
              <a:ext uri="{FF2B5EF4-FFF2-40B4-BE49-F238E27FC236}">
                <a16:creationId xmlns:a16="http://schemas.microsoft.com/office/drawing/2014/main" id="{757C305A-728B-E3E3-EE74-5E2D8DF283F4}"/>
              </a:ext>
            </a:extLst>
          </p:cNvPr>
          <p:cNvSpPr/>
          <p:nvPr/>
        </p:nvSpPr>
        <p:spPr>
          <a:xfrm>
            <a:off x="10166747" y="3077858"/>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a:extLst>
              <a:ext uri="{FF2B5EF4-FFF2-40B4-BE49-F238E27FC236}">
                <a16:creationId xmlns:a16="http://schemas.microsoft.com/office/drawing/2014/main" id="{DC4CD229-707F-1447-B7CB-9D05A3C7CF55}"/>
              </a:ext>
            </a:extLst>
          </p:cNvPr>
          <p:cNvSpPr/>
          <p:nvPr/>
        </p:nvSpPr>
        <p:spPr>
          <a:xfrm>
            <a:off x="10166746" y="2739928"/>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D279E1-1AD3-071B-8D4D-F802D2FA06AF}"/>
              </a:ext>
            </a:extLst>
          </p:cNvPr>
          <p:cNvSpPr txBox="1"/>
          <p:nvPr/>
        </p:nvSpPr>
        <p:spPr>
          <a:xfrm>
            <a:off x="748748" y="959829"/>
            <a:ext cx="725968" cy="369332"/>
          </a:xfrm>
          <a:prstGeom prst="rect">
            <a:avLst/>
          </a:prstGeom>
          <a:noFill/>
        </p:spPr>
        <p:txBody>
          <a:bodyPr wrap="none" rtlCol="0">
            <a:spAutoFit/>
          </a:bodyPr>
          <a:lstStyle/>
          <a:p>
            <a:r>
              <a:rPr lang="en-US" dirty="0"/>
              <a:t>Client</a:t>
            </a:r>
          </a:p>
        </p:txBody>
      </p:sp>
      <p:sp>
        <p:nvSpPr>
          <p:cNvPr id="4" name="TextBox 3">
            <a:extLst>
              <a:ext uri="{FF2B5EF4-FFF2-40B4-BE49-F238E27FC236}">
                <a16:creationId xmlns:a16="http://schemas.microsoft.com/office/drawing/2014/main" id="{8F526EE5-F830-74F9-7C1A-D7F156AB76E1}"/>
              </a:ext>
            </a:extLst>
          </p:cNvPr>
          <p:cNvSpPr txBox="1"/>
          <p:nvPr/>
        </p:nvSpPr>
        <p:spPr>
          <a:xfrm>
            <a:off x="4183131" y="1606336"/>
            <a:ext cx="1126206" cy="369332"/>
          </a:xfrm>
          <a:prstGeom prst="rect">
            <a:avLst/>
          </a:prstGeom>
          <a:noFill/>
        </p:spPr>
        <p:txBody>
          <a:bodyPr wrap="square" rtlCol="0">
            <a:spAutoFit/>
          </a:bodyPr>
          <a:lstStyle/>
          <a:p>
            <a:r>
              <a:rPr lang="en-US" dirty="0"/>
              <a:t>Controller</a:t>
            </a:r>
          </a:p>
        </p:txBody>
      </p:sp>
      <p:sp>
        <p:nvSpPr>
          <p:cNvPr id="5" name="TextBox 4">
            <a:extLst>
              <a:ext uri="{FF2B5EF4-FFF2-40B4-BE49-F238E27FC236}">
                <a16:creationId xmlns:a16="http://schemas.microsoft.com/office/drawing/2014/main" id="{F4EC24AD-B4DF-24E6-D8D0-9FBD46E30D38}"/>
              </a:ext>
            </a:extLst>
          </p:cNvPr>
          <p:cNvSpPr txBox="1"/>
          <p:nvPr/>
        </p:nvSpPr>
        <p:spPr>
          <a:xfrm>
            <a:off x="5433930" y="99367"/>
            <a:ext cx="1021946" cy="369332"/>
          </a:xfrm>
          <a:prstGeom prst="rect">
            <a:avLst/>
          </a:prstGeom>
          <a:noFill/>
        </p:spPr>
        <p:txBody>
          <a:bodyPr wrap="none" rtlCol="0">
            <a:spAutoFit/>
          </a:bodyPr>
          <a:lstStyle/>
          <a:p>
            <a:r>
              <a:rPr lang="en-US" dirty="0"/>
              <a:t>Interface</a:t>
            </a:r>
          </a:p>
        </p:txBody>
      </p:sp>
      <p:sp>
        <p:nvSpPr>
          <p:cNvPr id="13" name="TextBox 12">
            <a:extLst>
              <a:ext uri="{FF2B5EF4-FFF2-40B4-BE49-F238E27FC236}">
                <a16:creationId xmlns:a16="http://schemas.microsoft.com/office/drawing/2014/main" id="{22916862-76C0-B6D3-2768-D09C78A279EA}"/>
              </a:ext>
            </a:extLst>
          </p:cNvPr>
          <p:cNvSpPr txBox="1"/>
          <p:nvPr/>
        </p:nvSpPr>
        <p:spPr>
          <a:xfrm>
            <a:off x="6663150" y="1597915"/>
            <a:ext cx="948208" cy="369332"/>
          </a:xfrm>
          <a:prstGeom prst="rect">
            <a:avLst/>
          </a:prstGeom>
          <a:noFill/>
        </p:spPr>
        <p:txBody>
          <a:bodyPr wrap="none" rtlCol="0">
            <a:spAutoFit/>
          </a:bodyPr>
          <a:lstStyle/>
          <a:p>
            <a:r>
              <a:rPr lang="en-US" dirty="0"/>
              <a:t>Services</a:t>
            </a:r>
          </a:p>
        </p:txBody>
      </p:sp>
      <p:sp>
        <p:nvSpPr>
          <p:cNvPr id="14" name="TextBox 13">
            <a:extLst>
              <a:ext uri="{FF2B5EF4-FFF2-40B4-BE49-F238E27FC236}">
                <a16:creationId xmlns:a16="http://schemas.microsoft.com/office/drawing/2014/main" id="{16449878-86CD-A41A-327C-ABBAE7E029F8}"/>
              </a:ext>
            </a:extLst>
          </p:cNvPr>
          <p:cNvSpPr txBox="1"/>
          <p:nvPr/>
        </p:nvSpPr>
        <p:spPr>
          <a:xfrm>
            <a:off x="10490778" y="2370596"/>
            <a:ext cx="1058175" cy="369332"/>
          </a:xfrm>
          <a:prstGeom prst="rect">
            <a:avLst/>
          </a:prstGeom>
          <a:noFill/>
        </p:spPr>
        <p:txBody>
          <a:bodyPr wrap="none" rtlCol="0">
            <a:spAutoFit/>
          </a:bodyPr>
          <a:lstStyle/>
          <a:p>
            <a:r>
              <a:rPr lang="en-US" dirty="0"/>
              <a:t>Database</a:t>
            </a:r>
          </a:p>
        </p:txBody>
      </p:sp>
      <p:sp>
        <p:nvSpPr>
          <p:cNvPr id="18" name="TextBox 17">
            <a:extLst>
              <a:ext uri="{FF2B5EF4-FFF2-40B4-BE49-F238E27FC236}">
                <a16:creationId xmlns:a16="http://schemas.microsoft.com/office/drawing/2014/main" id="{390CA8EE-A6CD-7C30-7C13-567B84147F91}"/>
              </a:ext>
            </a:extLst>
          </p:cNvPr>
          <p:cNvSpPr txBox="1"/>
          <p:nvPr/>
        </p:nvSpPr>
        <p:spPr>
          <a:xfrm>
            <a:off x="4786421" y="5344406"/>
            <a:ext cx="918841" cy="369332"/>
          </a:xfrm>
          <a:prstGeom prst="rect">
            <a:avLst/>
          </a:prstGeom>
          <a:noFill/>
        </p:spPr>
        <p:txBody>
          <a:bodyPr wrap="none" rtlCol="0">
            <a:spAutoFit/>
          </a:bodyPr>
          <a:lstStyle/>
          <a:p>
            <a:r>
              <a:rPr lang="en-US" dirty="0"/>
              <a:t>Domain</a:t>
            </a:r>
          </a:p>
        </p:txBody>
      </p:sp>
      <p:sp>
        <p:nvSpPr>
          <p:cNvPr id="19" name="TextBox 18">
            <a:extLst>
              <a:ext uri="{FF2B5EF4-FFF2-40B4-BE49-F238E27FC236}">
                <a16:creationId xmlns:a16="http://schemas.microsoft.com/office/drawing/2014/main" id="{AB2409C4-683D-0482-CC69-13B477200AAB}"/>
              </a:ext>
            </a:extLst>
          </p:cNvPr>
          <p:cNvSpPr txBox="1"/>
          <p:nvPr/>
        </p:nvSpPr>
        <p:spPr>
          <a:xfrm>
            <a:off x="6090071" y="5356357"/>
            <a:ext cx="1034066" cy="369332"/>
          </a:xfrm>
          <a:prstGeom prst="rect">
            <a:avLst/>
          </a:prstGeom>
          <a:noFill/>
        </p:spPr>
        <p:txBody>
          <a:bodyPr wrap="none" rtlCol="0">
            <a:spAutoFit/>
          </a:bodyPr>
          <a:lstStyle/>
          <a:p>
            <a:r>
              <a:rPr lang="en-US" dirty="0"/>
              <a:t>Requests</a:t>
            </a:r>
          </a:p>
        </p:txBody>
      </p:sp>
      <p:sp>
        <p:nvSpPr>
          <p:cNvPr id="20" name="TextBox 19">
            <a:extLst>
              <a:ext uri="{FF2B5EF4-FFF2-40B4-BE49-F238E27FC236}">
                <a16:creationId xmlns:a16="http://schemas.microsoft.com/office/drawing/2014/main" id="{08866E90-A621-3001-030E-7CA9E897EE43}"/>
              </a:ext>
            </a:extLst>
          </p:cNvPr>
          <p:cNvSpPr txBox="1"/>
          <p:nvPr/>
        </p:nvSpPr>
        <p:spPr>
          <a:xfrm>
            <a:off x="5500763" y="5059203"/>
            <a:ext cx="793807" cy="369332"/>
          </a:xfrm>
          <a:prstGeom prst="rect">
            <a:avLst/>
          </a:prstGeom>
          <a:noFill/>
        </p:spPr>
        <p:txBody>
          <a:bodyPr wrap="none" rtlCol="0">
            <a:spAutoFit/>
          </a:bodyPr>
          <a:lstStyle/>
          <a:p>
            <a:r>
              <a:rPr lang="en-US" dirty="0"/>
              <a:t>Model</a:t>
            </a:r>
          </a:p>
        </p:txBody>
      </p:sp>
      <p:sp>
        <p:nvSpPr>
          <p:cNvPr id="21" name="Flowchart: Document 20">
            <a:extLst>
              <a:ext uri="{FF2B5EF4-FFF2-40B4-BE49-F238E27FC236}">
                <a16:creationId xmlns:a16="http://schemas.microsoft.com/office/drawing/2014/main" id="{05DF861E-4DE3-0267-007E-40E03A938DF2}"/>
              </a:ext>
            </a:extLst>
          </p:cNvPr>
          <p:cNvSpPr/>
          <p:nvPr/>
        </p:nvSpPr>
        <p:spPr>
          <a:xfrm>
            <a:off x="5254333" y="461283"/>
            <a:ext cx="1289024" cy="1269687"/>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ocument 21">
            <a:extLst>
              <a:ext uri="{FF2B5EF4-FFF2-40B4-BE49-F238E27FC236}">
                <a16:creationId xmlns:a16="http://schemas.microsoft.com/office/drawing/2014/main" id="{6031D6B1-D194-9743-1B43-D2786473E5A6}"/>
              </a:ext>
            </a:extLst>
          </p:cNvPr>
          <p:cNvSpPr/>
          <p:nvPr/>
        </p:nvSpPr>
        <p:spPr>
          <a:xfrm>
            <a:off x="6507607" y="1986058"/>
            <a:ext cx="1259295" cy="1269688"/>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Document 22">
            <a:extLst>
              <a:ext uri="{FF2B5EF4-FFF2-40B4-BE49-F238E27FC236}">
                <a16:creationId xmlns:a16="http://schemas.microsoft.com/office/drawing/2014/main" id="{EB4B6124-5F17-EAEB-7277-24B4CF5E803E}"/>
              </a:ext>
            </a:extLst>
          </p:cNvPr>
          <p:cNvSpPr/>
          <p:nvPr/>
        </p:nvSpPr>
        <p:spPr>
          <a:xfrm>
            <a:off x="4561945" y="5697109"/>
            <a:ext cx="1209807" cy="1108204"/>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Document 23">
            <a:extLst>
              <a:ext uri="{FF2B5EF4-FFF2-40B4-BE49-F238E27FC236}">
                <a16:creationId xmlns:a16="http://schemas.microsoft.com/office/drawing/2014/main" id="{AE2167A3-17A7-B05A-80AB-BEDA29E59C49}"/>
              </a:ext>
            </a:extLst>
          </p:cNvPr>
          <p:cNvSpPr/>
          <p:nvPr/>
        </p:nvSpPr>
        <p:spPr>
          <a:xfrm>
            <a:off x="6035292" y="5697109"/>
            <a:ext cx="1233188" cy="1108204"/>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Document 24">
            <a:extLst>
              <a:ext uri="{FF2B5EF4-FFF2-40B4-BE49-F238E27FC236}">
                <a16:creationId xmlns:a16="http://schemas.microsoft.com/office/drawing/2014/main" id="{E9C16A22-9E63-7007-E688-155EAAC964EF}"/>
              </a:ext>
            </a:extLst>
          </p:cNvPr>
          <p:cNvSpPr/>
          <p:nvPr/>
        </p:nvSpPr>
        <p:spPr>
          <a:xfrm>
            <a:off x="6984746" y="4615219"/>
            <a:ext cx="1079922" cy="686016"/>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9C1B8E24-2DA1-14AD-0A34-552935495D40}"/>
              </a:ext>
            </a:extLst>
          </p:cNvPr>
          <p:cNvSpPr txBox="1"/>
          <p:nvPr/>
        </p:nvSpPr>
        <p:spPr>
          <a:xfrm>
            <a:off x="6399002" y="4269661"/>
            <a:ext cx="2424712" cy="369332"/>
          </a:xfrm>
          <a:prstGeom prst="rect">
            <a:avLst/>
          </a:prstGeom>
          <a:noFill/>
        </p:spPr>
        <p:txBody>
          <a:bodyPr wrap="square" rtlCol="0">
            <a:spAutoFit/>
          </a:bodyPr>
          <a:lstStyle/>
          <a:p>
            <a:r>
              <a:rPr lang="en-US" dirty="0"/>
              <a:t>Dependency Injection</a:t>
            </a:r>
          </a:p>
        </p:txBody>
      </p:sp>
      <p:cxnSp>
        <p:nvCxnSpPr>
          <p:cNvPr id="28" name="Straight Connector 27">
            <a:extLst>
              <a:ext uri="{FF2B5EF4-FFF2-40B4-BE49-F238E27FC236}">
                <a16:creationId xmlns:a16="http://schemas.microsoft.com/office/drawing/2014/main" id="{51FBB446-1279-6FEA-A88F-A8D4E7EC8520}"/>
              </a:ext>
            </a:extLst>
          </p:cNvPr>
          <p:cNvCxnSpPr>
            <a:cxnSpLocks/>
          </p:cNvCxnSpPr>
          <p:nvPr/>
        </p:nvCxnSpPr>
        <p:spPr>
          <a:xfrm>
            <a:off x="5926476" y="1805985"/>
            <a:ext cx="0" cy="265234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CCA17F3-0655-261A-1B4E-FFE0C3F9B934}"/>
              </a:ext>
            </a:extLst>
          </p:cNvPr>
          <p:cNvSpPr txBox="1"/>
          <p:nvPr/>
        </p:nvSpPr>
        <p:spPr>
          <a:xfrm>
            <a:off x="227024" y="2932533"/>
            <a:ext cx="3168913" cy="2308324"/>
          </a:xfrm>
          <a:prstGeom prst="rect">
            <a:avLst/>
          </a:prstGeom>
          <a:noFill/>
        </p:spPr>
        <p:txBody>
          <a:bodyPr wrap="square">
            <a:spAutoFit/>
          </a:bodyPr>
          <a:lstStyle/>
          <a:p>
            <a:pPr marL="0" indent="0" algn="l">
              <a:buNone/>
            </a:pPr>
            <a:endParaRPr lang="en-US" sz="1800" i="0" u="sng" dirty="0">
              <a:effectLst/>
              <a:latin typeface="Söhne"/>
            </a:endParaRPr>
          </a:p>
          <a:p>
            <a:pPr marL="0" indent="0" algn="l">
              <a:buNone/>
            </a:pPr>
            <a:r>
              <a:rPr lang="en-US" sz="1800" i="0" u="sng" dirty="0">
                <a:effectLst/>
                <a:latin typeface="Söhne"/>
              </a:rPr>
              <a:t>Function Specific</a:t>
            </a:r>
          </a:p>
          <a:p>
            <a:pPr marL="0" indent="0" algn="l">
              <a:buNone/>
            </a:pPr>
            <a:r>
              <a:rPr lang="en-US" dirty="0">
                <a:latin typeface="Söhne"/>
              </a:rPr>
              <a:t>   </a:t>
            </a:r>
            <a:r>
              <a:rPr lang="en-US" dirty="0" err="1">
                <a:latin typeface="Söhne"/>
              </a:rPr>
              <a:t>Stories.jsx</a:t>
            </a:r>
            <a:endParaRPr lang="en-US" dirty="0">
              <a:latin typeface="Söhne"/>
            </a:endParaRPr>
          </a:p>
          <a:p>
            <a:pPr marL="0" indent="0" algn="l">
              <a:buNone/>
            </a:pPr>
            <a:r>
              <a:rPr lang="en-US" sz="1800" i="0" dirty="0">
                <a:effectLst/>
                <a:latin typeface="Söhne"/>
              </a:rPr>
              <a:t>   </a:t>
            </a:r>
            <a:r>
              <a:rPr lang="en-US" dirty="0">
                <a:latin typeface="Söhne"/>
              </a:rPr>
              <a:t>stories</a:t>
            </a:r>
            <a:r>
              <a:rPr lang="en-US" sz="1800" i="0" dirty="0">
                <a:effectLst/>
                <a:latin typeface="Söhne"/>
              </a:rPr>
              <a:t>Service.js</a:t>
            </a:r>
          </a:p>
          <a:p>
            <a:pPr marL="0" indent="0" algn="l">
              <a:buNone/>
            </a:pPr>
            <a:endParaRPr lang="en-US" dirty="0">
              <a:latin typeface="Söhne"/>
            </a:endParaRPr>
          </a:p>
          <a:p>
            <a:pPr marL="0" indent="0" algn="l">
              <a:buNone/>
            </a:pPr>
            <a:r>
              <a:rPr lang="en-US" sz="1800" i="0" dirty="0">
                <a:effectLst/>
                <a:latin typeface="Söhne"/>
              </a:rPr>
              <a:t>   </a:t>
            </a:r>
            <a:r>
              <a:rPr lang="en-US" sz="1800" i="0" dirty="0" err="1">
                <a:effectLst/>
                <a:latin typeface="Söhne"/>
              </a:rPr>
              <a:t>Chat.jsx</a:t>
            </a:r>
            <a:endParaRPr lang="en-US" sz="1800" i="0" dirty="0">
              <a:effectLst/>
              <a:latin typeface="Söhne"/>
            </a:endParaRPr>
          </a:p>
          <a:p>
            <a:pPr marL="0" indent="0" algn="l">
              <a:buNone/>
            </a:pPr>
            <a:r>
              <a:rPr lang="en-US" dirty="0">
                <a:latin typeface="Söhne"/>
              </a:rPr>
              <a:t>   chatService.js</a:t>
            </a:r>
            <a:endParaRPr lang="en-US" sz="1800" i="0" dirty="0">
              <a:effectLst/>
              <a:latin typeface="Söhne"/>
            </a:endParaRPr>
          </a:p>
          <a:p>
            <a:pPr marL="0" indent="0" algn="l">
              <a:buNone/>
            </a:pPr>
            <a:endParaRPr lang="en-US" sz="1800" b="0" i="0" dirty="0">
              <a:effectLst/>
              <a:latin typeface="Söhne"/>
            </a:endParaRPr>
          </a:p>
        </p:txBody>
      </p:sp>
      <p:sp>
        <p:nvSpPr>
          <p:cNvPr id="15" name="Arrow: Left-Right 14">
            <a:extLst>
              <a:ext uri="{FF2B5EF4-FFF2-40B4-BE49-F238E27FC236}">
                <a16:creationId xmlns:a16="http://schemas.microsoft.com/office/drawing/2014/main" id="{41398408-EA16-A0B1-065B-B2690674EF94}"/>
              </a:ext>
            </a:extLst>
          </p:cNvPr>
          <p:cNvSpPr/>
          <p:nvPr/>
        </p:nvSpPr>
        <p:spPr>
          <a:xfrm rot="20907770">
            <a:off x="8107903" y="844768"/>
            <a:ext cx="2032778" cy="1318991"/>
          </a:xfrm>
          <a:prstGeom prst="leftRightArrow">
            <a:avLst>
              <a:gd name="adj1" fmla="val 42001"/>
              <a:gd name="adj2" fmla="val 50000"/>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Python</a:t>
            </a:r>
          </a:p>
          <a:p>
            <a:pPr algn="ctr"/>
            <a:r>
              <a:rPr lang="en-US" dirty="0">
                <a:solidFill>
                  <a:schemeClr val="tx1"/>
                </a:solidFill>
              </a:rPr>
              <a:t>API Container</a:t>
            </a:r>
          </a:p>
        </p:txBody>
      </p:sp>
      <p:pic>
        <p:nvPicPr>
          <p:cNvPr id="17" name="Picture 16" descr="A black background with a black square&#10;&#10;Description automatically generated with medium confidence">
            <a:extLst>
              <a:ext uri="{FF2B5EF4-FFF2-40B4-BE49-F238E27FC236}">
                <a16:creationId xmlns:a16="http://schemas.microsoft.com/office/drawing/2014/main" id="{C9A5431A-7E43-C1AA-2776-108CC87B6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750" y="5980023"/>
            <a:ext cx="4762500" cy="1428750"/>
          </a:xfrm>
          <a:prstGeom prst="rect">
            <a:avLst/>
          </a:prstGeom>
        </p:spPr>
      </p:pic>
      <p:sp>
        <p:nvSpPr>
          <p:cNvPr id="8" name="Flowchart: Magnetic Disk 7">
            <a:extLst>
              <a:ext uri="{FF2B5EF4-FFF2-40B4-BE49-F238E27FC236}">
                <a16:creationId xmlns:a16="http://schemas.microsoft.com/office/drawing/2014/main" id="{0DE1B1CC-EF25-ED61-26FE-72869A2ECCE3}"/>
              </a:ext>
            </a:extLst>
          </p:cNvPr>
          <p:cNvSpPr/>
          <p:nvPr/>
        </p:nvSpPr>
        <p:spPr>
          <a:xfrm>
            <a:off x="10204137" y="1728480"/>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CFF8CA0F-DE40-3F94-0157-6512E3EF9824}"/>
              </a:ext>
            </a:extLst>
          </p:cNvPr>
          <p:cNvSpPr/>
          <p:nvPr/>
        </p:nvSpPr>
        <p:spPr>
          <a:xfrm>
            <a:off x="10204136" y="1390550"/>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a:extLst>
              <a:ext uri="{FF2B5EF4-FFF2-40B4-BE49-F238E27FC236}">
                <a16:creationId xmlns:a16="http://schemas.microsoft.com/office/drawing/2014/main" id="{24AE1DB5-947E-1525-62DA-AADA7C4E7D9B}"/>
              </a:ext>
            </a:extLst>
          </p:cNvPr>
          <p:cNvSpPr/>
          <p:nvPr/>
        </p:nvSpPr>
        <p:spPr>
          <a:xfrm>
            <a:off x="10204135" y="1052620"/>
            <a:ext cx="1570383" cy="47707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F8BFB84-25BA-4C3B-1D0D-CF6D3C913126}"/>
              </a:ext>
            </a:extLst>
          </p:cNvPr>
          <p:cNvSpPr txBox="1"/>
          <p:nvPr/>
        </p:nvSpPr>
        <p:spPr>
          <a:xfrm>
            <a:off x="10480814" y="586335"/>
            <a:ext cx="857927" cy="369332"/>
          </a:xfrm>
          <a:prstGeom prst="rect">
            <a:avLst/>
          </a:prstGeom>
          <a:noFill/>
        </p:spPr>
        <p:txBody>
          <a:bodyPr wrap="none" rtlCol="0">
            <a:spAutoFit/>
          </a:bodyPr>
          <a:lstStyle/>
          <a:p>
            <a:r>
              <a:rPr lang="en-US" dirty="0"/>
              <a:t>Gemini</a:t>
            </a:r>
          </a:p>
        </p:txBody>
      </p:sp>
      <p:sp>
        <p:nvSpPr>
          <p:cNvPr id="35" name="TextBox 34">
            <a:extLst>
              <a:ext uri="{FF2B5EF4-FFF2-40B4-BE49-F238E27FC236}">
                <a16:creationId xmlns:a16="http://schemas.microsoft.com/office/drawing/2014/main" id="{7F54B4D0-6C21-0F17-87AE-1D4B64C0BDA5}"/>
              </a:ext>
            </a:extLst>
          </p:cNvPr>
          <p:cNvSpPr txBox="1"/>
          <p:nvPr/>
        </p:nvSpPr>
        <p:spPr>
          <a:xfrm>
            <a:off x="3923789" y="543409"/>
            <a:ext cx="1605062" cy="1200329"/>
          </a:xfrm>
          <a:prstGeom prst="rect">
            <a:avLst/>
          </a:prstGeom>
          <a:noFill/>
        </p:spPr>
        <p:txBody>
          <a:bodyPr wrap="square">
            <a:spAutoFit/>
          </a:bodyPr>
          <a:lstStyle/>
          <a:p>
            <a:pPr marL="0" indent="0" algn="l">
              <a:buNone/>
            </a:pPr>
            <a:r>
              <a:rPr lang="en-US" dirty="0" err="1">
                <a:latin typeface="Söhne"/>
              </a:rPr>
              <a:t>Istories.cs</a:t>
            </a:r>
            <a:endParaRPr lang="en-US" dirty="0">
              <a:latin typeface="Söhne"/>
            </a:endParaRPr>
          </a:p>
          <a:p>
            <a:endParaRPr lang="en-US" dirty="0">
              <a:latin typeface="Söhne"/>
            </a:endParaRPr>
          </a:p>
          <a:p>
            <a:r>
              <a:rPr lang="en-US" dirty="0" err="1">
                <a:latin typeface="Söhne"/>
              </a:rPr>
              <a:t>Ichat.cs</a:t>
            </a:r>
            <a:endParaRPr lang="en-US" dirty="0">
              <a:latin typeface="Söhne"/>
            </a:endParaRPr>
          </a:p>
          <a:p>
            <a:pPr marL="0" indent="0" algn="l">
              <a:buNone/>
            </a:pPr>
            <a:endParaRPr lang="en-US" sz="1800" b="0" i="0" dirty="0">
              <a:effectLst/>
              <a:latin typeface="Söhne"/>
            </a:endParaRPr>
          </a:p>
        </p:txBody>
      </p:sp>
      <p:sp>
        <p:nvSpPr>
          <p:cNvPr id="36" name="TextBox 35">
            <a:extLst>
              <a:ext uri="{FF2B5EF4-FFF2-40B4-BE49-F238E27FC236}">
                <a16:creationId xmlns:a16="http://schemas.microsoft.com/office/drawing/2014/main" id="{263F3347-FA79-2F42-5898-BD6AE31FCE45}"/>
              </a:ext>
            </a:extLst>
          </p:cNvPr>
          <p:cNvSpPr txBox="1"/>
          <p:nvPr/>
        </p:nvSpPr>
        <p:spPr>
          <a:xfrm>
            <a:off x="7064789" y="2824097"/>
            <a:ext cx="3168913" cy="1200329"/>
          </a:xfrm>
          <a:prstGeom prst="rect">
            <a:avLst/>
          </a:prstGeom>
          <a:noFill/>
        </p:spPr>
        <p:txBody>
          <a:bodyPr wrap="square">
            <a:spAutoFit/>
          </a:bodyPr>
          <a:lstStyle/>
          <a:p>
            <a:pPr marL="0" indent="0" algn="l">
              <a:buNone/>
            </a:pPr>
            <a:r>
              <a:rPr lang="en-US" sz="1800" i="0" u="sng" dirty="0">
                <a:effectLst/>
                <a:latin typeface="Söhne"/>
              </a:rPr>
              <a:t>Function Specific</a:t>
            </a:r>
          </a:p>
          <a:p>
            <a:pPr marL="0" indent="0" algn="l">
              <a:buNone/>
            </a:pPr>
            <a:r>
              <a:rPr lang="en-US" dirty="0" err="1">
                <a:latin typeface="Söhne"/>
              </a:rPr>
              <a:t>stories</a:t>
            </a:r>
            <a:r>
              <a:rPr lang="en-US" sz="1800" i="0" dirty="0" err="1">
                <a:effectLst/>
                <a:latin typeface="Söhne"/>
              </a:rPr>
              <a:t>Service.</a:t>
            </a:r>
            <a:r>
              <a:rPr lang="en-US" dirty="0" err="1">
                <a:latin typeface="Söhne"/>
              </a:rPr>
              <a:t>cs</a:t>
            </a:r>
            <a:endParaRPr lang="en-US" sz="1800" i="0" dirty="0">
              <a:effectLst/>
              <a:latin typeface="Söhne"/>
            </a:endParaRPr>
          </a:p>
          <a:p>
            <a:pPr marL="0" indent="0" algn="l">
              <a:buNone/>
            </a:pPr>
            <a:endParaRPr lang="en-US" sz="1800" b="0" i="0" dirty="0">
              <a:effectLst/>
              <a:latin typeface="Söhne"/>
            </a:endParaRPr>
          </a:p>
          <a:p>
            <a:pPr marL="0" indent="0" algn="l">
              <a:buNone/>
            </a:pPr>
            <a:r>
              <a:rPr lang="en-US" dirty="0" err="1">
                <a:latin typeface="Söhne"/>
              </a:rPr>
              <a:t>chatService.cs</a:t>
            </a:r>
            <a:endParaRPr lang="en-US" sz="1800" b="0" i="0" dirty="0">
              <a:effectLst/>
              <a:latin typeface="Söhne"/>
            </a:endParaRPr>
          </a:p>
        </p:txBody>
      </p:sp>
      <p:sp>
        <p:nvSpPr>
          <p:cNvPr id="37" name="TextBox 36">
            <a:extLst>
              <a:ext uri="{FF2B5EF4-FFF2-40B4-BE49-F238E27FC236}">
                <a16:creationId xmlns:a16="http://schemas.microsoft.com/office/drawing/2014/main" id="{35C9980E-885E-64CA-F280-378DDC9141B1}"/>
              </a:ext>
            </a:extLst>
          </p:cNvPr>
          <p:cNvSpPr txBox="1"/>
          <p:nvPr/>
        </p:nvSpPr>
        <p:spPr>
          <a:xfrm>
            <a:off x="3375807" y="3460669"/>
            <a:ext cx="3168913" cy="1477328"/>
          </a:xfrm>
          <a:prstGeom prst="rect">
            <a:avLst/>
          </a:prstGeom>
          <a:noFill/>
        </p:spPr>
        <p:txBody>
          <a:bodyPr wrap="square">
            <a:spAutoFit/>
          </a:bodyPr>
          <a:lstStyle/>
          <a:p>
            <a:pPr marL="0" indent="0" algn="l">
              <a:buNone/>
            </a:pPr>
            <a:r>
              <a:rPr lang="en-US" sz="1800" i="0" u="sng" dirty="0">
                <a:effectLst/>
                <a:latin typeface="Söhne"/>
              </a:rPr>
              <a:t>Function Specific</a:t>
            </a:r>
          </a:p>
          <a:p>
            <a:pPr marL="0" indent="0" algn="l">
              <a:buNone/>
            </a:pPr>
            <a:r>
              <a:rPr lang="en-US" dirty="0">
                <a:latin typeface="Söhne"/>
              </a:rPr>
              <a:t>   </a:t>
            </a:r>
            <a:r>
              <a:rPr lang="en-US" dirty="0" err="1">
                <a:latin typeface="Söhne"/>
              </a:rPr>
              <a:t>StoriesAPIController.cs</a:t>
            </a:r>
            <a:endParaRPr lang="en-US" dirty="0">
              <a:latin typeface="Söhne"/>
            </a:endParaRPr>
          </a:p>
          <a:p>
            <a:pPr marL="0" indent="0" algn="l">
              <a:buNone/>
            </a:pPr>
            <a:endParaRPr lang="en-US" dirty="0">
              <a:latin typeface="Söhne"/>
            </a:endParaRPr>
          </a:p>
          <a:p>
            <a:pPr marL="0" indent="0" algn="l">
              <a:buNone/>
            </a:pPr>
            <a:r>
              <a:rPr lang="en-US" dirty="0">
                <a:latin typeface="Söhne"/>
              </a:rPr>
              <a:t>   </a:t>
            </a:r>
            <a:r>
              <a:rPr lang="en-US" dirty="0" err="1">
                <a:latin typeface="Söhne"/>
              </a:rPr>
              <a:t>ChatAPIController.cs</a:t>
            </a:r>
            <a:endParaRPr lang="en-US" dirty="0">
              <a:latin typeface="Söhne"/>
            </a:endParaRPr>
          </a:p>
          <a:p>
            <a:pPr marL="0" indent="0" algn="l">
              <a:buNone/>
            </a:pPr>
            <a:endParaRPr lang="en-US" sz="1800" b="0" i="0" dirty="0">
              <a:effectLst/>
              <a:latin typeface="Söhne"/>
            </a:endParaRPr>
          </a:p>
        </p:txBody>
      </p:sp>
    </p:spTree>
    <p:extLst>
      <p:ext uri="{BB962C8B-B14F-4D97-AF65-F5344CB8AC3E}">
        <p14:creationId xmlns:p14="http://schemas.microsoft.com/office/powerpoint/2010/main" val="1897410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1CE3-77E1-107E-3FCA-1E3EFD8302E3}"/>
              </a:ext>
            </a:extLst>
          </p:cNvPr>
          <p:cNvSpPr>
            <a:spLocks noGrp="1"/>
          </p:cNvSpPr>
          <p:nvPr>
            <p:ph type="title"/>
          </p:nvPr>
        </p:nvSpPr>
        <p:spPr/>
        <p:txBody>
          <a:bodyPr/>
          <a:lstStyle/>
          <a:p>
            <a:r>
              <a:rPr lang="en-US" dirty="0"/>
              <a:t>Custom Chat Settings for ChatGPT</a:t>
            </a:r>
          </a:p>
        </p:txBody>
      </p:sp>
      <p:sp>
        <p:nvSpPr>
          <p:cNvPr id="3" name="Content Placeholder 2">
            <a:extLst>
              <a:ext uri="{FF2B5EF4-FFF2-40B4-BE49-F238E27FC236}">
                <a16:creationId xmlns:a16="http://schemas.microsoft.com/office/drawing/2014/main" id="{7A44B0F5-9AEB-52C5-9BC5-814F0DF1D37A}"/>
              </a:ext>
            </a:extLst>
          </p:cNvPr>
          <p:cNvSpPr>
            <a:spLocks noGrp="1"/>
          </p:cNvSpPr>
          <p:nvPr>
            <p:ph idx="1"/>
          </p:nvPr>
        </p:nvSpPr>
        <p:spPr>
          <a:xfrm>
            <a:off x="838200" y="2537802"/>
            <a:ext cx="10515600" cy="2113329"/>
          </a:xfrm>
        </p:spPr>
        <p:txBody>
          <a:bodyPr>
            <a:noAutofit/>
          </a:bodyPr>
          <a:lstStyle/>
          <a:p>
            <a:r>
              <a:rPr lang="en-US" sz="1800" b="0" i="0" dirty="0">
                <a:effectLst/>
              </a:rPr>
              <a:t>What would you like ChatGPT to know about you to provide better responses?</a:t>
            </a:r>
          </a:p>
          <a:p>
            <a:endParaRPr lang="en-US" sz="1800" dirty="0"/>
          </a:p>
          <a:p>
            <a:r>
              <a:rPr lang="en-US" sz="1800" b="0" i="0" dirty="0">
                <a:effectLst/>
              </a:rPr>
              <a:t>How would you like ChatGPT to respond?</a:t>
            </a:r>
            <a:endParaRPr lang="en-US" sz="1800" dirty="0"/>
          </a:p>
        </p:txBody>
      </p:sp>
    </p:spTree>
    <p:extLst>
      <p:ext uri="{BB962C8B-B14F-4D97-AF65-F5344CB8AC3E}">
        <p14:creationId xmlns:p14="http://schemas.microsoft.com/office/powerpoint/2010/main" val="367321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7E71B00-9469-607B-4AEE-BE75A5EDD76B}"/>
              </a:ext>
            </a:extLst>
          </p:cNvPr>
          <p:cNvSpPr/>
          <p:nvPr/>
        </p:nvSpPr>
        <p:spPr>
          <a:xfrm>
            <a:off x="332829" y="3175577"/>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Start</a:t>
            </a:r>
          </a:p>
        </p:txBody>
      </p:sp>
      <p:sp>
        <p:nvSpPr>
          <p:cNvPr id="7" name="Oval 6">
            <a:extLst>
              <a:ext uri="{FF2B5EF4-FFF2-40B4-BE49-F238E27FC236}">
                <a16:creationId xmlns:a16="http://schemas.microsoft.com/office/drawing/2014/main" id="{695F830E-1B72-DCC3-F72C-7576D1DE7F11}"/>
              </a:ext>
            </a:extLst>
          </p:cNvPr>
          <p:cNvSpPr/>
          <p:nvPr/>
        </p:nvSpPr>
        <p:spPr>
          <a:xfrm>
            <a:off x="2622296" y="1617267"/>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EA4E57A-8CE0-1623-570E-DFA2698E174C}"/>
              </a:ext>
            </a:extLst>
          </p:cNvPr>
          <p:cNvSpPr/>
          <p:nvPr/>
        </p:nvSpPr>
        <p:spPr>
          <a:xfrm>
            <a:off x="2680374" y="4720951"/>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2C5B5D0-7D55-4CFB-7B2B-CE3139B6B9FC}"/>
              </a:ext>
            </a:extLst>
          </p:cNvPr>
          <p:cNvSpPr/>
          <p:nvPr/>
        </p:nvSpPr>
        <p:spPr>
          <a:xfrm>
            <a:off x="5439507" y="339969"/>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212E37A-090E-E527-C96F-DE608083BB75}"/>
              </a:ext>
            </a:extLst>
          </p:cNvPr>
          <p:cNvSpPr/>
          <p:nvPr/>
        </p:nvSpPr>
        <p:spPr>
          <a:xfrm>
            <a:off x="5439506" y="3051967"/>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85AEE6B-BA46-4D69-76B6-D317852C642F}"/>
              </a:ext>
            </a:extLst>
          </p:cNvPr>
          <p:cNvSpPr/>
          <p:nvPr/>
        </p:nvSpPr>
        <p:spPr>
          <a:xfrm>
            <a:off x="5503984" y="5978769"/>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784B16-E235-3ED7-347B-C3419C7D776D}"/>
              </a:ext>
            </a:extLst>
          </p:cNvPr>
          <p:cNvSpPr/>
          <p:nvPr/>
        </p:nvSpPr>
        <p:spPr>
          <a:xfrm>
            <a:off x="7851530" y="4744915"/>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3504733-BBEA-D1A3-B909-EE7CB41CA27D}"/>
              </a:ext>
            </a:extLst>
          </p:cNvPr>
          <p:cNvSpPr/>
          <p:nvPr/>
        </p:nvSpPr>
        <p:spPr>
          <a:xfrm>
            <a:off x="7851530" y="1691054"/>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4C21255-702B-ACB3-BCF8-78200EB56286}"/>
              </a:ext>
            </a:extLst>
          </p:cNvPr>
          <p:cNvSpPr/>
          <p:nvPr/>
        </p:nvSpPr>
        <p:spPr>
          <a:xfrm>
            <a:off x="10835053" y="3093213"/>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Finish</a:t>
            </a:r>
          </a:p>
        </p:txBody>
      </p:sp>
      <p:cxnSp>
        <p:nvCxnSpPr>
          <p:cNvPr id="16" name="Straight Connector 15">
            <a:extLst>
              <a:ext uri="{FF2B5EF4-FFF2-40B4-BE49-F238E27FC236}">
                <a16:creationId xmlns:a16="http://schemas.microsoft.com/office/drawing/2014/main" id="{B5E78996-6532-3A2A-5F0E-89520B63AE12}"/>
              </a:ext>
            </a:extLst>
          </p:cNvPr>
          <p:cNvCxnSpPr>
            <a:cxnSpLocks/>
            <a:stCxn id="6" idx="7"/>
            <a:endCxn id="7" idx="3"/>
          </p:cNvCxnSpPr>
          <p:nvPr/>
        </p:nvCxnSpPr>
        <p:spPr>
          <a:xfrm flipV="1">
            <a:off x="1090804" y="2337718"/>
            <a:ext cx="1661540" cy="96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4A7ADA-CD8B-8184-1DAB-1E197188454B}"/>
              </a:ext>
            </a:extLst>
          </p:cNvPr>
          <p:cNvCxnSpPr>
            <a:cxnSpLocks/>
            <a:stCxn id="7" idx="7"/>
            <a:endCxn id="9" idx="2"/>
          </p:cNvCxnSpPr>
          <p:nvPr/>
        </p:nvCxnSpPr>
        <p:spPr>
          <a:xfrm flipV="1">
            <a:off x="3380271" y="762000"/>
            <a:ext cx="2059236" cy="978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5E3E6D-07BF-9A74-0F5F-8B55F9D126C0}"/>
              </a:ext>
            </a:extLst>
          </p:cNvPr>
          <p:cNvCxnSpPr>
            <a:cxnSpLocks/>
            <a:stCxn id="6" idx="5"/>
            <a:endCxn id="8" idx="2"/>
          </p:cNvCxnSpPr>
          <p:nvPr/>
        </p:nvCxnSpPr>
        <p:spPr>
          <a:xfrm>
            <a:off x="1090804" y="3896028"/>
            <a:ext cx="1589570" cy="1246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C281197-A282-CFE0-6A77-1713C0029076}"/>
              </a:ext>
            </a:extLst>
          </p:cNvPr>
          <p:cNvCxnSpPr>
            <a:cxnSpLocks/>
            <a:stCxn id="8" idx="5"/>
            <a:endCxn id="11" idx="2"/>
          </p:cNvCxnSpPr>
          <p:nvPr/>
        </p:nvCxnSpPr>
        <p:spPr>
          <a:xfrm>
            <a:off x="3438349" y="5441402"/>
            <a:ext cx="2065635" cy="959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C2CDD9-937A-B08D-D133-F72ED94DAB91}"/>
              </a:ext>
            </a:extLst>
          </p:cNvPr>
          <p:cNvCxnSpPr>
            <a:cxnSpLocks/>
            <a:stCxn id="8" idx="7"/>
            <a:endCxn id="10" idx="3"/>
          </p:cNvCxnSpPr>
          <p:nvPr/>
        </p:nvCxnSpPr>
        <p:spPr>
          <a:xfrm flipV="1">
            <a:off x="3438349" y="3772418"/>
            <a:ext cx="2131205" cy="1072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AD0D55C-855F-F487-1526-18B3908DB193}"/>
              </a:ext>
            </a:extLst>
          </p:cNvPr>
          <p:cNvCxnSpPr>
            <a:cxnSpLocks/>
            <a:stCxn id="10" idx="5"/>
            <a:endCxn id="12" idx="1"/>
          </p:cNvCxnSpPr>
          <p:nvPr/>
        </p:nvCxnSpPr>
        <p:spPr>
          <a:xfrm>
            <a:off x="6197481" y="3772418"/>
            <a:ext cx="1784097" cy="1096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83B174-B658-D593-5BEA-F35AEF666D98}"/>
              </a:ext>
            </a:extLst>
          </p:cNvPr>
          <p:cNvCxnSpPr>
            <a:cxnSpLocks/>
            <a:stCxn id="11" idx="6"/>
            <a:endCxn id="12" idx="3"/>
          </p:cNvCxnSpPr>
          <p:nvPr/>
        </p:nvCxnSpPr>
        <p:spPr>
          <a:xfrm flipV="1">
            <a:off x="6392007" y="5465366"/>
            <a:ext cx="1589571" cy="935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952650-3233-A728-697F-B0401D8AA687}"/>
              </a:ext>
            </a:extLst>
          </p:cNvPr>
          <p:cNvCxnSpPr>
            <a:cxnSpLocks/>
            <a:stCxn id="12" idx="6"/>
            <a:endCxn id="14" idx="3"/>
          </p:cNvCxnSpPr>
          <p:nvPr/>
        </p:nvCxnSpPr>
        <p:spPr>
          <a:xfrm flipV="1">
            <a:off x="8739553" y="3813664"/>
            <a:ext cx="2225548" cy="1353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FF216BA-E7DE-D216-69AA-A40B93164EF7}"/>
              </a:ext>
            </a:extLst>
          </p:cNvPr>
          <p:cNvCxnSpPr>
            <a:cxnSpLocks/>
            <a:stCxn id="13" idx="6"/>
            <a:endCxn id="14" idx="1"/>
          </p:cNvCxnSpPr>
          <p:nvPr/>
        </p:nvCxnSpPr>
        <p:spPr>
          <a:xfrm>
            <a:off x="8739553" y="2113085"/>
            <a:ext cx="2225548" cy="1103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EEBEA8-2385-3AE4-640E-45801DC5A63B}"/>
              </a:ext>
            </a:extLst>
          </p:cNvPr>
          <p:cNvCxnSpPr>
            <a:cxnSpLocks/>
            <a:stCxn id="9" idx="6"/>
            <a:endCxn id="13" idx="1"/>
          </p:cNvCxnSpPr>
          <p:nvPr/>
        </p:nvCxnSpPr>
        <p:spPr>
          <a:xfrm>
            <a:off x="6327530" y="762000"/>
            <a:ext cx="1654048" cy="1052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98448B7-AB51-4FB7-8022-4E3AA08FBA31}"/>
              </a:ext>
            </a:extLst>
          </p:cNvPr>
          <p:cNvCxnSpPr>
            <a:cxnSpLocks/>
            <a:stCxn id="10" idx="7"/>
            <a:endCxn id="13" idx="3"/>
          </p:cNvCxnSpPr>
          <p:nvPr/>
        </p:nvCxnSpPr>
        <p:spPr>
          <a:xfrm flipV="1">
            <a:off x="6197481" y="2411505"/>
            <a:ext cx="1784097" cy="764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7B71BAE-D2D6-5E31-D809-4EA2BC309F80}"/>
              </a:ext>
            </a:extLst>
          </p:cNvPr>
          <p:cNvCxnSpPr>
            <a:cxnSpLocks/>
            <a:stCxn id="10" idx="0"/>
            <a:endCxn id="9" idx="4"/>
          </p:cNvCxnSpPr>
          <p:nvPr/>
        </p:nvCxnSpPr>
        <p:spPr>
          <a:xfrm flipV="1">
            <a:off x="5883518" y="1184030"/>
            <a:ext cx="1" cy="1867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A1C6F40-210E-886E-73F9-D9E4B0B0EFFC}"/>
              </a:ext>
            </a:extLst>
          </p:cNvPr>
          <p:cNvCxnSpPr>
            <a:cxnSpLocks/>
            <a:stCxn id="10" idx="1"/>
            <a:endCxn id="7" idx="5"/>
          </p:cNvCxnSpPr>
          <p:nvPr/>
        </p:nvCxnSpPr>
        <p:spPr>
          <a:xfrm flipH="1" flipV="1">
            <a:off x="3380271" y="2337718"/>
            <a:ext cx="2189283" cy="837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B8E8384-56EF-EF39-4E58-BA9BC6538AF6}"/>
              </a:ext>
            </a:extLst>
          </p:cNvPr>
          <p:cNvCxnSpPr>
            <a:cxnSpLocks/>
            <a:stCxn id="11" idx="0"/>
            <a:endCxn id="10" idx="4"/>
          </p:cNvCxnSpPr>
          <p:nvPr/>
        </p:nvCxnSpPr>
        <p:spPr>
          <a:xfrm flipH="1" flipV="1">
            <a:off x="5883518" y="3896028"/>
            <a:ext cx="64478" cy="2082741"/>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5420861-9B07-218B-BE3E-9884D9886121}"/>
              </a:ext>
            </a:extLst>
          </p:cNvPr>
          <p:cNvSpPr txBox="1"/>
          <p:nvPr/>
        </p:nvSpPr>
        <p:spPr>
          <a:xfrm>
            <a:off x="249549" y="272669"/>
            <a:ext cx="1606722" cy="2031325"/>
          </a:xfrm>
          <a:prstGeom prst="rect">
            <a:avLst/>
          </a:prstGeom>
          <a:noFill/>
        </p:spPr>
        <p:txBody>
          <a:bodyPr wrap="none" rtlCol="0">
            <a:spAutoFit/>
          </a:bodyPr>
          <a:lstStyle/>
          <a:p>
            <a:r>
              <a:rPr lang="en-US" b="1" u="sng" dirty="0"/>
              <a:t>Straight</a:t>
            </a:r>
          </a:p>
          <a:p>
            <a:r>
              <a:rPr lang="en-US" dirty="0"/>
              <a:t>3 nodes (steps)</a:t>
            </a:r>
          </a:p>
          <a:p>
            <a:r>
              <a:rPr lang="en-US" dirty="0"/>
              <a:t>2 edges</a:t>
            </a:r>
          </a:p>
          <a:p>
            <a:endParaRPr lang="en-US" dirty="0"/>
          </a:p>
          <a:p>
            <a:r>
              <a:rPr lang="en-US" b="1" u="sng" dirty="0"/>
              <a:t>CYOA</a:t>
            </a:r>
          </a:p>
          <a:p>
            <a:r>
              <a:rPr lang="en-US" dirty="0"/>
              <a:t>9 nodes</a:t>
            </a:r>
          </a:p>
          <a:p>
            <a:r>
              <a:rPr lang="en-US" dirty="0"/>
              <a:t>20 edges</a:t>
            </a:r>
          </a:p>
        </p:txBody>
      </p:sp>
      <p:cxnSp>
        <p:nvCxnSpPr>
          <p:cNvPr id="80" name="Straight Connector 79">
            <a:extLst>
              <a:ext uri="{FF2B5EF4-FFF2-40B4-BE49-F238E27FC236}">
                <a16:creationId xmlns:a16="http://schemas.microsoft.com/office/drawing/2014/main" id="{091201FA-EE55-2877-CEF9-F5BD1A90764E}"/>
              </a:ext>
            </a:extLst>
          </p:cNvPr>
          <p:cNvCxnSpPr>
            <a:cxnSpLocks/>
            <a:stCxn id="12" idx="0"/>
            <a:endCxn id="13" idx="4"/>
          </p:cNvCxnSpPr>
          <p:nvPr/>
        </p:nvCxnSpPr>
        <p:spPr>
          <a:xfrm flipV="1">
            <a:off x="8295542" y="2535115"/>
            <a:ext cx="0" cy="220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F7B0B11-06DC-A443-A436-AC8D007F0159}"/>
              </a:ext>
            </a:extLst>
          </p:cNvPr>
          <p:cNvCxnSpPr>
            <a:cxnSpLocks/>
            <a:stCxn id="8" idx="0"/>
            <a:endCxn id="7" idx="4"/>
          </p:cNvCxnSpPr>
          <p:nvPr/>
        </p:nvCxnSpPr>
        <p:spPr>
          <a:xfrm flipH="1" flipV="1">
            <a:off x="3066308" y="2461328"/>
            <a:ext cx="58078" cy="2259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49FAB5E-FE62-DC04-E331-C30B45519467}"/>
              </a:ext>
            </a:extLst>
          </p:cNvPr>
          <p:cNvCxnSpPr>
            <a:cxnSpLocks/>
            <a:stCxn id="6" idx="6"/>
            <a:endCxn id="10" idx="2"/>
          </p:cNvCxnSpPr>
          <p:nvPr/>
        </p:nvCxnSpPr>
        <p:spPr>
          <a:xfrm flipV="1">
            <a:off x="1220852" y="3473998"/>
            <a:ext cx="4218654" cy="123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33CDA96-BF36-03E2-A177-D759957CEF25}"/>
              </a:ext>
            </a:extLst>
          </p:cNvPr>
          <p:cNvCxnSpPr>
            <a:cxnSpLocks/>
            <a:stCxn id="10" idx="6"/>
            <a:endCxn id="14" idx="2"/>
          </p:cNvCxnSpPr>
          <p:nvPr/>
        </p:nvCxnSpPr>
        <p:spPr>
          <a:xfrm>
            <a:off x="6327529" y="3473998"/>
            <a:ext cx="4507524" cy="41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A703440-844D-5077-092D-B4868D66622A}"/>
              </a:ext>
            </a:extLst>
          </p:cNvPr>
          <p:cNvCxnSpPr>
            <a:cxnSpLocks/>
            <a:stCxn id="7" idx="6"/>
            <a:endCxn id="13" idx="2"/>
          </p:cNvCxnSpPr>
          <p:nvPr/>
        </p:nvCxnSpPr>
        <p:spPr>
          <a:xfrm>
            <a:off x="3510319" y="2039298"/>
            <a:ext cx="4341211" cy="73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A8861EA-0281-0DB3-ACFB-3C50F88706F2}"/>
              </a:ext>
            </a:extLst>
          </p:cNvPr>
          <p:cNvCxnSpPr>
            <a:cxnSpLocks/>
            <a:stCxn id="8" idx="6"/>
            <a:endCxn id="12" idx="2"/>
          </p:cNvCxnSpPr>
          <p:nvPr/>
        </p:nvCxnSpPr>
        <p:spPr>
          <a:xfrm>
            <a:off x="3568397" y="5142982"/>
            <a:ext cx="4283133" cy="239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91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7E71B00-9469-607B-4AEE-BE75A5EDD76B}"/>
              </a:ext>
            </a:extLst>
          </p:cNvPr>
          <p:cNvSpPr/>
          <p:nvPr/>
        </p:nvSpPr>
        <p:spPr>
          <a:xfrm>
            <a:off x="332829" y="3175577"/>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Start</a:t>
            </a:r>
          </a:p>
        </p:txBody>
      </p:sp>
      <p:sp>
        <p:nvSpPr>
          <p:cNvPr id="7" name="Oval 6">
            <a:extLst>
              <a:ext uri="{FF2B5EF4-FFF2-40B4-BE49-F238E27FC236}">
                <a16:creationId xmlns:a16="http://schemas.microsoft.com/office/drawing/2014/main" id="{695F830E-1B72-DCC3-F72C-7576D1DE7F11}"/>
              </a:ext>
            </a:extLst>
          </p:cNvPr>
          <p:cNvSpPr/>
          <p:nvPr/>
        </p:nvSpPr>
        <p:spPr>
          <a:xfrm>
            <a:off x="2683295" y="1740877"/>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EA4E57A-8CE0-1623-570E-DFA2698E174C}"/>
              </a:ext>
            </a:extLst>
          </p:cNvPr>
          <p:cNvSpPr/>
          <p:nvPr/>
        </p:nvSpPr>
        <p:spPr>
          <a:xfrm>
            <a:off x="2680374" y="4720951"/>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2C5B5D0-7D55-4CFB-7B2B-CE3139B6B9FC}"/>
              </a:ext>
            </a:extLst>
          </p:cNvPr>
          <p:cNvSpPr/>
          <p:nvPr/>
        </p:nvSpPr>
        <p:spPr>
          <a:xfrm>
            <a:off x="5439507" y="339969"/>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212E37A-090E-E527-C96F-DE608083BB75}"/>
              </a:ext>
            </a:extLst>
          </p:cNvPr>
          <p:cNvSpPr/>
          <p:nvPr/>
        </p:nvSpPr>
        <p:spPr>
          <a:xfrm>
            <a:off x="5439506" y="3051967"/>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85AEE6B-BA46-4D69-76B6-D317852C642F}"/>
              </a:ext>
            </a:extLst>
          </p:cNvPr>
          <p:cNvSpPr/>
          <p:nvPr/>
        </p:nvSpPr>
        <p:spPr>
          <a:xfrm>
            <a:off x="5503984" y="5978769"/>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6784B16-E235-3ED7-347B-C3419C7D776D}"/>
              </a:ext>
            </a:extLst>
          </p:cNvPr>
          <p:cNvSpPr/>
          <p:nvPr/>
        </p:nvSpPr>
        <p:spPr>
          <a:xfrm>
            <a:off x="7851530" y="4744915"/>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3504733-BBEA-D1A3-B909-EE7CB41CA27D}"/>
              </a:ext>
            </a:extLst>
          </p:cNvPr>
          <p:cNvSpPr/>
          <p:nvPr/>
        </p:nvSpPr>
        <p:spPr>
          <a:xfrm>
            <a:off x="7851529" y="1691054"/>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4C21255-702B-ACB3-BCF8-78200EB56286}"/>
              </a:ext>
            </a:extLst>
          </p:cNvPr>
          <p:cNvSpPr/>
          <p:nvPr/>
        </p:nvSpPr>
        <p:spPr>
          <a:xfrm>
            <a:off x="10835053" y="3350388"/>
            <a:ext cx="888023" cy="844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Finish</a:t>
            </a:r>
          </a:p>
        </p:txBody>
      </p:sp>
      <p:cxnSp>
        <p:nvCxnSpPr>
          <p:cNvPr id="16" name="Straight Connector 15">
            <a:extLst>
              <a:ext uri="{FF2B5EF4-FFF2-40B4-BE49-F238E27FC236}">
                <a16:creationId xmlns:a16="http://schemas.microsoft.com/office/drawing/2014/main" id="{B5E78996-6532-3A2A-5F0E-89520B63AE12}"/>
              </a:ext>
            </a:extLst>
          </p:cNvPr>
          <p:cNvCxnSpPr>
            <a:cxnSpLocks/>
            <a:stCxn id="6" idx="7"/>
            <a:endCxn id="7" idx="3"/>
          </p:cNvCxnSpPr>
          <p:nvPr/>
        </p:nvCxnSpPr>
        <p:spPr>
          <a:xfrm flipV="1">
            <a:off x="1090804" y="2461328"/>
            <a:ext cx="1722539" cy="837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4A7ADA-CD8B-8184-1DAB-1E197188454B}"/>
              </a:ext>
            </a:extLst>
          </p:cNvPr>
          <p:cNvCxnSpPr>
            <a:cxnSpLocks/>
            <a:stCxn id="7" idx="7"/>
            <a:endCxn id="9" idx="2"/>
          </p:cNvCxnSpPr>
          <p:nvPr/>
        </p:nvCxnSpPr>
        <p:spPr>
          <a:xfrm flipV="1">
            <a:off x="3441270" y="762000"/>
            <a:ext cx="1998237" cy="1102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5E3E6D-07BF-9A74-0F5F-8B55F9D126C0}"/>
              </a:ext>
            </a:extLst>
          </p:cNvPr>
          <p:cNvCxnSpPr>
            <a:cxnSpLocks/>
            <a:stCxn id="6" idx="5"/>
            <a:endCxn id="8" idx="2"/>
          </p:cNvCxnSpPr>
          <p:nvPr/>
        </p:nvCxnSpPr>
        <p:spPr>
          <a:xfrm>
            <a:off x="1090804" y="3896028"/>
            <a:ext cx="1589570" cy="1246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C281197-A282-CFE0-6A77-1713C0029076}"/>
              </a:ext>
            </a:extLst>
          </p:cNvPr>
          <p:cNvCxnSpPr>
            <a:cxnSpLocks/>
            <a:stCxn id="8" idx="5"/>
            <a:endCxn id="11" idx="2"/>
          </p:cNvCxnSpPr>
          <p:nvPr/>
        </p:nvCxnSpPr>
        <p:spPr>
          <a:xfrm>
            <a:off x="3438349" y="5441402"/>
            <a:ext cx="2065635" cy="959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C2CDD9-937A-B08D-D133-F72ED94DAB91}"/>
              </a:ext>
            </a:extLst>
          </p:cNvPr>
          <p:cNvCxnSpPr>
            <a:cxnSpLocks/>
            <a:stCxn id="8" idx="7"/>
            <a:endCxn id="10" idx="3"/>
          </p:cNvCxnSpPr>
          <p:nvPr/>
        </p:nvCxnSpPr>
        <p:spPr>
          <a:xfrm flipV="1">
            <a:off x="3438349" y="3772418"/>
            <a:ext cx="2131205" cy="1072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AD0D55C-855F-F487-1526-18B3908DB193}"/>
              </a:ext>
            </a:extLst>
          </p:cNvPr>
          <p:cNvCxnSpPr>
            <a:cxnSpLocks/>
            <a:stCxn id="10" idx="5"/>
            <a:endCxn id="12" idx="1"/>
          </p:cNvCxnSpPr>
          <p:nvPr/>
        </p:nvCxnSpPr>
        <p:spPr>
          <a:xfrm>
            <a:off x="6197481" y="3772418"/>
            <a:ext cx="1784097" cy="1096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183B174-B658-D593-5BEA-F35AEF666D98}"/>
              </a:ext>
            </a:extLst>
          </p:cNvPr>
          <p:cNvCxnSpPr>
            <a:cxnSpLocks/>
            <a:stCxn id="11" idx="6"/>
            <a:endCxn id="12" idx="3"/>
          </p:cNvCxnSpPr>
          <p:nvPr/>
        </p:nvCxnSpPr>
        <p:spPr>
          <a:xfrm flipV="1">
            <a:off x="6392007" y="5465366"/>
            <a:ext cx="1589571" cy="935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952650-3233-A728-697F-B0401D8AA687}"/>
              </a:ext>
            </a:extLst>
          </p:cNvPr>
          <p:cNvCxnSpPr>
            <a:cxnSpLocks/>
            <a:stCxn id="12" idx="6"/>
            <a:endCxn id="14" idx="3"/>
          </p:cNvCxnSpPr>
          <p:nvPr/>
        </p:nvCxnSpPr>
        <p:spPr>
          <a:xfrm flipV="1">
            <a:off x="8739553" y="4070839"/>
            <a:ext cx="2225548" cy="1096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FF216BA-E7DE-D216-69AA-A40B93164EF7}"/>
              </a:ext>
            </a:extLst>
          </p:cNvPr>
          <p:cNvCxnSpPr>
            <a:cxnSpLocks/>
            <a:stCxn id="13" idx="6"/>
            <a:endCxn id="14" idx="1"/>
          </p:cNvCxnSpPr>
          <p:nvPr/>
        </p:nvCxnSpPr>
        <p:spPr>
          <a:xfrm>
            <a:off x="8739552" y="2113085"/>
            <a:ext cx="2225549" cy="136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EEBEA8-2385-3AE4-640E-45801DC5A63B}"/>
              </a:ext>
            </a:extLst>
          </p:cNvPr>
          <p:cNvCxnSpPr>
            <a:cxnSpLocks/>
            <a:stCxn id="9" idx="6"/>
            <a:endCxn id="13" idx="1"/>
          </p:cNvCxnSpPr>
          <p:nvPr/>
        </p:nvCxnSpPr>
        <p:spPr>
          <a:xfrm>
            <a:off x="6327530" y="762000"/>
            <a:ext cx="1654047" cy="1052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98448B7-AB51-4FB7-8022-4E3AA08FBA31}"/>
              </a:ext>
            </a:extLst>
          </p:cNvPr>
          <p:cNvCxnSpPr>
            <a:cxnSpLocks/>
            <a:stCxn id="10" idx="7"/>
            <a:endCxn id="13" idx="2"/>
          </p:cNvCxnSpPr>
          <p:nvPr/>
        </p:nvCxnSpPr>
        <p:spPr>
          <a:xfrm flipV="1">
            <a:off x="6197481" y="2113085"/>
            <a:ext cx="1654048" cy="1062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7B71BAE-D2D6-5E31-D809-4EA2BC309F80}"/>
              </a:ext>
            </a:extLst>
          </p:cNvPr>
          <p:cNvCxnSpPr>
            <a:cxnSpLocks/>
            <a:stCxn id="10" idx="0"/>
            <a:endCxn id="9" idx="4"/>
          </p:cNvCxnSpPr>
          <p:nvPr/>
        </p:nvCxnSpPr>
        <p:spPr>
          <a:xfrm flipV="1">
            <a:off x="5883518" y="1184030"/>
            <a:ext cx="1" cy="1867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A1C6F40-210E-886E-73F9-D9E4B0B0EFFC}"/>
              </a:ext>
            </a:extLst>
          </p:cNvPr>
          <p:cNvCxnSpPr>
            <a:cxnSpLocks/>
            <a:stCxn id="10" idx="2"/>
            <a:endCxn id="7" idx="5"/>
          </p:cNvCxnSpPr>
          <p:nvPr/>
        </p:nvCxnSpPr>
        <p:spPr>
          <a:xfrm flipH="1" flipV="1">
            <a:off x="3441270" y="2461328"/>
            <a:ext cx="1998236" cy="1012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B8E8384-56EF-EF39-4E58-BA9BC6538AF6}"/>
              </a:ext>
            </a:extLst>
          </p:cNvPr>
          <p:cNvCxnSpPr>
            <a:cxnSpLocks/>
            <a:stCxn id="11" idx="0"/>
            <a:endCxn id="10" idx="4"/>
          </p:cNvCxnSpPr>
          <p:nvPr/>
        </p:nvCxnSpPr>
        <p:spPr>
          <a:xfrm flipH="1" flipV="1">
            <a:off x="5883518" y="3896028"/>
            <a:ext cx="64478" cy="2082741"/>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5420861-9B07-218B-BE3E-9884D9886121}"/>
              </a:ext>
            </a:extLst>
          </p:cNvPr>
          <p:cNvSpPr txBox="1"/>
          <p:nvPr/>
        </p:nvSpPr>
        <p:spPr>
          <a:xfrm>
            <a:off x="249549" y="272669"/>
            <a:ext cx="1606722" cy="2031325"/>
          </a:xfrm>
          <a:prstGeom prst="rect">
            <a:avLst/>
          </a:prstGeom>
          <a:noFill/>
        </p:spPr>
        <p:txBody>
          <a:bodyPr wrap="none" rtlCol="0">
            <a:spAutoFit/>
          </a:bodyPr>
          <a:lstStyle/>
          <a:p>
            <a:r>
              <a:rPr lang="en-US" b="1" u="sng" dirty="0"/>
              <a:t>Straight</a:t>
            </a:r>
          </a:p>
          <a:p>
            <a:r>
              <a:rPr lang="en-US" dirty="0"/>
              <a:t>3 nodes (steps)</a:t>
            </a:r>
          </a:p>
          <a:p>
            <a:r>
              <a:rPr lang="en-US" dirty="0"/>
              <a:t>2 edges</a:t>
            </a:r>
          </a:p>
          <a:p>
            <a:endParaRPr lang="en-US" dirty="0"/>
          </a:p>
          <a:p>
            <a:r>
              <a:rPr lang="en-US" b="1" u="sng" dirty="0"/>
              <a:t>CYOA</a:t>
            </a:r>
          </a:p>
          <a:p>
            <a:r>
              <a:rPr lang="en-US" dirty="0"/>
              <a:t>9 nodes</a:t>
            </a:r>
          </a:p>
          <a:p>
            <a:r>
              <a:rPr lang="en-US" dirty="0"/>
              <a:t>16 edges</a:t>
            </a:r>
          </a:p>
        </p:txBody>
      </p:sp>
      <p:cxnSp>
        <p:nvCxnSpPr>
          <p:cNvPr id="80" name="Straight Connector 79">
            <a:extLst>
              <a:ext uri="{FF2B5EF4-FFF2-40B4-BE49-F238E27FC236}">
                <a16:creationId xmlns:a16="http://schemas.microsoft.com/office/drawing/2014/main" id="{091201FA-EE55-2877-CEF9-F5BD1A90764E}"/>
              </a:ext>
            </a:extLst>
          </p:cNvPr>
          <p:cNvCxnSpPr>
            <a:cxnSpLocks/>
            <a:stCxn id="12" idx="0"/>
            <a:endCxn id="13" idx="4"/>
          </p:cNvCxnSpPr>
          <p:nvPr/>
        </p:nvCxnSpPr>
        <p:spPr>
          <a:xfrm flipH="1" flipV="1">
            <a:off x="8295541" y="2535115"/>
            <a:ext cx="1" cy="220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F7B0B11-06DC-A443-A436-AC8D007F0159}"/>
              </a:ext>
            </a:extLst>
          </p:cNvPr>
          <p:cNvCxnSpPr>
            <a:cxnSpLocks/>
            <a:stCxn id="8" idx="0"/>
            <a:endCxn id="7" idx="4"/>
          </p:cNvCxnSpPr>
          <p:nvPr/>
        </p:nvCxnSpPr>
        <p:spPr>
          <a:xfrm flipV="1">
            <a:off x="3124386" y="2584938"/>
            <a:ext cx="2921" cy="21360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880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1464</TotalTime>
  <Words>1297</Words>
  <Application>Microsoft Office PowerPoint</Application>
  <PresentationFormat>Widescreen</PresentationFormat>
  <Paragraphs>189</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 Narrow</vt:lpstr>
      <vt:lpstr>Arial</vt:lpstr>
      <vt:lpstr>Calibri</vt:lpstr>
      <vt:lpstr>Calibri Light</vt:lpstr>
      <vt:lpstr>Söhne</vt:lpstr>
      <vt:lpstr>Wingdings</vt:lpstr>
      <vt:lpstr>Office Theme</vt:lpstr>
      <vt:lpstr>PowerPoint Presentation</vt:lpstr>
      <vt:lpstr>PowerPoint Presentation</vt:lpstr>
      <vt:lpstr>PowerPoint Presentation</vt:lpstr>
      <vt:lpstr>Code to Consider</vt:lpstr>
      <vt:lpstr>Custom Chat Settings for ChatGPT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Thane Thompson</dc:creator>
  <cp:lastModifiedBy>Thane Thompson</cp:lastModifiedBy>
  <cp:revision>7</cp:revision>
  <dcterms:created xsi:type="dcterms:W3CDTF">2024-01-13T17:30:41Z</dcterms:created>
  <dcterms:modified xsi:type="dcterms:W3CDTF">2024-01-27T23:13:57Z</dcterms:modified>
</cp:coreProperties>
</file>