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8"/>
  </p:notesMasterIdLst>
  <p:handoutMasterIdLst>
    <p:handoutMasterId r:id="rId29"/>
  </p:handoutMasterIdLst>
  <p:sldIdLst>
    <p:sldId id="283" r:id="rId4"/>
    <p:sldId id="259" r:id="rId5"/>
    <p:sldId id="287" r:id="rId6"/>
    <p:sldId id="278" r:id="rId7"/>
    <p:sldId id="290" r:id="rId8"/>
    <p:sldId id="294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5" r:id="rId17"/>
    <p:sldId id="300" r:id="rId18"/>
    <p:sldId id="299" r:id="rId19"/>
    <p:sldId id="301" r:id="rId20"/>
    <p:sldId id="302" r:id="rId21"/>
    <p:sldId id="303" r:id="rId22"/>
    <p:sldId id="304" r:id="rId23"/>
    <p:sldId id="262" r:id="rId24"/>
    <p:sldId id="269" r:id="rId25"/>
    <p:sldId id="281" r:id="rId26"/>
    <p:sldId id="284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9696" autoAdjust="0"/>
    <p:restoredTop sz="93662" autoAdjust="0"/>
  </p:normalViewPr>
  <p:slideViewPr>
    <p:cSldViewPr>
      <p:cViewPr varScale="1">
        <p:scale>
          <a:sx n="36" d="100"/>
          <a:sy n="36" d="100"/>
        </p:scale>
        <p:origin x="78" y="8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ד'/שבט/תשע"ז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Resembles - 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Resolution - days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Can have Empty (Zero) date – as opposed to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Date d = </a:t>
            </a:r>
            <a:r>
              <a:rPr lang="en-US" dirty="0" err="1"/>
              <a:t>Date.Now</a:t>
            </a:r>
            <a:endParaRPr lang="en-US" dirty="0"/>
          </a:p>
          <a:p>
            <a:pPr lvl="1"/>
            <a:r>
              <a:rPr lang="en-US" dirty="0"/>
              <a:t>Date </a:t>
            </a:r>
            <a:r>
              <a:rPr lang="en-US" dirty="0" err="1"/>
              <a:t>bd</a:t>
            </a:r>
            <a:r>
              <a:rPr lang="en-US" dirty="0"/>
              <a:t> = new Date(1976,6,16)</a:t>
            </a:r>
          </a:p>
          <a:p>
            <a:pPr lvl="1"/>
            <a:r>
              <a:rPr lang="en-US" dirty="0"/>
              <a:t>If (d==</a:t>
            </a:r>
            <a:r>
              <a:rPr lang="en-US" dirty="0" err="1"/>
              <a:t>Date.Empty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Remotely Resembles -  </a:t>
            </a:r>
            <a:r>
              <a:rPr lang="en-US" dirty="0" err="1"/>
              <a:t>TimeSpan</a:t>
            </a:r>
            <a:endParaRPr lang="en-US" dirty="0"/>
          </a:p>
          <a:p>
            <a:r>
              <a:rPr lang="en-US" dirty="0"/>
              <a:t>Resolution: Seconds</a:t>
            </a:r>
          </a:p>
          <a:p>
            <a:r>
              <a:rPr lang="en-US" dirty="0"/>
              <a:t>Can be null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Time t = </a:t>
            </a:r>
            <a:r>
              <a:rPr lang="en-US" dirty="0" err="1"/>
              <a:t>Time.Now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Time t1 = new Time(8,35,25);</a:t>
            </a:r>
          </a:p>
          <a:p>
            <a:pPr lvl="1"/>
            <a:r>
              <a:rPr lang="en-US" dirty="0"/>
              <a:t>Time t2 = </a:t>
            </a:r>
            <a:r>
              <a:rPr lang="en-US" dirty="0" err="1"/>
              <a:t>Time.StartOfDay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column with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TimeColumn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TextColumn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BoolColumn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584530"/>
            <a:ext cx="531106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altLang="en-US" sz="1800" b="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5272220" y="3863182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that returns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b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584530"/>
            <a:ext cx="314220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altLang="en-US" sz="1800" b="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737430"/>
            <a:ext cx="2808312" cy="87154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28" y="4293097"/>
            <a:ext cx="4368026" cy="19438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Rectangle: Rounded Corners 12"/>
          <p:cNvSpPr/>
          <p:nvPr/>
        </p:nvSpPr>
        <p:spPr>
          <a:xfrm>
            <a:off x="5272221" y="2496308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28" y="2924944"/>
            <a:ext cx="5056008" cy="193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91" y="2458270"/>
            <a:ext cx="2928216" cy="80709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34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415362"/>
            <a:ext cx="6807200" cy="3029862"/>
          </a:xfrm>
        </p:spPr>
        <p:txBody>
          <a:bodyPr/>
          <a:lstStyle/>
          <a:p>
            <a:r>
              <a:rPr lang="en-US" dirty="0" smtClean="0"/>
              <a:t>Large Migrated Project Structure and </a:t>
            </a:r>
            <a:br>
              <a:rPr lang="en-US" dirty="0" smtClean="0"/>
            </a:br>
            <a:r>
              <a:rPr lang="en-US" dirty="0" err="1" smtClean="0"/>
              <a:t>AbstractFactory.Create</a:t>
            </a:r>
            <a:r>
              <a:rPr lang="en-US" dirty="0" smtClean="0"/>
              <a:t> method</a:t>
            </a:r>
            <a:endParaRPr lang="en-US" dirty="0">
              <a:solidFill>
                <a:srgbClr val="FFC2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04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Migrated code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- application startup code</a:t>
            </a:r>
          </a:p>
          <a:p>
            <a:pPr lvl="1"/>
            <a:r>
              <a:rPr lang="en-US" dirty="0" err="1" smtClean="0"/>
              <a:t>Program.Main</a:t>
            </a:r>
            <a:r>
              <a:rPr lang="en-US" dirty="0" smtClean="0"/>
              <a:t> – the entry point code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ApplicationCore</a:t>
            </a:r>
            <a:r>
              <a:rPr lang="en-US" dirty="0" smtClean="0"/>
              <a:t> class – (Main Program)</a:t>
            </a:r>
          </a:p>
          <a:p>
            <a:pPr lvl="1"/>
            <a:r>
              <a:rPr lang="en-US" dirty="0" smtClean="0"/>
              <a:t>The MDI and the main </a:t>
            </a:r>
            <a:r>
              <a:rPr lang="en-US" dirty="0" err="1" smtClean="0"/>
              <a:t>menues</a:t>
            </a:r>
            <a:endParaRPr lang="en-US" dirty="0" smtClean="0"/>
          </a:p>
          <a:p>
            <a:pPr lvl="1"/>
            <a:r>
              <a:rPr lang="en-US" dirty="0" smtClean="0"/>
              <a:t>List of programs &amp; Entities</a:t>
            </a:r>
          </a:p>
          <a:p>
            <a:r>
              <a:rPr lang="en-US" dirty="0" err="1" smtClean="0"/>
              <a:t>Northwind.Products</a:t>
            </a:r>
            <a:r>
              <a:rPr lang="en-US" dirty="0" smtClean="0"/>
              <a:t> – Programs that are in the Products module</a:t>
            </a:r>
          </a:p>
          <a:p>
            <a:r>
              <a:rPr lang="en-US" dirty="0" err="1" smtClean="0"/>
              <a:t>Northwind.Customers</a:t>
            </a:r>
            <a:r>
              <a:rPr lang="en-US" dirty="0" smtClean="0"/>
              <a:t> – Programs that are in the Customers module</a:t>
            </a:r>
          </a:p>
          <a:p>
            <a:r>
              <a:rPr lang="en-US" dirty="0" err="1" smtClean="0"/>
              <a:t>Northwind.Orders</a:t>
            </a:r>
            <a:r>
              <a:rPr lang="en-US" dirty="0" smtClean="0"/>
              <a:t> – Programs that are in the Orders module</a:t>
            </a:r>
          </a:p>
          <a:p>
            <a:r>
              <a:rPr lang="en-US" dirty="0" err="1" smtClean="0"/>
              <a:t>NorthwindBase</a:t>
            </a:r>
            <a:r>
              <a:rPr lang="en-US" dirty="0" smtClean="0"/>
              <a:t> – everything that is shared by the entire project</a:t>
            </a:r>
          </a:p>
          <a:p>
            <a:pPr lvl="1"/>
            <a:r>
              <a:rPr lang="en-US" dirty="0" smtClean="0"/>
              <a:t>Tables, Types, Rights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Northwind.Products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Northwind.Orders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Northwind.Customers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NorthwinD.Orders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504" y="5157192"/>
            <a:ext cx="885698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5557" y="2867124"/>
            <a:ext cx="2880360" cy="1691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7225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8893" y="2852936"/>
            <a:ext cx="2880360" cy="1691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504" y="1580971"/>
            <a:ext cx="8856984" cy="570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682721" y="468743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17680" y="468385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9502" y="4649103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893647" y="2332077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17680" y="2315282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682721" y="2305646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3287689" y="3764890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6920" cy="1143000"/>
          </a:xfrm>
        </p:spPr>
        <p:txBody>
          <a:bodyPr/>
          <a:lstStyle/>
          <a:p>
            <a:r>
              <a:rPr lang="en-US" dirty="0" smtClean="0"/>
              <a:t>Adding and calling Customer 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436" y="4316724"/>
            <a:ext cx="11881320" cy="177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NorthwindBase</a:t>
            </a:r>
            <a:endParaRPr lang="en-US" dirty="0"/>
          </a:p>
        </p:txBody>
      </p:sp>
      <p:sp>
        <p:nvSpPr>
          <p:cNvPr id="61" name="ICustomerOrders Background"/>
          <p:cNvSpPr/>
          <p:nvPr/>
        </p:nvSpPr>
        <p:spPr>
          <a:xfrm>
            <a:off x="6739186" y="4667826"/>
            <a:ext cx="3754981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0" name="ICustomerOrders Cod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46" y="4758489"/>
            <a:ext cx="3467584" cy="1190791"/>
          </a:xfrm>
          <a:prstGeom prst="rect">
            <a:avLst/>
          </a:prstGeom>
        </p:spPr>
      </p:pic>
      <p:sp>
        <p:nvSpPr>
          <p:cNvPr id="39" name="Orders Gray"/>
          <p:cNvSpPr/>
          <p:nvPr/>
        </p:nvSpPr>
        <p:spPr>
          <a:xfrm>
            <a:off x="7162031" y="1507148"/>
            <a:ext cx="4884729" cy="2137876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rgbClr val="BFBFBF"/>
                </a:solidFill>
              </a:rPr>
              <a:t>Northwind.Orders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6" name="Orders Green"/>
          <p:cNvSpPr/>
          <p:nvPr/>
        </p:nvSpPr>
        <p:spPr>
          <a:xfrm>
            <a:off x="7154027" y="1518247"/>
            <a:ext cx="488472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/>
              <a:t>Northwind.Orders</a:t>
            </a:r>
            <a:endParaRPr lang="en-US" dirty="0"/>
          </a:p>
        </p:txBody>
      </p:sp>
      <p:sp>
        <p:nvSpPr>
          <p:cNvPr id="7" name="Customers Gray"/>
          <p:cNvSpPr/>
          <p:nvPr/>
        </p:nvSpPr>
        <p:spPr>
          <a:xfrm>
            <a:off x="639871" y="1518247"/>
            <a:ext cx="6325999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Northwind.Customers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Customers Green"/>
          <p:cNvSpPr/>
          <p:nvPr/>
        </p:nvSpPr>
        <p:spPr>
          <a:xfrm>
            <a:off x="634527" y="1521645"/>
            <a:ext cx="6325999" cy="2137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ysClr val="windowText" lastClr="000000"/>
                </a:solidFill>
              </a:rPr>
              <a:t>Northwind.Customers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436" y="1518247"/>
            <a:ext cx="352307" cy="2137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Northwind.Products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450" y="3839921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436046" y="3821605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"/>
          <p:cNvSpPr/>
          <p:nvPr>
            <p:custDataLst>
              <p:custData r:id="rId1"/>
            </p:custDataLst>
          </p:nvPr>
        </p:nvSpPr>
        <p:spPr>
          <a:xfrm>
            <a:off x="8879629" y="93503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button</a:t>
            </a:r>
          </a:p>
        </p:txBody>
      </p:sp>
      <p:grpSp>
        <p:nvGrpSpPr>
          <p:cNvPr id="30" name="Window"/>
          <p:cNvGrpSpPr/>
          <p:nvPr>
            <p:custDataLst>
              <p:custData r:id="rId2"/>
            </p:custDataLst>
          </p:nvPr>
        </p:nvGrpSpPr>
        <p:grpSpPr>
          <a:xfrm>
            <a:off x="1764976" y="42736"/>
            <a:ext cx="8775862" cy="230832"/>
            <a:chOff x="240976" y="42736"/>
            <a:chExt cx="8775862" cy="230832"/>
          </a:xfrm>
        </p:grpSpPr>
        <p:sp>
          <p:nvSpPr>
            <p:cNvPr id="41" name="WindowTitle"/>
            <p:cNvSpPr txBox="1"/>
            <p:nvPr/>
          </p:nvSpPr>
          <p:spPr>
            <a:xfrm>
              <a:off x="240976" y="42736"/>
              <a:ext cx="999313" cy="230832"/>
            </a:xfrm>
            <a:prstGeom prst="rect">
              <a:avLst/>
            </a:prstGeom>
            <a:noFill/>
          </p:spPr>
          <p:txBody>
            <a:bodyPr wrap="none" lIns="4572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Window title</a:t>
              </a:r>
            </a:p>
          </p:txBody>
        </p:sp>
        <p:grpSp>
          <p:nvGrpSpPr>
            <p:cNvPr id="3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9" name="Down Arrow 48"/>
          <p:cNvSpPr/>
          <p:nvPr/>
        </p:nvSpPr>
        <p:spPr>
          <a:xfrm>
            <a:off x="3447213" y="3846059"/>
            <a:ext cx="484632" cy="37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Customer Orders Bachground"/>
          <p:cNvSpPr/>
          <p:nvPr/>
        </p:nvSpPr>
        <p:spPr>
          <a:xfrm>
            <a:off x="7364283" y="2041136"/>
            <a:ext cx="4480560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Customer Orders Cla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416" y="2076695"/>
            <a:ext cx="3115934" cy="161990"/>
          </a:xfrm>
          <a:prstGeom prst="rect">
            <a:avLst/>
          </a:prstGeom>
        </p:spPr>
      </p:pic>
      <p:pic>
        <p:nvPicPr>
          <p:cNvPr id="62" name="ICustomer Orders Interface in cla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167" y="2076700"/>
            <a:ext cx="1162520" cy="152462"/>
          </a:xfrm>
          <a:prstGeom prst="rect">
            <a:avLst/>
          </a:prstGeom>
        </p:spPr>
      </p:pic>
      <p:pic>
        <p:nvPicPr>
          <p:cNvPr id="56" name="Customer Orders Run Metho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905" y="2446125"/>
            <a:ext cx="3716252" cy="686077"/>
          </a:xfrm>
          <a:prstGeom prst="rect">
            <a:avLst/>
          </a:prstGeom>
        </p:spPr>
      </p:pic>
      <p:sp>
        <p:nvSpPr>
          <p:cNvPr id="63" name="Show Customer Background"/>
          <p:cNvSpPr/>
          <p:nvPr/>
        </p:nvSpPr>
        <p:spPr>
          <a:xfrm>
            <a:off x="906958" y="2010240"/>
            <a:ext cx="5781136" cy="134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pic>
        <p:nvPicPr>
          <p:cNvPr id="69" name="Show CustomersView Class"/>
          <p:cNvPicPr>
            <a:picLocks noChangeAspect="1"/>
          </p:cNvPicPr>
          <p:nvPr/>
        </p:nvPicPr>
        <p:blipFill rotWithShape="1">
          <a:blip r:embed="rId8"/>
          <a:srcRect t="61135"/>
          <a:stretch/>
        </p:blipFill>
        <p:spPr>
          <a:xfrm>
            <a:off x="925264" y="2041136"/>
            <a:ext cx="5393330" cy="166654"/>
          </a:xfrm>
          <a:prstGeom prst="rect">
            <a:avLst/>
          </a:prstGeom>
        </p:spPr>
      </p:pic>
      <p:pic>
        <p:nvPicPr>
          <p:cNvPr id="70" name="Empty Button Cod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486" y="2348621"/>
            <a:ext cx="4145050" cy="562202"/>
          </a:xfrm>
          <a:prstGeom prst="rect">
            <a:avLst/>
          </a:prstGeom>
        </p:spPr>
      </p:pic>
      <p:pic>
        <p:nvPicPr>
          <p:cNvPr id="66" name="Button code with new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5486" y="2348621"/>
            <a:ext cx="4802541" cy="590789"/>
          </a:xfrm>
          <a:prstGeom prst="rect">
            <a:avLst/>
          </a:prstGeom>
        </p:spPr>
      </p:pic>
      <p:pic>
        <p:nvPicPr>
          <p:cNvPr id="67" name="Diff of new and creat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5486" y="2348621"/>
            <a:ext cx="5088407" cy="714664"/>
          </a:xfrm>
          <a:prstGeom prst="rect">
            <a:avLst/>
          </a:prstGeom>
        </p:spPr>
      </p:pic>
      <p:pic>
        <p:nvPicPr>
          <p:cNvPr id="68" name="Button with creat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5486" y="2348621"/>
            <a:ext cx="5097936" cy="562202"/>
          </a:xfrm>
          <a:prstGeom prst="rect">
            <a:avLst/>
          </a:prstGeom>
        </p:spPr>
      </p:pic>
      <p:pic>
        <p:nvPicPr>
          <p:cNvPr id="3" name="Build Erro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8" y="3102388"/>
            <a:ext cx="4040233" cy="7908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620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animBg="1"/>
      <p:bldP spid="6" grpId="1" animBg="1"/>
      <p:bldP spid="6" grpId="2" animBg="1"/>
      <p:bldP spid="33" grpId="1" animBg="1"/>
      <p:bldP spid="33" grpId="2" animBg="1"/>
      <p:bldP spid="33" grpId="3" animBg="1"/>
      <p:bldP spid="55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34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7608" y="31572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7968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5951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6531964" y="3501009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67608" y="3407261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7608" y="3618569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1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6447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7968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6531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88" y="1552415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5591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3731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4311522" y="4761761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3452" y="2204865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87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03452" y="249289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03452" y="2842378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03452" y="3157652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51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5918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8570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6782226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23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8472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6782225" y="4766995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56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7968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5951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6531964" y="3573017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51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7968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6531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1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1584" y="2315398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47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968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0626" y="3023596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40" y="1221573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5591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3731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4311522" y="4761761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79576" y="1772817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87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1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5918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8570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6782226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23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8472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6782225" y="4766995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79576" y="198884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79576" y="2204865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79576" y="3198132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47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799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43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Calls the constructor and creates an instance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071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Controller life cycle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1832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207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359697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46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35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</a:t>
            </a:r>
            <a:r>
              <a:rPr lang="en-US" b="1" u="sng" dirty="0"/>
              <a:t>Execute()</a:t>
            </a:r>
            <a:r>
              <a:rPr lang="en-US" dirty="0"/>
              <a:t> method is called the controller runs and performs the following events:</a:t>
            </a:r>
          </a:p>
          <a:p>
            <a:r>
              <a:rPr lang="en-US" b="1" dirty="0" err="1"/>
              <a:t>OnLoad</a:t>
            </a:r>
            <a:endParaRPr lang="en-US" b="1" dirty="0"/>
          </a:p>
          <a:p>
            <a:r>
              <a:rPr lang="en-US" b="1" dirty="0" err="1"/>
              <a:t>OnStart</a:t>
            </a:r>
            <a:endParaRPr lang="en-US" b="1" dirty="0"/>
          </a:p>
          <a:p>
            <a:r>
              <a:rPr lang="en-US" dirty="0"/>
              <a:t>Load data and for each row:</a:t>
            </a:r>
          </a:p>
          <a:p>
            <a:pPr marL="857250" lvl="1" indent="-457200"/>
            <a:r>
              <a:rPr lang="en-US" b="1" dirty="0" err="1"/>
              <a:t>OnEnterRow</a:t>
            </a:r>
            <a:endParaRPr lang="en-US" b="1" dirty="0"/>
          </a:p>
          <a:p>
            <a:pPr marL="857250" lvl="1" indent="-457200"/>
            <a:r>
              <a:rPr lang="en-US" b="1" dirty="0" err="1"/>
              <a:t>OnLeaveRow</a:t>
            </a:r>
            <a:endParaRPr lang="en-US" b="1" dirty="0"/>
          </a:p>
          <a:p>
            <a:pPr marL="857250" lvl="1" indent="-457200"/>
            <a:r>
              <a:rPr lang="en-US" b="1" dirty="0" err="1"/>
              <a:t>OnSavingRow</a:t>
            </a:r>
            <a:r>
              <a:rPr lang="en-US" dirty="0"/>
              <a:t> – if the row was changed</a:t>
            </a:r>
          </a:p>
          <a:p>
            <a:pPr marL="857250" lvl="1" indent="-457200"/>
            <a:r>
              <a:rPr lang="en-US" dirty="0"/>
              <a:t>Save changes to the database</a:t>
            </a:r>
          </a:p>
          <a:p>
            <a:r>
              <a:rPr lang="en-US" b="1" dirty="0" err="1"/>
              <a:t>OnEnd</a:t>
            </a:r>
            <a:endParaRPr lang="en-US" b="1" dirty="0"/>
          </a:p>
          <a:p>
            <a:r>
              <a:rPr lang="en-US" b="1" dirty="0" err="1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Migrated Data Types</a:t>
            </a: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40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to: </a:t>
            </a:r>
            <a:r>
              <a:rPr lang="en-US" dirty="0" err="1"/>
              <a:t>int</a:t>
            </a:r>
            <a:r>
              <a:rPr lang="en-US" dirty="0"/>
              <a:t>, decimal, float, double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be null as opposed to </a:t>
            </a:r>
            <a:r>
              <a:rPr lang="en-US" dirty="0" err="1"/>
              <a:t>int</a:t>
            </a:r>
            <a:r>
              <a:rPr lang="en-US" dirty="0"/>
              <a:t>, decimal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hold any </a:t>
            </a:r>
            <a:r>
              <a:rPr lang="en-US" dirty="0" err="1"/>
              <a:t>int</a:t>
            </a:r>
            <a:r>
              <a:rPr lang="en-US" dirty="0"/>
              <a:t> or decimal value</a:t>
            </a:r>
          </a:p>
          <a:p>
            <a:r>
              <a:rPr lang="en-US" dirty="0"/>
              <a:t>When divided by Zero – returns Zero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Number n = 1;</a:t>
            </a:r>
          </a:p>
          <a:p>
            <a:pPr lvl="1"/>
            <a:r>
              <a:rPr lang="en-US" dirty="0"/>
              <a:t>Number n2 = -1.5;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string</a:t>
            </a:r>
          </a:p>
          <a:p>
            <a:r>
              <a:rPr lang="en-US" dirty="0"/>
              <a:t>Can be null </a:t>
            </a:r>
          </a:p>
          <a:p>
            <a:r>
              <a:rPr lang="en-US" dirty="0"/>
              <a:t>When performing comparison it ignores spaces.</a:t>
            </a:r>
          </a:p>
          <a:p>
            <a:pPr lvl="1"/>
            <a:r>
              <a:rPr lang="en-US" dirty="0"/>
              <a:t>For string: “a “== “a”  return false</a:t>
            </a:r>
          </a:p>
          <a:p>
            <a:pPr lvl="1"/>
            <a:r>
              <a:rPr lang="en-US" dirty="0"/>
              <a:t>For Text: “a “==“a” return true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Text a = “.NET”;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-  bool</a:t>
            </a:r>
          </a:p>
          <a:p>
            <a:r>
              <a:rPr lang="en-US" dirty="0"/>
              <a:t>Can be null as opposed to bool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Bool a = true;</a:t>
            </a:r>
          </a:p>
          <a:p>
            <a:pPr lvl="1"/>
            <a:r>
              <a:rPr lang="en-US" dirty="0"/>
              <a:t>Bool b =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23604</TotalTime>
  <Words>639</Words>
  <Application>Microsoft Office PowerPoint</Application>
  <PresentationFormat>Widescreen</PresentationFormat>
  <Paragraphs>191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Migrated Data Types</vt:lpstr>
      <vt:lpstr>Number</vt:lpstr>
      <vt:lpstr>Text</vt:lpstr>
      <vt:lpstr>Bool</vt:lpstr>
      <vt:lpstr>Date</vt:lpstr>
      <vt:lpstr>Time</vt:lpstr>
      <vt:lpstr>TypedColumnBase&lt;dataType&gt; </vt:lpstr>
      <vt:lpstr>Func&lt;dataType&gt; </vt:lpstr>
      <vt:lpstr>Large Migrated Project Structure and  AbstractFactory.Create method</vt:lpstr>
      <vt:lpstr>Migrated code structure </vt:lpstr>
      <vt:lpstr>Northwind Project</vt:lpstr>
      <vt:lpstr>Northwind.Products</vt:lpstr>
      <vt:lpstr>NorthwinD.Customers</vt:lpstr>
      <vt:lpstr>NorthwinD.Orders</vt:lpstr>
      <vt:lpstr>Adding and calling Customer Orders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123</cp:revision>
  <dcterms:created xsi:type="dcterms:W3CDTF">2014-07-16T13:45:44Z</dcterms:created>
  <dcterms:modified xsi:type="dcterms:W3CDTF">2017-01-31T14:55:08Z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