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1"/>
  </p:notesMasterIdLst>
  <p:handoutMasterIdLst>
    <p:handoutMasterId r:id="rId12"/>
  </p:handoutMasterIdLst>
  <p:sldIdLst>
    <p:sldId id="305" r:id="rId4"/>
    <p:sldId id="300" r:id="rId5"/>
    <p:sldId id="299" r:id="rId6"/>
    <p:sldId id="301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2F2F2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96" autoAdjust="0"/>
    <p:restoredTop sz="93662" autoAdjust="0"/>
  </p:normalViewPr>
  <p:slideViewPr>
    <p:cSldViewPr>
      <p:cViewPr varScale="1">
        <p:scale>
          <a:sx n="103" d="100"/>
          <a:sy n="103" d="100"/>
        </p:scale>
        <p:origin x="13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562DBC-A057-4482-B1DA-F1223766652F}" type="datetimeFigureOut">
              <a:rPr lang="he-IL" smtClean="0"/>
              <a:t>י"א/שבט/תשע"ז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328767-BE34-4EAC-BFF6-8EADB210D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6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2168-67EB-4E58-85AA-EDFD7A3D899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1C2B-38DC-427F-9F6F-35E2AA12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RIT\Documents\Clients\Firefly\Collateral\Mazeget\Page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520" cy="912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Final_Firefly_Logo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1" y="417514"/>
            <a:ext cx="3890196" cy="12214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0" y="2075538"/>
            <a:ext cx="6807200" cy="2000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b="0" spc="-100" baseline="0">
                <a:solidFill>
                  <a:schemeClr val="bg1"/>
                </a:solidFill>
                <a:latin typeface="Arial Black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267200"/>
            <a:ext cx="6807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Open Sans Condensed Light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00" y="5197476"/>
            <a:ext cx="2844800" cy="365125"/>
          </a:xfrm>
        </p:spPr>
        <p:txBody>
          <a:bodyPr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710869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" descr="Final_Firefly_Logo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1" y="6156576"/>
            <a:ext cx="1857895" cy="58189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10920536" y="241234"/>
            <a:ext cx="1187042" cy="102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2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1" y="2636839"/>
            <a:ext cx="82931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7C6A-FD7E-4C5F-AD2B-DB1ED8C36AA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F708B-2053-4AF1-9637-C758253FA8AA}" type="slidenum">
              <a:rPr lang="he-IL" i="1">
                <a:latin typeface="Verdan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41368"/>
            <a:ext cx="12192000" cy="116632"/>
          </a:xfrm>
          <a:prstGeom prst="rect">
            <a:avLst/>
          </a:prstGeom>
          <a:solidFill>
            <a:srgbClr val="FFC20F"/>
          </a:solidFill>
          <a:ln w="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800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261B3"/>
          </a:solidFill>
          <a:latin typeface="+mj-lt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•"/>
        <a:defRPr sz="2800" i="1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–"/>
        <a:defRPr sz="2400" i="1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0" y="2415362"/>
            <a:ext cx="6807200" cy="3029862"/>
          </a:xfrm>
        </p:spPr>
        <p:txBody>
          <a:bodyPr/>
          <a:lstStyle/>
          <a:p>
            <a:r>
              <a:rPr lang="en-US" dirty="0" smtClean="0"/>
              <a:t>Large Migrated Project Structure and </a:t>
            </a:r>
            <a:br>
              <a:rPr lang="en-US" dirty="0" smtClean="0"/>
            </a:br>
            <a:r>
              <a:rPr lang="en-US" dirty="0" err="1" smtClean="0"/>
              <a:t>AbstractFactory.Create</a:t>
            </a:r>
            <a:r>
              <a:rPr lang="en-US" dirty="0" smtClean="0"/>
              <a:t> method</a:t>
            </a:r>
            <a:endParaRPr lang="en-US" dirty="0">
              <a:solidFill>
                <a:srgbClr val="FFC2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8049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Migrated code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Northwind</a:t>
            </a:r>
            <a:r>
              <a:rPr lang="en-US" dirty="0" smtClean="0"/>
              <a:t> - application startup code</a:t>
            </a:r>
          </a:p>
          <a:p>
            <a:pPr lvl="1"/>
            <a:r>
              <a:rPr lang="en-US" dirty="0" err="1" smtClean="0"/>
              <a:t>Program.Main</a:t>
            </a:r>
            <a:r>
              <a:rPr lang="en-US" dirty="0" smtClean="0"/>
              <a:t> – the entry point code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ApplicationCore</a:t>
            </a:r>
            <a:r>
              <a:rPr lang="en-US" dirty="0" smtClean="0"/>
              <a:t> class – (Main Program)</a:t>
            </a:r>
          </a:p>
          <a:p>
            <a:pPr lvl="1"/>
            <a:r>
              <a:rPr lang="en-US" dirty="0" smtClean="0"/>
              <a:t>The MDI and the main </a:t>
            </a:r>
            <a:r>
              <a:rPr lang="en-US" dirty="0" err="1" smtClean="0"/>
              <a:t>menues</a:t>
            </a:r>
            <a:endParaRPr lang="en-US" dirty="0" smtClean="0"/>
          </a:p>
          <a:p>
            <a:pPr lvl="1"/>
            <a:r>
              <a:rPr lang="en-US" dirty="0" smtClean="0"/>
              <a:t>List of programs &amp; Entities</a:t>
            </a:r>
          </a:p>
          <a:p>
            <a:r>
              <a:rPr lang="en-US" dirty="0" err="1" smtClean="0"/>
              <a:t>Northwind.Products</a:t>
            </a:r>
            <a:r>
              <a:rPr lang="en-US" dirty="0" smtClean="0"/>
              <a:t> – Programs that are in the Products module</a:t>
            </a:r>
          </a:p>
          <a:p>
            <a:r>
              <a:rPr lang="en-US" dirty="0" err="1" smtClean="0"/>
              <a:t>Northwind.Customers</a:t>
            </a:r>
            <a:r>
              <a:rPr lang="en-US" dirty="0" smtClean="0"/>
              <a:t> – Programs that are in the Customers module</a:t>
            </a:r>
          </a:p>
          <a:p>
            <a:r>
              <a:rPr lang="en-US" dirty="0" err="1" smtClean="0"/>
              <a:t>Northwind.Orders</a:t>
            </a:r>
            <a:r>
              <a:rPr lang="en-US" dirty="0" smtClean="0"/>
              <a:t> – Programs that are in the Orders module</a:t>
            </a:r>
          </a:p>
          <a:p>
            <a:r>
              <a:rPr lang="en-US" dirty="0" err="1" smtClean="0"/>
              <a:t>NorthwindBase</a:t>
            </a:r>
            <a:r>
              <a:rPr lang="en-US" dirty="0" smtClean="0"/>
              <a:t> – everything that is shared by the entire project</a:t>
            </a:r>
          </a:p>
          <a:p>
            <a:pPr lvl="1"/>
            <a:r>
              <a:rPr lang="en-US" dirty="0" smtClean="0"/>
              <a:t>Tables, Types, Rights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Northwind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1504" y="5157192"/>
            <a:ext cx="8856984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5557" y="2867124"/>
            <a:ext cx="2880360" cy="1691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Northwind.Orders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17225" y="2852936"/>
            <a:ext cx="2880360" cy="1691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Northwind.Customers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28893" y="2852936"/>
            <a:ext cx="2880360" cy="1691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Northwind.Products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31504" y="1580971"/>
            <a:ext cx="8856984" cy="5709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682721" y="4687431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817680" y="4683855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899502" y="4649103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893647" y="2332077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817680" y="2315282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682721" y="2305646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Northwind.Products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1504" y="5157192"/>
            <a:ext cx="8856984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5557" y="2867124"/>
            <a:ext cx="2880360" cy="169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Northwind.Orders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7225" y="2852936"/>
            <a:ext cx="2880360" cy="169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Northwind.Customers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8893" y="2852936"/>
            <a:ext cx="2880360" cy="1691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Northwind.Products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31504" y="1580971"/>
            <a:ext cx="8856984" cy="570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682721" y="4687431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817680" y="4683855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899502" y="4649103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893647" y="2332077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817680" y="2315282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682721" y="2305646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NorthwinD.Customers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1504" y="5157192"/>
            <a:ext cx="8856984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5557" y="2867124"/>
            <a:ext cx="2880360" cy="169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Northwind.Orders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7225" y="2852936"/>
            <a:ext cx="2880360" cy="1691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Northwind.Customers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28893" y="2852936"/>
            <a:ext cx="2880360" cy="169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Northwind.Products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1504" y="1580971"/>
            <a:ext cx="8856984" cy="570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682721" y="4687431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817680" y="4683855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899502" y="4649103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893647" y="2332077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817680" y="2315282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682721" y="2305646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NorthwinD.Orders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1504" y="5157192"/>
            <a:ext cx="8856984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5557" y="2867124"/>
            <a:ext cx="2880360" cy="1691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Northwind.Orders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17225" y="2852936"/>
            <a:ext cx="2880360" cy="169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Northwind.Customers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8893" y="2852936"/>
            <a:ext cx="2880360" cy="169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Northwind.Products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1504" y="1580971"/>
            <a:ext cx="8856984" cy="570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682721" y="4687431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817680" y="4683855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899502" y="4649103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893647" y="2332077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817680" y="2315282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682721" y="2305646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6920" cy="1143000"/>
          </a:xfrm>
        </p:spPr>
        <p:txBody>
          <a:bodyPr/>
          <a:lstStyle/>
          <a:p>
            <a:r>
              <a:rPr lang="en-US" dirty="0" smtClean="0"/>
              <a:t>Adding and calling Customer 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436" y="4316724"/>
            <a:ext cx="11881320" cy="17765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NorthwindBase</a:t>
            </a:r>
            <a:endParaRPr lang="en-US" dirty="0"/>
          </a:p>
        </p:txBody>
      </p:sp>
      <p:sp>
        <p:nvSpPr>
          <p:cNvPr id="61" name="ICustomerOrders Background"/>
          <p:cNvSpPr/>
          <p:nvPr/>
        </p:nvSpPr>
        <p:spPr>
          <a:xfrm>
            <a:off x="6739186" y="4667826"/>
            <a:ext cx="3754981" cy="134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0" name="ICustomerOrders Cod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46" y="4758489"/>
            <a:ext cx="3467584" cy="1190791"/>
          </a:xfrm>
          <a:prstGeom prst="rect">
            <a:avLst/>
          </a:prstGeom>
        </p:spPr>
      </p:pic>
      <p:sp>
        <p:nvSpPr>
          <p:cNvPr id="39" name="Orders Gray"/>
          <p:cNvSpPr/>
          <p:nvPr/>
        </p:nvSpPr>
        <p:spPr>
          <a:xfrm>
            <a:off x="7162031" y="1507148"/>
            <a:ext cx="4884729" cy="2137876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rgbClr val="BFBFBF"/>
                </a:solidFill>
              </a:rPr>
              <a:t>Northwind.Orders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6" name="Orders Green"/>
          <p:cNvSpPr/>
          <p:nvPr/>
        </p:nvSpPr>
        <p:spPr>
          <a:xfrm>
            <a:off x="7154027" y="1518247"/>
            <a:ext cx="4884729" cy="21378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Northwind.Orders</a:t>
            </a:r>
            <a:endParaRPr lang="en-US" dirty="0"/>
          </a:p>
        </p:txBody>
      </p:sp>
      <p:sp>
        <p:nvSpPr>
          <p:cNvPr id="7" name="Customers Gray"/>
          <p:cNvSpPr/>
          <p:nvPr/>
        </p:nvSpPr>
        <p:spPr>
          <a:xfrm>
            <a:off x="639871" y="1518247"/>
            <a:ext cx="6325999" cy="2137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Northwind.Customers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Customers Green"/>
          <p:cNvSpPr/>
          <p:nvPr/>
        </p:nvSpPr>
        <p:spPr>
          <a:xfrm>
            <a:off x="634527" y="1521645"/>
            <a:ext cx="6325999" cy="21378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ysClr val="windowText" lastClr="000000"/>
                </a:solidFill>
              </a:rPr>
              <a:t>Northwind.Customers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7436" y="1518247"/>
            <a:ext cx="352307" cy="2137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Northwind.Products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85450" y="3839921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9436046" y="3821605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Content"/>
          <p:cNvSpPr/>
          <p:nvPr>
            <p:custDataLst>
              <p:custData r:id="rId1"/>
            </p:custDataLst>
          </p:nvPr>
        </p:nvSpPr>
        <p:spPr>
          <a:xfrm>
            <a:off x="8879629" y="935037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button</a:t>
            </a:r>
          </a:p>
        </p:txBody>
      </p:sp>
      <p:grpSp>
        <p:nvGrpSpPr>
          <p:cNvPr id="30" name="Window"/>
          <p:cNvGrpSpPr/>
          <p:nvPr>
            <p:custDataLst>
              <p:custData r:id="rId2"/>
            </p:custDataLst>
          </p:nvPr>
        </p:nvGrpSpPr>
        <p:grpSpPr>
          <a:xfrm>
            <a:off x="1764976" y="42736"/>
            <a:ext cx="8775862" cy="230832"/>
            <a:chOff x="240976" y="42736"/>
            <a:chExt cx="8775862" cy="230832"/>
          </a:xfrm>
        </p:grpSpPr>
        <p:sp>
          <p:nvSpPr>
            <p:cNvPr id="41" name="WindowTitle"/>
            <p:cNvSpPr txBox="1"/>
            <p:nvPr/>
          </p:nvSpPr>
          <p:spPr>
            <a:xfrm>
              <a:off x="240976" y="42736"/>
              <a:ext cx="999313" cy="230832"/>
            </a:xfrm>
            <a:prstGeom prst="rect">
              <a:avLst/>
            </a:prstGeom>
            <a:noFill/>
          </p:spPr>
          <p:txBody>
            <a:bodyPr wrap="none" lIns="4572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Window title</a:t>
              </a:r>
            </a:p>
          </p:txBody>
        </p:sp>
        <p:grpSp>
          <p:nvGrpSpPr>
            <p:cNvPr id="3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9" name="Down Arrow 48"/>
          <p:cNvSpPr/>
          <p:nvPr/>
        </p:nvSpPr>
        <p:spPr>
          <a:xfrm>
            <a:off x="3447213" y="3846059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Customer Orders Bachground"/>
          <p:cNvSpPr/>
          <p:nvPr/>
        </p:nvSpPr>
        <p:spPr>
          <a:xfrm>
            <a:off x="7364283" y="2041136"/>
            <a:ext cx="4480560" cy="134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4" name="Customer Orders Clas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416" y="2076695"/>
            <a:ext cx="3115934" cy="161990"/>
          </a:xfrm>
          <a:prstGeom prst="rect">
            <a:avLst/>
          </a:prstGeom>
        </p:spPr>
      </p:pic>
      <p:pic>
        <p:nvPicPr>
          <p:cNvPr id="62" name="ICustomer Orders Interface in clas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4167" y="2076700"/>
            <a:ext cx="1162520" cy="152462"/>
          </a:xfrm>
          <a:prstGeom prst="rect">
            <a:avLst/>
          </a:prstGeom>
        </p:spPr>
      </p:pic>
      <p:pic>
        <p:nvPicPr>
          <p:cNvPr id="56" name="Customer Orders Run Metho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8905" y="2446125"/>
            <a:ext cx="3716252" cy="686077"/>
          </a:xfrm>
          <a:prstGeom prst="rect">
            <a:avLst/>
          </a:prstGeom>
        </p:spPr>
      </p:pic>
      <p:sp>
        <p:nvSpPr>
          <p:cNvPr id="63" name="Show Customer Background"/>
          <p:cNvSpPr/>
          <p:nvPr/>
        </p:nvSpPr>
        <p:spPr>
          <a:xfrm>
            <a:off x="906958" y="2010240"/>
            <a:ext cx="5781136" cy="134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pic>
        <p:nvPicPr>
          <p:cNvPr id="69" name="Show CustomersView Class"/>
          <p:cNvPicPr>
            <a:picLocks noChangeAspect="1"/>
          </p:cNvPicPr>
          <p:nvPr/>
        </p:nvPicPr>
        <p:blipFill rotWithShape="1">
          <a:blip r:embed="rId8"/>
          <a:srcRect t="61135"/>
          <a:stretch/>
        </p:blipFill>
        <p:spPr>
          <a:xfrm>
            <a:off x="925264" y="2041136"/>
            <a:ext cx="5393330" cy="166654"/>
          </a:xfrm>
          <a:prstGeom prst="rect">
            <a:avLst/>
          </a:prstGeom>
        </p:spPr>
      </p:pic>
      <p:pic>
        <p:nvPicPr>
          <p:cNvPr id="70" name="Empty Button Cod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5486" y="2348621"/>
            <a:ext cx="4145050" cy="562202"/>
          </a:xfrm>
          <a:prstGeom prst="rect">
            <a:avLst/>
          </a:prstGeom>
        </p:spPr>
      </p:pic>
      <p:pic>
        <p:nvPicPr>
          <p:cNvPr id="66" name="Button code with new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5486" y="2348621"/>
            <a:ext cx="4802541" cy="590789"/>
          </a:xfrm>
          <a:prstGeom prst="rect">
            <a:avLst/>
          </a:prstGeom>
        </p:spPr>
      </p:pic>
      <p:pic>
        <p:nvPicPr>
          <p:cNvPr id="67" name="Diff of new and creat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5486" y="2348621"/>
            <a:ext cx="5088407" cy="714664"/>
          </a:xfrm>
          <a:prstGeom prst="rect">
            <a:avLst/>
          </a:prstGeom>
        </p:spPr>
      </p:pic>
      <p:pic>
        <p:nvPicPr>
          <p:cNvPr id="68" name="Button with creat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5486" y="2348621"/>
            <a:ext cx="5097936" cy="562202"/>
          </a:xfrm>
          <a:prstGeom prst="rect">
            <a:avLst/>
          </a:prstGeom>
        </p:spPr>
      </p:pic>
      <p:pic>
        <p:nvPicPr>
          <p:cNvPr id="3" name="Build Error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8" y="3102388"/>
            <a:ext cx="4040233" cy="79089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6208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" grpId="0" animBg="1"/>
      <p:bldP spid="6" grpId="1" animBg="1"/>
      <p:bldP spid="6" grpId="2" animBg="1"/>
      <p:bldP spid="33" grpId="1" animBg="1"/>
      <p:bldP spid="33" grpId="2" animBg="1"/>
      <p:bldP spid="33" grpId="3" animBg="1"/>
      <p:bldP spid="55" grpId="0" animBg="1"/>
      <p:bldP spid="63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44FD858-3F76-43FA-A4C6-ED056076F94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21ECF36-2FFA-46BD-A402-8D8EBCA8F3B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24293</TotalTime>
  <Words>127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Calibri</vt:lpstr>
      <vt:lpstr>Microsoft Sans Serif</vt:lpstr>
      <vt:lpstr>Open Sans Condensed</vt:lpstr>
      <vt:lpstr>Open Sans Condensed Light</vt:lpstr>
      <vt:lpstr>Segoe UI</vt:lpstr>
      <vt:lpstr>Verdana</vt:lpstr>
      <vt:lpstr>1_Office Theme</vt:lpstr>
      <vt:lpstr>Large Migrated Project Structure and  AbstractFactory.Create method</vt:lpstr>
      <vt:lpstr>Migrated code structure </vt:lpstr>
      <vt:lpstr>Northwind Project</vt:lpstr>
      <vt:lpstr>Northwind.Products</vt:lpstr>
      <vt:lpstr>NorthwinD.Customers</vt:lpstr>
      <vt:lpstr>NorthwinD.Orders</vt:lpstr>
      <vt:lpstr>Adding and calling Customer Orders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UIController</dc:title>
  <dc:creator>Gilad</dc:creator>
  <cp:lastModifiedBy>anat</cp:lastModifiedBy>
  <cp:revision>124</cp:revision>
  <dcterms:created xsi:type="dcterms:W3CDTF">2014-07-16T13:45:44Z</dcterms:created>
  <dcterms:modified xsi:type="dcterms:W3CDTF">2017-02-07T05:24:34Z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