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  <Override PartName="/ppt/media/image6.jpeg" ContentType="image/jpeg"/>
  <Override PartName="/ppt/media/image13.png" ContentType="image/png"/>
  <Override PartName="/ppt/media/image7.png" ContentType="image/png"/>
  <Override PartName="/ppt/media/image8.jpeg" ContentType="image/jpeg"/>
  <Override PartName="/ppt/media/image9.png" ContentType="image/png"/>
  <Override PartName="/ppt/media/image10.jpeg" ContentType="image/jpeg"/>
  <Override PartName="/ppt/media/image11.png" ContentType="image/png"/>
  <Override PartName="/ppt/media/image1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360" y="4895640"/>
            <a:ext cx="10853640" cy="1260000"/>
            <a:chOff x="-360360" y="4895640"/>
            <a:chExt cx="10853640" cy="1260000"/>
          </a:xfrm>
        </p:grpSpPr>
        <p:sp>
          <p:nvSpPr>
            <p:cNvPr id="31" name=""/>
            <p:cNvSpPr/>
            <p:nvPr/>
          </p:nvSpPr>
          <p:spPr>
            <a:xfrm flipH="1">
              <a:off x="943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29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7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3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5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3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5280" y="4895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7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7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1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5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5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1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3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7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49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5280" y="491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6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3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72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72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89280" y="545364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"/>
          <p:cNvSpPr/>
          <p:nvPr/>
        </p:nvSpPr>
        <p:spPr>
          <a:xfrm>
            <a:off x="-414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990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2394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1692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3096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4500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798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5202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6606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904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7308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8010000" y="-52056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414000" y="-52056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712000" y="-52056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288000" y="-520920"/>
            <a:ext cx="701640" cy="70164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360" y="4896000"/>
            <a:ext cx="10853640" cy="1260000"/>
            <a:chOff x="-360360" y="4896000"/>
            <a:chExt cx="10853640" cy="1260000"/>
          </a:xfrm>
        </p:grpSpPr>
        <p:sp>
          <p:nvSpPr>
            <p:cNvPr id="115" name=""/>
            <p:cNvSpPr/>
            <p:nvPr/>
          </p:nvSpPr>
          <p:spPr>
            <a:xfrm flipH="1">
              <a:off x="943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29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3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3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5280" y="4896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7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7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1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5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5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1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3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7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49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5280" y="491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6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328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728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672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5280" y="545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072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1280" y="491436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89280" y="5454000"/>
              <a:ext cx="701640" cy="70164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"/>
          <p:cNvSpPr/>
          <p:nvPr/>
        </p:nvSpPr>
        <p:spPr>
          <a:xfrm>
            <a:off x="342000" y="4914360"/>
            <a:ext cx="240084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744640" y="4914000"/>
            <a:ext cx="4580640" cy="7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8494200" y="4914000"/>
            <a:ext cx="1142640" cy="70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EC2F3AF5-ECEC-407A-9A56-F7D629F00719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rcsb.org/" TargetMode="External"/><Relationship Id="rId2" Type="http://schemas.openxmlformats.org/officeDocument/2006/relationships/hyperlink" Target="https://manual.gromacs.org/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89996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IN" sz="2900" spc="-1" strike="noStrike">
                <a:latin typeface="Arial"/>
              </a:rPr>
              <a:t>A Gromacs MD Study of Hen Egg-White Lysozyme</a:t>
            </a:r>
            <a:br>
              <a:rPr sz="4400"/>
            </a:br>
            <a:br>
              <a:rPr sz="4400"/>
            </a:br>
            <a:r>
              <a:rPr b="0" lang="en-IN" sz="2400" spc="-1" strike="noStrike">
                <a:latin typeface="Arial"/>
              </a:rPr>
              <a:t>in Orthorombic Form at 1.5 Å resolution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7044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2800" spc="-1" strike="noStrike">
                <a:latin typeface="Arial"/>
              </a:rPr>
              <a:t>A Gromacs Tutorial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4" name="PlaceHolder 3"/>
          <p:cNvSpPr txBox="1"/>
          <p:nvPr/>
        </p:nvSpPr>
        <p:spPr>
          <a:xfrm>
            <a:off x="540720" y="238572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latin typeface="Arial"/>
              </a:rPr>
              <a:t>Thank You!</a:t>
            </a:r>
            <a:endParaRPr b="1" lang="en-IN" sz="1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477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200" spc="-1" strike="noStrike">
                <a:latin typeface="Arial"/>
              </a:rPr>
              <a:t>The Hen Egg-White Lysozyme (1AKI)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187800" y="1335960"/>
            <a:ext cx="3705120" cy="357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Energy Minimization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rcRect l="0" t="1588" r="33351" b="8200"/>
          <a:stretch/>
        </p:blipFill>
        <p:spPr>
          <a:xfrm rot="21595800">
            <a:off x="5915520" y="1292400"/>
            <a:ext cx="3240000" cy="3098880"/>
          </a:xfrm>
          <a:prstGeom prst="rect">
            <a:avLst/>
          </a:prstGeom>
          <a:ln w="0">
            <a:noFill/>
          </a:ln>
        </p:spPr>
      </p:pic>
      <p:sp>
        <p:nvSpPr>
          <p:cNvPr id="193" name=""/>
          <p:cNvSpPr txBox="1"/>
          <p:nvPr/>
        </p:nvSpPr>
        <p:spPr>
          <a:xfrm>
            <a:off x="5328000" y="446652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OBTAINED THROUGH SIMULATION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900000" y="1368000"/>
            <a:ext cx="3420000" cy="316584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 txBox="1"/>
          <p:nvPr/>
        </p:nvSpPr>
        <p:spPr>
          <a:xfrm>
            <a:off x="936000" y="446652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AS GIVEN IN TUTORIAL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NVT Equilibriation [50 ps]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rcRect l="3586" t="3456" r="26789" b="8969"/>
          <a:stretch/>
        </p:blipFill>
        <p:spPr>
          <a:xfrm>
            <a:off x="5832000" y="1260000"/>
            <a:ext cx="3607200" cy="3206520"/>
          </a:xfrm>
          <a:prstGeom prst="rect">
            <a:avLst/>
          </a:prstGeom>
          <a:ln w="0">
            <a:noFill/>
          </a:ln>
        </p:spPr>
      </p:pic>
      <p:sp>
        <p:nvSpPr>
          <p:cNvPr id="198" name=""/>
          <p:cNvSpPr txBox="1"/>
          <p:nvPr/>
        </p:nvSpPr>
        <p:spPr>
          <a:xfrm>
            <a:off x="5328000" y="446652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OBTAINED THROUGH SIMULATION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1569600" y="1292400"/>
            <a:ext cx="2678400" cy="3243600"/>
          </a:xfrm>
          <a:prstGeom prst="rect">
            <a:avLst/>
          </a:prstGeom>
          <a:ln w="0">
            <a:noFill/>
          </a:ln>
        </p:spPr>
      </p:pic>
      <p:sp>
        <p:nvSpPr>
          <p:cNvPr id="200" name=""/>
          <p:cNvSpPr txBox="1"/>
          <p:nvPr/>
        </p:nvSpPr>
        <p:spPr>
          <a:xfrm>
            <a:off x="936000" y="446652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AS GIVEN IN TUTORIAL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400" spc="-1" strike="noStrike">
                <a:latin typeface="Arial"/>
              </a:rPr>
              <a:t>NPT Equilibriation (Pressure Variation) [100 ps]</a:t>
            </a:r>
            <a:endParaRPr b="0" lang="en-IN" sz="34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rcRect l="3586" t="3456" r="30654" b="8969"/>
          <a:stretch/>
        </p:blipFill>
        <p:spPr>
          <a:xfrm>
            <a:off x="5868360" y="1281600"/>
            <a:ext cx="3419640" cy="3218400"/>
          </a:xfrm>
          <a:prstGeom prst="rect">
            <a:avLst/>
          </a:prstGeom>
          <a:ln w="0">
            <a:noFill/>
          </a:ln>
        </p:spPr>
      </p:pic>
      <p:sp>
        <p:nvSpPr>
          <p:cNvPr id="203" name=""/>
          <p:cNvSpPr txBox="1"/>
          <p:nvPr/>
        </p:nvSpPr>
        <p:spPr>
          <a:xfrm>
            <a:off x="5328000" y="446652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OBTAINED THROUGH SIMULATION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1476360" y="1281600"/>
            <a:ext cx="2718000" cy="3376800"/>
          </a:xfrm>
          <a:prstGeom prst="rect">
            <a:avLst/>
          </a:prstGeom>
          <a:ln w="0">
            <a:noFill/>
          </a:ln>
        </p:spPr>
      </p:pic>
      <p:sp>
        <p:nvSpPr>
          <p:cNvPr id="205" name=""/>
          <p:cNvSpPr txBox="1"/>
          <p:nvPr/>
        </p:nvSpPr>
        <p:spPr>
          <a:xfrm>
            <a:off x="936000" y="453852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AS GIVEN IN TUTORIAL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500" spc="-1" strike="noStrike">
                <a:latin typeface="Arial"/>
              </a:rPr>
              <a:t>NPT Equilibriation (Density Variation) [100 ps]</a:t>
            </a:r>
            <a:endParaRPr b="0" lang="en-IN" sz="35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rcRect l="3586" t="3456" r="34523" b="8969"/>
          <a:stretch/>
        </p:blipFill>
        <p:spPr>
          <a:xfrm>
            <a:off x="5868360" y="1296000"/>
            <a:ext cx="3167640" cy="3167640"/>
          </a:xfrm>
          <a:prstGeom prst="rect">
            <a:avLst/>
          </a:prstGeom>
          <a:ln w="0">
            <a:noFill/>
          </a:ln>
        </p:spPr>
      </p:pic>
      <p:sp>
        <p:nvSpPr>
          <p:cNvPr id="208" name=""/>
          <p:cNvSpPr txBox="1"/>
          <p:nvPr/>
        </p:nvSpPr>
        <p:spPr>
          <a:xfrm>
            <a:off x="5328000" y="446652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OBTAINED THROUGH SIMULATION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1512000" y="1306800"/>
            <a:ext cx="2736000" cy="3387600"/>
          </a:xfrm>
          <a:prstGeom prst="rect">
            <a:avLst/>
          </a:prstGeom>
          <a:ln w="0">
            <a:noFill/>
          </a:ln>
        </p:spPr>
      </p:pic>
      <p:sp>
        <p:nvSpPr>
          <p:cNvPr id="210" name=""/>
          <p:cNvSpPr txBox="1"/>
          <p:nvPr/>
        </p:nvSpPr>
        <p:spPr>
          <a:xfrm>
            <a:off x="936000" y="453852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AS GIVEN IN TUTORIAL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Structural Stability: RMSD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rcRect l="3106" t="3983" r="16869" b="6238"/>
          <a:stretch/>
        </p:blipFill>
        <p:spPr>
          <a:xfrm>
            <a:off x="6029640" y="1342080"/>
            <a:ext cx="3723840" cy="295236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810000" y="1315440"/>
            <a:ext cx="3333240" cy="3215880"/>
          </a:xfrm>
          <a:prstGeom prst="rect">
            <a:avLst/>
          </a:prstGeom>
          <a:ln w="0">
            <a:noFill/>
          </a:ln>
        </p:spPr>
      </p:pic>
      <p:sp>
        <p:nvSpPr>
          <p:cNvPr id="214" name=""/>
          <p:cNvSpPr txBox="1"/>
          <p:nvPr/>
        </p:nvSpPr>
        <p:spPr>
          <a:xfrm>
            <a:off x="5904000" y="4250520"/>
            <a:ext cx="41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RMSD obtained after simulation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(w.r.t Equilibriated structure)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620280" y="446688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RMSD (tutorial)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600" spc="-1" strike="noStrike">
                <a:latin typeface="Arial"/>
              </a:rPr>
              <a:t>Structural Stability: Radius of Gyration (R</a:t>
            </a:r>
            <a:r>
              <a:rPr b="0" lang="en-IN" sz="3200" spc="-1" strike="noStrike">
                <a:latin typeface="Arial"/>
              </a:rPr>
              <a:t>g</a:t>
            </a:r>
            <a:r>
              <a:rPr b="0" lang="en-IN" sz="3600" spc="-1" strike="noStrike">
                <a:latin typeface="Arial"/>
              </a:rPr>
              <a:t>)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rcRect l="2119" t="3138" r="36844" b="7019"/>
          <a:stretch/>
        </p:blipFill>
        <p:spPr>
          <a:xfrm>
            <a:off x="6368040" y="1277640"/>
            <a:ext cx="3076200" cy="3200040"/>
          </a:xfrm>
          <a:prstGeom prst="rect">
            <a:avLst/>
          </a:prstGeom>
          <a:ln w="0">
            <a:noFill/>
          </a:ln>
        </p:spPr>
      </p:pic>
      <p:sp>
        <p:nvSpPr>
          <p:cNvPr id="218" name=""/>
          <p:cNvSpPr txBox="1"/>
          <p:nvPr/>
        </p:nvSpPr>
        <p:spPr>
          <a:xfrm>
            <a:off x="5796000" y="4358880"/>
            <a:ext cx="41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RMSD obtained after simulation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(w.r.t Equilibriated structure)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962280" y="1328760"/>
            <a:ext cx="3247560" cy="313308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 txBox="1"/>
          <p:nvPr/>
        </p:nvSpPr>
        <p:spPr>
          <a:xfrm>
            <a:off x="821520" y="444492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Radius of Gyration (Tutorial)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  <a:ea typeface="Noto Sans CJK SC"/>
              </a:rPr>
              <a:t>Justin A. Lemkul; GROMACS Tutorial;</a:t>
            </a:r>
            <a:r>
              <a:rPr b="0" lang="en-IN" sz="2600" spc="-1" strike="noStrike">
                <a:latin typeface="Arial"/>
              </a:rPr>
              <a:t> Lemkul Lab, </a:t>
            </a:r>
            <a:r>
              <a:rPr b="0" lang="en-IN" sz="2600" spc="-1" strike="noStrike">
                <a:latin typeface="Arial"/>
              </a:rPr>
              <a:t>Virginia Tech.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D. Frenkel, B. Smith; Understanding Molecular Simulation: </a:t>
            </a:r>
            <a:r>
              <a:rPr b="0" lang="en-IN" sz="2600" spc="-1" strike="noStrike">
                <a:latin typeface="Arial"/>
              </a:rPr>
              <a:t>From Algorithms to Applications; Academic Press (2002); </a:t>
            </a:r>
            <a:r>
              <a:rPr b="0" lang="en-IN" sz="2600" spc="-1" strike="noStrike">
                <a:latin typeface="Arial"/>
              </a:rPr>
              <a:t>ISBN: 0-12-267351-4.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RCSB Protein Data Bank (</a:t>
            </a:r>
            <a:r>
              <a:rPr b="0" lang="en-IN" sz="2600" spc="-1" strike="noStrike">
                <a:latin typeface="Arial"/>
                <a:hlinkClick r:id="rId1"/>
              </a:rPr>
              <a:t>www.rcsb.org</a:t>
            </a:r>
            <a:r>
              <a:rPr b="0" lang="en-IN" sz="2600" spc="-1" strike="noStrike">
                <a:latin typeface="Arial"/>
              </a:rPr>
              <a:t>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Gromacs Documentation (</a:t>
            </a:r>
            <a:r>
              <a:rPr b="0" lang="en-IN" sz="2600" spc="-1" strike="noStrike">
                <a:latin typeface="Arial"/>
                <a:hlinkClick r:id="rId2"/>
              </a:rPr>
              <a:t>https://manual.gromacs.org</a:t>
            </a:r>
            <a:r>
              <a:rPr b="0" lang="en-IN" sz="2600" spc="-1" strike="noStrike">
                <a:latin typeface="Arial"/>
              </a:rPr>
              <a:t>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2023-08-23T12:23:31Z</dcterms:created>
  <dc:creator/>
  <dc:description/>
  <dc:language>en-IN</dc:language>
  <cp:lastModifiedBy/>
  <dcterms:modified xsi:type="dcterms:W3CDTF">2023-08-24T09:15:28Z</dcterms:modified>
  <cp:revision>16</cp:revision>
  <dc:subject/>
  <dc:title>Beehive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