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3" r:id="rId7"/>
    <p:sldId id="260" r:id="rId8"/>
    <p:sldId id="261" r:id="rId9"/>
    <p:sldId id="262"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C738AF-90AA-4F70-9912-72DD6A40FB1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ECA4A53-726F-45A7-BC4C-223A8577D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9D8C1F7-EFA3-48AB-9285-E47A0BE65A3E}"/>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F46067C1-1CD0-4EC7-BB55-DA30708F73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C6A5AC9-FF85-4BC8-AA6A-440600D0AA2F}"/>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426793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D4D0C4-86A8-4251-BC94-E5B85A4161E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2C7AF8D-3C4B-4ECD-8FF6-614C5731BA7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BBC95E6-4570-4B0C-AA29-BC715FF9CB37}"/>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6BCAD3F7-4CAA-4F5F-A76D-3BEC00510D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EF07B8-BD37-4B28-BF66-3BF2ABC1A8E2}"/>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42864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6D1F428-F41B-48C9-8AAC-54232164325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F33D9BA-06BC-4CFE-AB53-DD0EE564B0C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A9BB47-1435-49A5-A607-591E54D5D6A1}"/>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C17B8D57-02EC-4A18-927F-0ABFE3E68E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FA8DA9-A0A2-4D2C-A89F-00D9CAB1BBE0}"/>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8299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3B2BC-C997-4B07-8D9C-8AE7F7C9720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EF19FCE-E21F-4407-B1AB-DD6726E0A88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0BE69C-AFAD-4AFD-BEBD-95D31FE3FB0D}"/>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3C0ED989-0680-4C80-AF54-27C5A6788D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485B429-7025-4B37-BDC6-362EFC44208C}"/>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61314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81FA07-18C9-42D0-A15F-278CD55EE37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3DC7388-9F0D-4697-8696-9ABE778C5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671A019-1719-46FE-AB79-37B81138990B}"/>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3E57EB52-18EF-4E24-AE83-D0B2747376B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1865CCF-60F6-4D74-BA50-BE57EE4BC270}"/>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136456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E9CB-F209-48AF-B508-256443D81EE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AFB745A-80CB-499D-9D22-03B42F4C1DE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7A9C375-C999-46D5-BA7A-E86E5D0D6BF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F631DEC-9DDF-4777-BEB5-55410522F0D6}"/>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FEFFFBE3-A4CF-4CC8-92E9-E6C621B55E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C48A827-FECE-45A7-A931-79935CA63072}"/>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9844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64CEA7-E95C-44FC-B149-0985E1FF35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310A62F-F1FF-4814-ACF7-E990620DC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93CE95E-D115-4FF4-A339-19D7C03ACB3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DD200FE-1921-4770-B6CF-C5DA01C68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6E4E068-84BC-4FE7-A830-A36E45358DB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A5E2920-87CD-48D1-A900-858F4298E428}"/>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8" name="Нижний колонтитул 7">
            <a:extLst>
              <a:ext uri="{FF2B5EF4-FFF2-40B4-BE49-F238E27FC236}">
                <a16:creationId xmlns:a16="http://schemas.microsoft.com/office/drawing/2014/main" id="{AAE374AB-8E9C-430C-A921-6FDBD9B919F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07E768C-D8F7-4EBD-98E5-B033236C12D8}"/>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54179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9609E-2C44-4475-91B1-DC6294CF92C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A3A9CB5-AB98-41F0-898B-7F60A3815F9C}"/>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4" name="Нижний колонтитул 3">
            <a:extLst>
              <a:ext uri="{FF2B5EF4-FFF2-40B4-BE49-F238E27FC236}">
                <a16:creationId xmlns:a16="http://schemas.microsoft.com/office/drawing/2014/main" id="{044E9873-C401-4C44-BFDB-EBE6CF060B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4DD14D5-F89E-4EF7-B7B0-ED20AA61E689}"/>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9867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CE9EDF4-D476-49B3-8264-2D26DE0CC47E}"/>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3" name="Нижний колонтитул 2">
            <a:extLst>
              <a:ext uri="{FF2B5EF4-FFF2-40B4-BE49-F238E27FC236}">
                <a16:creationId xmlns:a16="http://schemas.microsoft.com/office/drawing/2014/main" id="{907A0BFB-5909-48E3-B919-AD358837F7F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B582536-860A-4864-AF9A-DCB4F328CCE5}"/>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1427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55A0D0-F850-46E1-B3C2-FEB240048C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C4AB2B1-611F-45DF-90D0-41E5D2316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D16C86-0F17-43BC-A708-ED342E65F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FDF5C0-37D9-4BF3-A45A-7ABB4EF8CA4C}"/>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BB089D0B-9EEA-48E5-834C-CEC3ABA19CD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7905D3D-E11E-4CCC-8C97-354C59C7ACD9}"/>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69986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B107C-4812-4840-9442-898AED297A2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C0E6744-EDE6-49F6-9822-7ED0390AC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3C4D007-A132-490D-8A49-FDCD413E6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2F403A3-95A6-4831-A922-C30C6FE19508}"/>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5ACFB1B1-69D6-401C-9BA4-8110CCC242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2AEF3B-2D79-46A0-9BF5-5713A5751263}"/>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59624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4567F-0774-4AD3-AC4E-F8B09CC42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3213D92-5D6E-4A2C-BE17-E20CB439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12B2406-C55E-41B0-9A1F-D01AE4C37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2E0FDE1B-366F-4738-81AD-59E512944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8CFDF23-B26C-4E10-A388-546011322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7CF5F-99E8-4D89-87F0-C0CB2AAD0580}" type="slidenum">
              <a:rPr lang="ru-RU" smtClean="0"/>
              <a:t>‹#›</a:t>
            </a:fld>
            <a:endParaRPr lang="ru-RU"/>
          </a:p>
        </p:txBody>
      </p:sp>
    </p:spTree>
    <p:extLst>
      <p:ext uri="{BB962C8B-B14F-4D97-AF65-F5344CB8AC3E}">
        <p14:creationId xmlns:p14="http://schemas.microsoft.com/office/powerpoint/2010/main" val="418729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F528AF-6EE6-4753-92A9-DA03434DB96C}"/>
              </a:ext>
            </a:extLst>
          </p:cNvPr>
          <p:cNvSpPr>
            <a:spLocks noGrp="1"/>
          </p:cNvSpPr>
          <p:nvPr>
            <p:ph type="ctrTitle"/>
          </p:nvPr>
        </p:nvSpPr>
        <p:spPr/>
        <p:txBody>
          <a:bodyPr/>
          <a:lstStyle/>
          <a:p>
            <a:r>
              <a:rPr lang="ru-RU" dirty="0">
                <a:solidFill>
                  <a:schemeClr val="tx1">
                    <a:lumMod val="85000"/>
                    <a:lumOff val="15000"/>
                  </a:schemeClr>
                </a:solidFill>
              </a:rPr>
              <a:t>Для важных переговоров</a:t>
            </a:r>
          </a:p>
        </p:txBody>
      </p:sp>
      <p:sp>
        <p:nvSpPr>
          <p:cNvPr id="3" name="Подзаголовок 2">
            <a:extLst>
              <a:ext uri="{FF2B5EF4-FFF2-40B4-BE49-F238E27FC236}">
                <a16:creationId xmlns:a16="http://schemas.microsoft.com/office/drawing/2014/main" id="{16836C12-D023-4C49-A727-6F1E3C7FCC82}"/>
              </a:ext>
            </a:extLst>
          </p:cNvPr>
          <p:cNvSpPr>
            <a:spLocks noGrp="1"/>
          </p:cNvSpPr>
          <p:nvPr>
            <p:ph type="subTitle" idx="1"/>
          </p:nvPr>
        </p:nvSpPr>
        <p:spPr/>
        <p:txBody>
          <a:bodyPr/>
          <a:lstStyle/>
          <a:p>
            <a:r>
              <a:rPr lang="en-US" dirty="0">
                <a:solidFill>
                  <a:schemeClr val="tx1">
                    <a:lumMod val="85000"/>
                    <a:lumOff val="15000"/>
                  </a:schemeClr>
                </a:solidFill>
              </a:rPr>
              <a:t>Telegram-</a:t>
            </a:r>
            <a:r>
              <a:rPr lang="ru-RU" dirty="0">
                <a:solidFill>
                  <a:schemeClr val="tx1">
                    <a:lumMod val="85000"/>
                    <a:lumOff val="15000"/>
                  </a:schemeClr>
                </a:solidFill>
              </a:rPr>
              <a:t>бот</a:t>
            </a:r>
          </a:p>
        </p:txBody>
      </p:sp>
      <p:sp>
        <p:nvSpPr>
          <p:cNvPr id="4" name="TextBox 3">
            <a:extLst>
              <a:ext uri="{FF2B5EF4-FFF2-40B4-BE49-F238E27FC236}">
                <a16:creationId xmlns:a16="http://schemas.microsoft.com/office/drawing/2014/main" id="{347D68EF-E5F0-48AE-BFC7-2A99AC601D38}"/>
              </a:ext>
            </a:extLst>
          </p:cNvPr>
          <p:cNvSpPr txBox="1"/>
          <p:nvPr/>
        </p:nvSpPr>
        <p:spPr>
          <a:xfrm>
            <a:off x="177795" y="5723464"/>
            <a:ext cx="1977401" cy="923330"/>
          </a:xfrm>
          <a:prstGeom prst="rect">
            <a:avLst/>
          </a:prstGeom>
          <a:noFill/>
        </p:spPr>
        <p:txBody>
          <a:bodyPr wrap="none" rtlCol="0">
            <a:spAutoFit/>
          </a:bodyPr>
          <a:lstStyle/>
          <a:p>
            <a:r>
              <a:rPr lang="ru-RU" dirty="0">
                <a:solidFill>
                  <a:schemeClr val="tx1">
                    <a:lumMod val="95000"/>
                    <a:lumOff val="5000"/>
                  </a:schemeClr>
                </a:solidFill>
              </a:rPr>
              <a:t>Выполнили</a:t>
            </a:r>
            <a:r>
              <a:rPr lang="en-US" dirty="0">
                <a:solidFill>
                  <a:schemeClr val="tx1">
                    <a:lumMod val="95000"/>
                    <a:lumOff val="5000"/>
                  </a:schemeClr>
                </a:solidFill>
              </a:rPr>
              <a:t>:</a:t>
            </a:r>
            <a:endParaRPr lang="ru-RU" dirty="0">
              <a:solidFill>
                <a:schemeClr val="tx1">
                  <a:lumMod val="95000"/>
                  <a:lumOff val="5000"/>
                </a:schemeClr>
              </a:solidFill>
            </a:endParaRPr>
          </a:p>
          <a:p>
            <a:r>
              <a:rPr lang="ru-RU" dirty="0" err="1">
                <a:solidFill>
                  <a:schemeClr val="tx1">
                    <a:lumMod val="95000"/>
                    <a:lumOff val="5000"/>
                  </a:schemeClr>
                </a:solidFill>
                <a:latin typeface="-apple-system"/>
              </a:rPr>
              <a:t>Небабин</a:t>
            </a:r>
            <a:r>
              <a:rPr lang="ru-RU" dirty="0">
                <a:solidFill>
                  <a:schemeClr val="tx1">
                    <a:lumMod val="95000"/>
                    <a:lumOff val="5000"/>
                  </a:schemeClr>
                </a:solidFill>
              </a:rPr>
              <a:t> Никита</a:t>
            </a:r>
          </a:p>
          <a:p>
            <a:r>
              <a:rPr lang="ru-RU" dirty="0">
                <a:solidFill>
                  <a:schemeClr val="tx1">
                    <a:lumMod val="95000"/>
                    <a:lumOff val="5000"/>
                  </a:schemeClr>
                </a:solidFill>
              </a:rPr>
              <a:t>Чулкин Владислав</a:t>
            </a:r>
          </a:p>
        </p:txBody>
      </p:sp>
    </p:spTree>
    <p:extLst>
      <p:ext uri="{BB962C8B-B14F-4D97-AF65-F5344CB8AC3E}">
        <p14:creationId xmlns:p14="http://schemas.microsoft.com/office/powerpoint/2010/main" val="12111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33B02-89CF-464D-AF38-8D9D42AAE3C8}"/>
              </a:ext>
            </a:extLst>
          </p:cNvPr>
          <p:cNvSpPr>
            <a:spLocks noGrp="1"/>
          </p:cNvSpPr>
          <p:nvPr>
            <p:ph type="title"/>
          </p:nvPr>
        </p:nvSpPr>
        <p:spPr/>
        <p:txBody>
          <a:bodyPr/>
          <a:lstStyle/>
          <a:p>
            <a:pPr algn="ctr"/>
            <a:r>
              <a:rPr lang="ru-RU" dirty="0">
                <a:solidFill>
                  <a:schemeClr val="tx1">
                    <a:lumMod val="85000"/>
                    <a:lumOff val="15000"/>
                  </a:schemeClr>
                </a:solidFill>
              </a:rPr>
              <a:t>Введение</a:t>
            </a:r>
          </a:p>
        </p:txBody>
      </p:sp>
      <p:sp>
        <p:nvSpPr>
          <p:cNvPr id="3" name="Объект 2">
            <a:extLst>
              <a:ext uri="{FF2B5EF4-FFF2-40B4-BE49-F238E27FC236}">
                <a16:creationId xmlns:a16="http://schemas.microsoft.com/office/drawing/2014/main" id="{76B16B2E-7373-4F7D-BAB7-7DA1D08B661E}"/>
              </a:ext>
            </a:extLst>
          </p:cNvPr>
          <p:cNvSpPr>
            <a:spLocks noGrp="1"/>
          </p:cNvSpPr>
          <p:nvPr>
            <p:ph idx="1"/>
          </p:nvPr>
        </p:nvSpPr>
        <p:spPr/>
        <p:txBody>
          <a:bodyPr>
            <a:normAutofit/>
          </a:bodyPr>
          <a:lstStyle/>
          <a:p>
            <a:pPr marL="0" indent="0" algn="just">
              <a:buNone/>
            </a:pPr>
            <a:r>
              <a:rPr lang="ru-RU" sz="2400" dirty="0">
                <a:solidFill>
                  <a:schemeClr val="tx1">
                    <a:lumMod val="85000"/>
                    <a:lumOff val="15000"/>
                  </a:schemeClr>
                </a:solidFill>
              </a:rPr>
              <a:t>Идея проекта проста</a:t>
            </a:r>
            <a:r>
              <a:rPr lang="en-US" sz="2400" dirty="0">
                <a:solidFill>
                  <a:schemeClr val="tx1">
                    <a:lumMod val="85000"/>
                    <a:lumOff val="15000"/>
                  </a:schemeClr>
                </a:solidFill>
              </a:rPr>
              <a:t>: Telegram-</a:t>
            </a:r>
            <a:r>
              <a:rPr lang="ru-RU" sz="2400" dirty="0">
                <a:solidFill>
                  <a:schemeClr val="tx1">
                    <a:lumMod val="85000"/>
                    <a:lumOff val="15000"/>
                  </a:schemeClr>
                </a:solidFill>
              </a:rPr>
              <a:t>бот поможет в переписке с людьми.</a:t>
            </a:r>
          </a:p>
          <a:p>
            <a:pPr marL="0" indent="0" algn="just">
              <a:buNone/>
            </a:pPr>
            <a:r>
              <a:rPr lang="ru-RU" sz="2400" dirty="0">
                <a:solidFill>
                  <a:schemeClr val="tx1">
                    <a:lumMod val="85000"/>
                    <a:lumOff val="15000"/>
                  </a:schemeClr>
                </a:solidFill>
              </a:rPr>
              <a:t>Сделает он это с помощью команд, которые он может выполнить</a:t>
            </a:r>
            <a:r>
              <a:rPr lang="en-US" sz="2400" dirty="0">
                <a:solidFill>
                  <a:schemeClr val="tx1">
                    <a:lumMod val="85000"/>
                    <a:lumOff val="15000"/>
                  </a:schemeClr>
                </a:solidFill>
              </a:rPr>
              <a:t>:</a:t>
            </a:r>
            <a:r>
              <a:rPr lang="ru-RU" sz="2400" dirty="0">
                <a:solidFill>
                  <a:schemeClr val="tx1">
                    <a:lumMod val="85000"/>
                    <a:lumOff val="15000"/>
                  </a:schemeClr>
                </a:solidFill>
              </a:rPr>
              <a:t> создание мема из картинки пользователя не будет для него проблемой, а картинку он может сам отправить по запросу пользователя, однако бот способен на поиск не только картинок, но и гифок и музыки.</a:t>
            </a:r>
          </a:p>
          <a:p>
            <a:pPr marL="0" indent="0" algn="just">
              <a:buNone/>
            </a:pPr>
            <a:r>
              <a:rPr lang="ru-RU" sz="2400" dirty="0">
                <a:solidFill>
                  <a:schemeClr val="tx1">
                    <a:lumMod val="85000"/>
                    <a:lumOff val="15000"/>
                  </a:schemeClr>
                </a:solidFill>
              </a:rPr>
              <a:t>Конечно, и на этом бот не ограничен. Он настолько талантлив, что знает 80 языков, перевод фраз между которыми является для него простой задачей. Кроме того, он сам может говорить, формируя свой лексикон как индивидуально из конкретного чата, так и для всех из совокупности всех чатов, в которые он добавлен.</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33676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F5362-623D-43B8-8D20-7A9D861D4E60}"/>
              </a:ext>
            </a:extLst>
          </p:cNvPr>
          <p:cNvSpPr>
            <a:spLocks noGrp="1"/>
          </p:cNvSpPr>
          <p:nvPr>
            <p:ph type="title"/>
          </p:nvPr>
        </p:nvSpPr>
        <p:spPr/>
        <p:txBody>
          <a:bodyPr/>
          <a:lstStyle/>
          <a:p>
            <a:pPr algn="ctr"/>
            <a:r>
              <a:rPr lang="ru-RU" dirty="0">
                <a:solidFill>
                  <a:schemeClr val="tx1">
                    <a:lumMod val="85000"/>
                    <a:lumOff val="15000"/>
                  </a:schemeClr>
                </a:solidFill>
              </a:rPr>
              <a:t>Устройство проекта</a:t>
            </a:r>
          </a:p>
        </p:txBody>
      </p:sp>
      <p:sp>
        <p:nvSpPr>
          <p:cNvPr id="3" name="Объект 2">
            <a:extLst>
              <a:ext uri="{FF2B5EF4-FFF2-40B4-BE49-F238E27FC236}">
                <a16:creationId xmlns:a16="http://schemas.microsoft.com/office/drawing/2014/main" id="{26736557-1A49-4C1C-975C-F646ED3D3918}"/>
              </a:ext>
            </a:extLst>
          </p:cNvPr>
          <p:cNvSpPr>
            <a:spLocks noGrp="1"/>
          </p:cNvSpPr>
          <p:nvPr>
            <p:ph idx="1"/>
          </p:nvPr>
        </p:nvSpPr>
        <p:spPr>
          <a:xfrm>
            <a:off x="838200" y="1825625"/>
            <a:ext cx="7728284" cy="4351338"/>
          </a:xfrm>
        </p:spPr>
        <p:txBody>
          <a:bodyPr>
            <a:normAutofit fontScale="92500"/>
          </a:bodyPr>
          <a:lstStyle/>
          <a:p>
            <a:pPr marL="0" indent="0" algn="just">
              <a:buNone/>
            </a:pPr>
            <a:r>
              <a:rPr lang="ru-RU" sz="2400" dirty="0">
                <a:solidFill>
                  <a:schemeClr val="tx1">
                    <a:lumMod val="85000"/>
                    <a:lumOff val="15000"/>
                  </a:schemeClr>
                </a:solidFill>
              </a:rPr>
              <a:t>Ядром проекта является </a:t>
            </a:r>
            <a:r>
              <a:rPr lang="en-US" sz="2400" b="1" dirty="0">
                <a:solidFill>
                  <a:schemeClr val="tx1">
                    <a:lumMod val="85000"/>
                    <a:lumOff val="15000"/>
                  </a:schemeClr>
                </a:solidFill>
              </a:rPr>
              <a:t>main.py</a:t>
            </a:r>
            <a:r>
              <a:rPr lang="ru-RU" sz="2400" dirty="0">
                <a:solidFill>
                  <a:schemeClr val="tx1">
                    <a:lumMod val="85000"/>
                    <a:lumOff val="15000"/>
                  </a:schemeClr>
                </a:solidFill>
              </a:rPr>
              <a:t>, где находятся </a:t>
            </a:r>
            <a:r>
              <a:rPr lang="en-US" sz="2400" b="1" dirty="0">
                <a:solidFill>
                  <a:schemeClr val="tx1">
                    <a:lumMod val="85000"/>
                    <a:lumOff val="15000"/>
                  </a:schemeClr>
                </a:solidFill>
              </a:rPr>
              <a:t>Handler</a:t>
            </a:r>
            <a:r>
              <a:rPr lang="en-US" sz="2400" dirty="0">
                <a:solidFill>
                  <a:schemeClr val="tx1">
                    <a:lumMod val="85000"/>
                    <a:lumOff val="15000"/>
                  </a:schemeClr>
                </a:solidFill>
              </a:rPr>
              <a:t>’</a:t>
            </a:r>
            <a:r>
              <a:rPr lang="ru-RU" sz="2400" dirty="0">
                <a:solidFill>
                  <a:schemeClr val="tx1">
                    <a:lumMod val="85000"/>
                    <a:lumOff val="15000"/>
                  </a:schemeClr>
                </a:solidFill>
              </a:rPr>
              <a:t>ы всех вызывающихся функций, которые находятся в папке </a:t>
            </a:r>
            <a:r>
              <a:rPr lang="en-US" sz="2400" b="1" dirty="0">
                <a:solidFill>
                  <a:schemeClr val="tx1">
                    <a:lumMod val="85000"/>
                    <a:lumOff val="15000"/>
                  </a:schemeClr>
                </a:solidFill>
              </a:rPr>
              <a:t>Functions</a:t>
            </a:r>
            <a:r>
              <a:rPr lang="ru-RU" sz="2400" dirty="0">
                <a:solidFill>
                  <a:schemeClr val="tx1">
                    <a:lumMod val="85000"/>
                    <a:lumOff val="15000"/>
                  </a:schemeClr>
                </a:solidFill>
              </a:rPr>
              <a:t>, где они распределены по файлам.</a:t>
            </a:r>
          </a:p>
          <a:p>
            <a:pPr marL="0" indent="0" algn="just">
              <a:buNone/>
            </a:pPr>
            <a:r>
              <a:rPr lang="ru-RU" sz="2400" dirty="0">
                <a:solidFill>
                  <a:schemeClr val="tx1">
                    <a:lumMod val="85000"/>
                    <a:lumOff val="15000"/>
                  </a:schemeClr>
                </a:solidFill>
              </a:rPr>
              <a:t>В проекте также есть папка </a:t>
            </a:r>
            <a:r>
              <a:rPr lang="en-US" sz="2400" b="1" dirty="0">
                <a:solidFill>
                  <a:schemeClr val="tx1">
                    <a:lumMod val="85000"/>
                    <a:lumOff val="15000"/>
                  </a:schemeClr>
                </a:solidFill>
              </a:rPr>
              <a:t>Data</a:t>
            </a:r>
            <a:r>
              <a:rPr lang="ru-RU" sz="2400" dirty="0">
                <a:solidFill>
                  <a:schemeClr val="tx1">
                    <a:lumMod val="85000"/>
                    <a:lumOff val="15000"/>
                  </a:schemeClr>
                </a:solidFill>
              </a:rPr>
              <a:t>, где хранятся остальные необходимые для работы бота файлы.</a:t>
            </a:r>
          </a:p>
          <a:p>
            <a:pPr marL="0" indent="0" algn="just">
              <a:buNone/>
            </a:pPr>
            <a:r>
              <a:rPr lang="ru-RU" sz="2400" dirty="0">
                <a:solidFill>
                  <a:schemeClr val="tx1">
                    <a:lumMod val="85000"/>
                    <a:lumOff val="15000"/>
                  </a:schemeClr>
                </a:solidFill>
              </a:rPr>
              <a:t>Также существует файл </a:t>
            </a:r>
            <a:r>
              <a:rPr lang="en-US" sz="2400" b="1" dirty="0">
                <a:solidFill>
                  <a:schemeClr val="tx1">
                    <a:lumMod val="85000"/>
                    <a:lumOff val="15000"/>
                  </a:schemeClr>
                </a:solidFill>
              </a:rPr>
              <a:t>info.py</a:t>
            </a:r>
            <a:r>
              <a:rPr lang="ru-RU" sz="2400" dirty="0">
                <a:solidFill>
                  <a:schemeClr val="tx1">
                    <a:lumMod val="85000"/>
                    <a:lumOff val="15000"/>
                  </a:schemeClr>
                </a:solidFill>
              </a:rPr>
              <a:t>, где хранятся токены,     </a:t>
            </a:r>
            <a:r>
              <a:rPr lang="en-US" sz="2400" dirty="0">
                <a:solidFill>
                  <a:schemeClr val="tx1">
                    <a:lumMod val="85000"/>
                    <a:lumOff val="15000"/>
                  </a:schemeClr>
                </a:solidFill>
              </a:rPr>
              <a:t>API</a:t>
            </a:r>
            <a:r>
              <a:rPr lang="ru-RU" sz="2400" dirty="0">
                <a:solidFill>
                  <a:schemeClr val="tx1">
                    <a:lumMod val="85000"/>
                    <a:lumOff val="15000"/>
                  </a:schemeClr>
                </a:solidFill>
              </a:rPr>
              <a:t>-</a:t>
            </a:r>
            <a:r>
              <a:rPr lang="en-US" sz="2400" dirty="0">
                <a:solidFill>
                  <a:schemeClr val="tx1">
                    <a:lumMod val="85000"/>
                    <a:lumOff val="15000"/>
                  </a:schemeClr>
                </a:solidFill>
              </a:rPr>
              <a:t>key </a:t>
            </a:r>
            <a:r>
              <a:rPr lang="ru-RU" sz="2400" dirty="0">
                <a:solidFill>
                  <a:schemeClr val="tx1">
                    <a:lumMod val="85000"/>
                    <a:lumOff val="15000"/>
                  </a:schemeClr>
                </a:solidFill>
              </a:rPr>
              <a:t>и т.д.</a:t>
            </a:r>
            <a:endParaRPr lang="en-US" sz="2400" dirty="0">
              <a:solidFill>
                <a:schemeClr val="tx1">
                  <a:lumMod val="85000"/>
                  <a:lumOff val="15000"/>
                </a:schemeClr>
              </a:solidFill>
            </a:endParaRPr>
          </a:p>
          <a:p>
            <a:pPr marL="0" indent="0" algn="just">
              <a:buNone/>
            </a:pPr>
            <a:endParaRPr lang="en-US" sz="2400" dirty="0">
              <a:solidFill>
                <a:schemeClr val="tx1">
                  <a:lumMod val="85000"/>
                  <a:lumOff val="15000"/>
                </a:schemeClr>
              </a:solidFill>
            </a:endParaRPr>
          </a:p>
          <a:p>
            <a:pPr marL="0" indent="0" algn="just">
              <a:buNone/>
            </a:pPr>
            <a:r>
              <a:rPr lang="ru-RU" sz="2400" dirty="0">
                <a:solidFill>
                  <a:schemeClr val="tx1">
                    <a:lumMod val="85000"/>
                    <a:lumOff val="15000"/>
                  </a:schemeClr>
                </a:solidFill>
              </a:rPr>
              <a:t>В проекте использовались многочисленные </a:t>
            </a:r>
            <a:r>
              <a:rPr lang="en-US" sz="2400" dirty="0">
                <a:solidFill>
                  <a:schemeClr val="tx1">
                    <a:lumMod val="85000"/>
                    <a:lumOff val="15000"/>
                  </a:schemeClr>
                </a:solidFill>
              </a:rPr>
              <a:t>API </a:t>
            </a:r>
            <a:r>
              <a:rPr lang="ru-RU" sz="2400" dirty="0">
                <a:solidFill>
                  <a:schemeClr val="tx1">
                    <a:lumMod val="85000"/>
                    <a:lumOff val="15000"/>
                  </a:schemeClr>
                </a:solidFill>
              </a:rPr>
              <a:t>и библиотеки, упрощающие связь с ними</a:t>
            </a:r>
            <a:r>
              <a:rPr lang="en-US" sz="2400" dirty="0">
                <a:solidFill>
                  <a:schemeClr val="tx1">
                    <a:lumMod val="85000"/>
                    <a:lumOff val="15000"/>
                  </a:schemeClr>
                </a:solidFill>
              </a:rPr>
              <a:t>,</a:t>
            </a:r>
            <a:r>
              <a:rPr lang="ru-RU" sz="2400" dirty="0">
                <a:solidFill>
                  <a:schemeClr val="tx1">
                    <a:lumMod val="85000"/>
                    <a:lumOff val="15000"/>
                  </a:schemeClr>
                </a:solidFill>
              </a:rPr>
              <a:t> основной библиотекой является</a:t>
            </a:r>
            <a:r>
              <a:rPr lang="en-US" sz="2400" dirty="0">
                <a:solidFill>
                  <a:schemeClr val="tx1">
                    <a:lumMod val="85000"/>
                    <a:lumOff val="15000"/>
                  </a:schemeClr>
                </a:solidFill>
              </a:rPr>
              <a:t> </a:t>
            </a:r>
            <a:r>
              <a:rPr lang="en-US" sz="2400" b="1" dirty="0">
                <a:solidFill>
                  <a:schemeClr val="tx1">
                    <a:lumMod val="85000"/>
                    <a:lumOff val="15000"/>
                  </a:schemeClr>
                </a:solidFill>
              </a:rPr>
              <a:t>python-telegram-bot</a:t>
            </a:r>
            <a:r>
              <a:rPr lang="en-US" sz="2400" dirty="0">
                <a:solidFill>
                  <a:schemeClr val="tx1">
                    <a:lumMod val="85000"/>
                    <a:lumOff val="15000"/>
                  </a:schemeClr>
                </a:solidFill>
              </a:rPr>
              <a:t>.</a:t>
            </a:r>
            <a:r>
              <a:rPr lang="ru-RU" sz="2400" dirty="0">
                <a:solidFill>
                  <a:schemeClr val="tx1">
                    <a:lumMod val="85000"/>
                    <a:lumOff val="15000"/>
                  </a:schemeClr>
                </a:solidFill>
              </a:rPr>
              <a:t> Также использовались библиотеки для преобразования аудиофайлов</a:t>
            </a:r>
            <a:endParaRPr lang="en-US" sz="2400" dirty="0">
              <a:solidFill>
                <a:schemeClr val="tx1">
                  <a:lumMod val="85000"/>
                  <a:lumOff val="15000"/>
                </a:schemeClr>
              </a:solidFill>
            </a:endParaRPr>
          </a:p>
        </p:txBody>
      </p:sp>
      <p:pic>
        <p:nvPicPr>
          <p:cNvPr id="9" name="Рисунок 8">
            <a:extLst>
              <a:ext uri="{FF2B5EF4-FFF2-40B4-BE49-F238E27FC236}">
                <a16:creationId xmlns:a16="http://schemas.microsoft.com/office/drawing/2014/main" id="{8E4FF454-43CB-43D1-8966-AB185342E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482" y="4193587"/>
            <a:ext cx="2729564" cy="2299288"/>
          </a:xfrm>
          <a:prstGeom prst="roundRect">
            <a:avLst>
              <a:gd name="adj" fmla="val 8594"/>
            </a:avLst>
          </a:prstGeom>
          <a:solidFill>
            <a:srgbClr val="FFFFFF">
              <a:shade val="85000"/>
            </a:srgbClr>
          </a:solidFill>
          <a:ln>
            <a:noFill/>
          </a:ln>
          <a:effectLst>
            <a:reflection blurRad="12700" stA="11000" endPos="15000" dist="5000" dir="5400000" sy="-100000" algn="bl" rotWithShape="0"/>
          </a:effectLst>
        </p:spPr>
      </p:pic>
      <p:pic>
        <p:nvPicPr>
          <p:cNvPr id="13" name="Рисунок 12">
            <a:extLst>
              <a:ext uri="{FF2B5EF4-FFF2-40B4-BE49-F238E27FC236}">
                <a16:creationId xmlns:a16="http://schemas.microsoft.com/office/drawing/2014/main" id="{9A1DB98C-D461-4535-877B-02699415D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478" y="1188159"/>
            <a:ext cx="2493572" cy="2726510"/>
          </a:xfrm>
          <a:prstGeom prst="roundRect">
            <a:avLst>
              <a:gd name="adj" fmla="val 8594"/>
            </a:avLst>
          </a:prstGeom>
          <a:solidFill>
            <a:srgbClr val="FFFFFF">
              <a:shade val="85000"/>
            </a:srgbClr>
          </a:solidFill>
          <a:ln>
            <a:noFill/>
          </a:ln>
          <a:effectLst>
            <a:reflection blurRad="12700" stA="18000" endPos="5000" dist="5000" dir="5400000" sy="-100000" algn="bl" rotWithShape="0"/>
          </a:effectLst>
        </p:spPr>
      </p:pic>
    </p:spTree>
    <p:extLst>
      <p:ext uri="{BB962C8B-B14F-4D97-AF65-F5344CB8AC3E}">
        <p14:creationId xmlns:p14="http://schemas.microsoft.com/office/powerpoint/2010/main" val="264714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8F477-AC6E-4572-A22C-AFB5A0CE9946}"/>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разговор с ботом</a:t>
            </a:r>
          </a:p>
        </p:txBody>
      </p:sp>
      <p:sp>
        <p:nvSpPr>
          <p:cNvPr id="3" name="Объект 2">
            <a:extLst>
              <a:ext uri="{FF2B5EF4-FFF2-40B4-BE49-F238E27FC236}">
                <a16:creationId xmlns:a16="http://schemas.microsoft.com/office/drawing/2014/main" id="{8372BDAD-D0B3-46ED-B55E-4A01DB4D0E8F}"/>
              </a:ext>
            </a:extLst>
          </p:cNvPr>
          <p:cNvSpPr>
            <a:spLocks noGrp="1"/>
          </p:cNvSpPr>
          <p:nvPr>
            <p:ph idx="1"/>
          </p:nvPr>
        </p:nvSpPr>
        <p:spPr>
          <a:xfrm>
            <a:off x="838200" y="1690688"/>
            <a:ext cx="6640629" cy="4351338"/>
          </a:xfrm>
        </p:spPr>
        <p:txBody>
          <a:bodyPr>
            <a:noAutofit/>
          </a:bodyPr>
          <a:lstStyle/>
          <a:p>
            <a:pPr marL="0" indent="0" algn="just">
              <a:buNone/>
            </a:pPr>
            <a:r>
              <a:rPr lang="ru-RU" sz="2400" dirty="0">
                <a:solidFill>
                  <a:schemeClr val="tx1">
                    <a:lumMod val="85000"/>
                    <a:lumOff val="15000"/>
                  </a:schemeClr>
                </a:solidFill>
              </a:rPr>
              <a:t>Бот умеет составлять фразы, делает он это с помощью составления рейтинга связей слов, присылаемых пользователями.</a:t>
            </a:r>
          </a:p>
          <a:p>
            <a:pPr marL="0" indent="0" algn="just">
              <a:buNone/>
            </a:pPr>
            <a:r>
              <a:rPr lang="ru-RU" sz="2400" dirty="0">
                <a:solidFill>
                  <a:schemeClr val="tx1">
                    <a:lumMod val="85000"/>
                    <a:lumOff val="15000"/>
                  </a:schemeClr>
                </a:solidFill>
              </a:rPr>
              <a:t>Пользователь может выбрать режим обучения, при котором бот будет запоминать слова пользователя и присылать свои фразы.</a:t>
            </a:r>
            <a:r>
              <a:rPr lang="en-US" sz="2400" dirty="0">
                <a:solidFill>
                  <a:schemeClr val="tx1">
                    <a:lumMod val="85000"/>
                    <a:lumOff val="15000"/>
                  </a:schemeClr>
                </a:solidFill>
              </a:rPr>
              <a:t> </a:t>
            </a:r>
            <a:r>
              <a:rPr lang="ru-RU" sz="2400" dirty="0">
                <a:solidFill>
                  <a:schemeClr val="tx1">
                    <a:lumMod val="85000"/>
                    <a:lumOff val="15000"/>
                  </a:schemeClr>
                </a:solidFill>
              </a:rPr>
              <a:t>Они могут формироваться индивидуально для каждого чата, когда используются слова, сказанные именно в этом чате, или коллективно, когда используются слова, сказанные во всех чатах.</a:t>
            </a:r>
          </a:p>
          <a:p>
            <a:pPr marL="0" indent="0" algn="just">
              <a:buNone/>
            </a:pPr>
            <a:r>
              <a:rPr lang="ru-RU" sz="2400" dirty="0">
                <a:solidFill>
                  <a:schemeClr val="tx1">
                    <a:lumMod val="85000"/>
                    <a:lumOff val="15000"/>
                  </a:schemeClr>
                </a:solidFill>
              </a:rPr>
              <a:t>Также бот может присылать свои фразы ответом на каждое сообщение пользователя или по команде, что также выбирается пользователем.</a:t>
            </a:r>
          </a:p>
        </p:txBody>
      </p:sp>
      <p:pic>
        <p:nvPicPr>
          <p:cNvPr id="5" name="Рисунок 4">
            <a:extLst>
              <a:ext uri="{FF2B5EF4-FFF2-40B4-BE49-F238E27FC236}">
                <a16:creationId xmlns:a16="http://schemas.microsoft.com/office/drawing/2014/main" id="{D01454A4-8A44-4839-B77B-B26243A1E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585" y="1825625"/>
            <a:ext cx="4410140" cy="4351338"/>
          </a:xfrm>
          <a:prstGeom prst="roundRect">
            <a:avLst>
              <a:gd name="adj" fmla="val 8594"/>
            </a:avLst>
          </a:prstGeom>
          <a:solidFill>
            <a:srgbClr val="FFFFFF">
              <a:shade val="85000"/>
            </a:srgbClr>
          </a:solidFill>
          <a:ln>
            <a:noFill/>
          </a:ln>
          <a:effectLst>
            <a:reflection blurRad="12700" stA="14000" endPos="8000" dist="5000" dir="5400000" sy="-100000" algn="bl" rotWithShape="0"/>
          </a:effectLst>
        </p:spPr>
      </p:pic>
    </p:spTree>
    <p:extLst>
      <p:ext uri="{BB962C8B-B14F-4D97-AF65-F5344CB8AC3E}">
        <p14:creationId xmlns:p14="http://schemas.microsoft.com/office/powerpoint/2010/main" val="228550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EB366-F0B6-4384-9E69-30239543CA80}"/>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gif</a:t>
            </a:r>
            <a:endParaRPr lang="ru-RU" dirty="0">
              <a:solidFill>
                <a:schemeClr val="tx1">
                  <a:lumMod val="85000"/>
                  <a:lumOff val="15000"/>
                </a:schemeClr>
              </a:solidFill>
            </a:endParaRPr>
          </a:p>
        </p:txBody>
      </p:sp>
      <p:sp>
        <p:nvSpPr>
          <p:cNvPr id="3" name="Объект 2">
            <a:extLst>
              <a:ext uri="{FF2B5EF4-FFF2-40B4-BE49-F238E27FC236}">
                <a16:creationId xmlns:a16="http://schemas.microsoft.com/office/drawing/2014/main" id="{8388C18C-C7FC-413C-BDB3-FA26ADF4CB8B}"/>
              </a:ext>
            </a:extLst>
          </p:cNvPr>
          <p:cNvSpPr>
            <a:spLocks noGrp="1"/>
          </p:cNvSpPr>
          <p:nvPr>
            <p:ph idx="1"/>
          </p:nvPr>
        </p:nvSpPr>
        <p:spPr>
          <a:xfrm>
            <a:off x="838200" y="1825625"/>
            <a:ext cx="10683240" cy="4351338"/>
          </a:xfrm>
        </p:spPr>
        <p:txBody>
          <a:bodyPr>
            <a:normAutofit/>
          </a:bodyPr>
          <a:lstStyle/>
          <a:p>
            <a:pPr marL="0" indent="0">
              <a:buNone/>
            </a:pPr>
            <a:r>
              <a:rPr lang="ru-RU" sz="2400" dirty="0">
                <a:solidFill>
                  <a:schemeClr val="tx1">
                    <a:lumMod val="85000"/>
                    <a:lumOff val="15000"/>
                  </a:schemeClr>
                </a:solidFill>
              </a:rPr>
              <a:t>Когда пользователь вынуждает бота поискать для него </a:t>
            </a:r>
            <a:r>
              <a:rPr lang="ru-RU" sz="2400" dirty="0" err="1">
                <a:solidFill>
                  <a:schemeClr val="tx1">
                    <a:lumMod val="85000"/>
                    <a:lumOff val="15000"/>
                  </a:schemeClr>
                </a:solidFill>
              </a:rPr>
              <a:t>гифку</a:t>
            </a:r>
            <a:r>
              <a:rPr lang="ru-RU" sz="2400" dirty="0">
                <a:solidFill>
                  <a:schemeClr val="tx1">
                    <a:lumMod val="85000"/>
                    <a:lumOff val="15000"/>
                  </a:schemeClr>
                </a:solidFill>
              </a:rPr>
              <a:t>, боту приходится сначала обработать его запрос, запомнить тему, указанную пользователем, на которую придётся начать поиск с помощью </a:t>
            </a:r>
            <a:r>
              <a:rPr lang="en-US" sz="2400" b="1" dirty="0">
                <a:solidFill>
                  <a:schemeClr val="tx1">
                    <a:lumMod val="85000"/>
                    <a:lumOff val="15000"/>
                  </a:schemeClr>
                </a:solidFill>
              </a:rPr>
              <a:t>Tenor API</a:t>
            </a:r>
            <a:r>
              <a:rPr lang="ru-RU" sz="2400" dirty="0">
                <a:solidFill>
                  <a:schemeClr val="tx1">
                    <a:lumMod val="85000"/>
                    <a:lumOff val="15000"/>
                  </a:schemeClr>
                </a:solidFill>
              </a:rPr>
              <a:t>, после чего выбирает случайные из предложенных и отправляет пользователю как анимацию.</a:t>
            </a:r>
          </a:p>
        </p:txBody>
      </p:sp>
      <p:pic>
        <p:nvPicPr>
          <p:cNvPr id="5" name="Рисунок 4">
            <a:extLst>
              <a:ext uri="{FF2B5EF4-FFF2-40B4-BE49-F238E27FC236}">
                <a16:creationId xmlns:a16="http://schemas.microsoft.com/office/drawing/2014/main" id="{F0BE6A75-857D-4A7E-AD74-DC18C340E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917" y="3429000"/>
            <a:ext cx="4633805" cy="2688235"/>
          </a:xfrm>
          <a:prstGeom prst="rect">
            <a:avLst/>
          </a:prstGeom>
        </p:spPr>
      </p:pic>
    </p:spTree>
    <p:extLst>
      <p:ext uri="{BB962C8B-B14F-4D97-AF65-F5344CB8AC3E}">
        <p14:creationId xmlns:p14="http://schemas.microsoft.com/office/powerpoint/2010/main" val="30625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E1BE7F-2DA5-4D2D-B0D3-03F6340D4E0E}"/>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мемы</a:t>
            </a:r>
            <a:endParaRPr lang="ru-RU" dirty="0"/>
          </a:p>
        </p:txBody>
      </p:sp>
      <p:sp>
        <p:nvSpPr>
          <p:cNvPr id="3" name="Объект 2">
            <a:extLst>
              <a:ext uri="{FF2B5EF4-FFF2-40B4-BE49-F238E27FC236}">
                <a16:creationId xmlns:a16="http://schemas.microsoft.com/office/drawing/2014/main" id="{B0A47002-C51C-423F-BE9B-81B2E1CC83EE}"/>
              </a:ext>
            </a:extLst>
          </p:cNvPr>
          <p:cNvSpPr>
            <a:spLocks noGrp="1"/>
          </p:cNvSpPr>
          <p:nvPr>
            <p:ph idx="1"/>
          </p:nvPr>
        </p:nvSpPr>
        <p:spPr>
          <a:xfrm>
            <a:off x="838200" y="1825625"/>
            <a:ext cx="7526154" cy="4351338"/>
          </a:xfrm>
        </p:spPr>
        <p:txBody>
          <a:bodyPr>
            <a:normAutofit/>
          </a:bodyPr>
          <a:lstStyle/>
          <a:p>
            <a:pPr marL="0" indent="0" algn="just">
              <a:buNone/>
            </a:pPr>
            <a:r>
              <a:rPr lang="ru-RU" sz="2400" dirty="0">
                <a:solidFill>
                  <a:schemeClr val="tx1">
                    <a:lumMod val="85000"/>
                    <a:lumOff val="15000"/>
                  </a:schemeClr>
                </a:solidFill>
              </a:rPr>
              <a:t>Создать мем можно не только написав текст, но и с помощью голосового сообщения. В таком случае аудиофайл с ним скачивается, преобразуется из </a:t>
            </a:r>
            <a:r>
              <a:rPr lang="en-US" sz="2400" b="1" dirty="0">
                <a:solidFill>
                  <a:schemeClr val="tx1">
                    <a:lumMod val="85000"/>
                    <a:lumOff val="15000"/>
                  </a:schemeClr>
                </a:solidFill>
              </a:rPr>
              <a:t>oga</a:t>
            </a:r>
            <a:r>
              <a:rPr lang="en-US" sz="2400" dirty="0">
                <a:solidFill>
                  <a:schemeClr val="tx1">
                    <a:lumMod val="85000"/>
                    <a:lumOff val="15000"/>
                  </a:schemeClr>
                </a:solidFill>
              </a:rPr>
              <a:t> </a:t>
            </a:r>
            <a:r>
              <a:rPr lang="ru-RU" sz="2400" dirty="0">
                <a:solidFill>
                  <a:schemeClr val="tx1">
                    <a:lumMod val="85000"/>
                    <a:lumOff val="15000"/>
                  </a:schemeClr>
                </a:solidFill>
              </a:rPr>
              <a:t>в </a:t>
            </a:r>
            <a:r>
              <a:rPr lang="en-US" sz="2400" b="1" dirty="0">
                <a:solidFill>
                  <a:schemeClr val="tx1">
                    <a:lumMod val="85000"/>
                    <a:lumOff val="15000"/>
                  </a:schemeClr>
                </a:solidFill>
              </a:rPr>
              <a:t>wav</a:t>
            </a:r>
            <a:r>
              <a:rPr lang="ru-RU" sz="2400" dirty="0">
                <a:solidFill>
                  <a:schemeClr val="tx1">
                    <a:lumMod val="85000"/>
                    <a:lumOff val="15000"/>
                  </a:schemeClr>
                </a:solidFill>
              </a:rPr>
              <a:t> с помощью библиотек </a:t>
            </a:r>
            <a:r>
              <a:rPr lang="en-US" sz="2400" b="1" i="0" dirty="0">
                <a:solidFill>
                  <a:schemeClr val="tx1">
                    <a:lumMod val="85000"/>
                    <a:lumOff val="15000"/>
                  </a:schemeClr>
                </a:solidFill>
                <a:effectLst/>
              </a:rPr>
              <a:t>FFmpeg</a:t>
            </a:r>
            <a:r>
              <a:rPr lang="en-US" sz="2400" dirty="0">
                <a:solidFill>
                  <a:schemeClr val="tx1">
                    <a:lumMod val="85000"/>
                    <a:lumOff val="15000"/>
                  </a:schemeClr>
                </a:solidFill>
              </a:rPr>
              <a:t>, </a:t>
            </a:r>
            <a:r>
              <a:rPr lang="ru-RU" sz="2400" dirty="0">
                <a:solidFill>
                  <a:schemeClr val="tx1">
                    <a:lumMod val="85000"/>
                    <a:lumOff val="15000"/>
                  </a:schemeClr>
                </a:solidFill>
              </a:rPr>
              <a:t>после чего преобразуется библиотекой </a:t>
            </a:r>
            <a:r>
              <a:rPr lang="en-US" sz="2400" b="1" dirty="0">
                <a:solidFill>
                  <a:schemeClr val="tx1">
                    <a:lumMod val="85000"/>
                    <a:lumOff val="15000"/>
                  </a:schemeClr>
                </a:solidFill>
              </a:rPr>
              <a:t>SpeechRecognition</a:t>
            </a:r>
            <a:r>
              <a:rPr lang="ru-RU" sz="2400" b="1" dirty="0">
                <a:solidFill>
                  <a:schemeClr val="tx1">
                    <a:lumMod val="85000"/>
                    <a:lumOff val="15000"/>
                  </a:schemeClr>
                </a:solidFill>
              </a:rPr>
              <a:t> </a:t>
            </a:r>
            <a:r>
              <a:rPr lang="ru-RU" sz="2400" dirty="0">
                <a:solidFill>
                  <a:schemeClr val="tx1">
                    <a:lumMod val="85000"/>
                    <a:lumOff val="15000"/>
                  </a:schemeClr>
                </a:solidFill>
              </a:rPr>
              <a:t>с помощью</a:t>
            </a:r>
            <a:r>
              <a:rPr lang="en-US" sz="2400" dirty="0">
                <a:solidFill>
                  <a:schemeClr val="tx1">
                    <a:lumMod val="85000"/>
                    <a:lumOff val="15000"/>
                  </a:schemeClr>
                </a:solidFill>
              </a:rPr>
              <a:t> </a:t>
            </a:r>
            <a:r>
              <a:rPr lang="en-US" sz="2400" b="1" dirty="0">
                <a:solidFill>
                  <a:schemeClr val="tx1">
                    <a:lumMod val="85000"/>
                    <a:lumOff val="15000"/>
                  </a:schemeClr>
                </a:solidFill>
              </a:rPr>
              <a:t>Google-</a:t>
            </a:r>
            <a:r>
              <a:rPr lang="ru-RU" sz="2400" b="1" dirty="0">
                <a:solidFill>
                  <a:schemeClr val="tx1">
                    <a:lumMod val="85000"/>
                    <a:lumOff val="15000"/>
                  </a:schemeClr>
                </a:solidFill>
              </a:rPr>
              <a:t>сервисов </a:t>
            </a:r>
            <a:r>
              <a:rPr lang="ru-RU" sz="2400" dirty="0">
                <a:solidFill>
                  <a:schemeClr val="tx1">
                    <a:lumMod val="85000"/>
                    <a:lumOff val="15000"/>
                  </a:schemeClr>
                </a:solidFill>
              </a:rPr>
              <a:t>в текст</a:t>
            </a:r>
            <a:r>
              <a:rPr lang="ru-RU" sz="2400" b="1" dirty="0">
                <a:solidFill>
                  <a:schemeClr val="tx1">
                    <a:lumMod val="85000"/>
                    <a:lumOff val="15000"/>
                  </a:schemeClr>
                </a:solidFill>
              </a:rPr>
              <a:t> </a:t>
            </a:r>
            <a:r>
              <a:rPr lang="ru-RU" sz="2400" dirty="0">
                <a:solidFill>
                  <a:schemeClr val="tx1">
                    <a:lumMod val="85000"/>
                    <a:lumOff val="15000"/>
                  </a:schemeClr>
                </a:solidFill>
              </a:rPr>
              <a:t>и наконец с помощью </a:t>
            </a:r>
            <a:r>
              <a:rPr lang="en-US" sz="2400" b="1" dirty="0">
                <a:solidFill>
                  <a:schemeClr val="tx1">
                    <a:lumMod val="85000"/>
                    <a:lumOff val="15000"/>
                  </a:schemeClr>
                </a:solidFill>
              </a:rPr>
              <a:t>pillow </a:t>
            </a:r>
            <a:r>
              <a:rPr lang="ru-RU" sz="2400" dirty="0">
                <a:solidFill>
                  <a:schemeClr val="tx1">
                    <a:lumMod val="85000"/>
                    <a:lumOff val="15000"/>
                  </a:schemeClr>
                </a:solidFill>
              </a:rPr>
              <a:t>попадает на картинку, которую получает пользователь.</a:t>
            </a:r>
            <a:endParaRPr lang="ru-RU" sz="2400" b="1" dirty="0">
              <a:solidFill>
                <a:schemeClr val="tx1">
                  <a:lumMod val="85000"/>
                  <a:lumOff val="15000"/>
                </a:schemeClr>
              </a:solidFill>
            </a:endParaRPr>
          </a:p>
        </p:txBody>
      </p:sp>
      <p:pic>
        <p:nvPicPr>
          <p:cNvPr id="7" name="Рисунок 6">
            <a:extLst>
              <a:ext uri="{FF2B5EF4-FFF2-40B4-BE49-F238E27FC236}">
                <a16:creationId xmlns:a16="http://schemas.microsoft.com/office/drawing/2014/main" id="{8B4C4BF0-512B-430A-B71A-60324059E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318" y="1727325"/>
            <a:ext cx="2871172" cy="4547937"/>
          </a:xfrm>
          <a:prstGeom prst="roundRect">
            <a:avLst>
              <a:gd name="adj" fmla="val 8594"/>
            </a:avLst>
          </a:prstGeom>
          <a:solidFill>
            <a:srgbClr val="FFFFFF">
              <a:shade val="85000"/>
            </a:srgbClr>
          </a:solidFill>
          <a:ln>
            <a:noFill/>
          </a:ln>
          <a:effectLst>
            <a:reflection blurRad="12700" stA="32000" endPos="5000" dist="5000" dir="5400000" sy="-100000" algn="bl" rotWithShape="0"/>
          </a:effectLst>
        </p:spPr>
      </p:pic>
    </p:spTree>
    <p:extLst>
      <p:ext uri="{BB962C8B-B14F-4D97-AF65-F5344CB8AC3E}">
        <p14:creationId xmlns:p14="http://schemas.microsoft.com/office/powerpoint/2010/main" val="187228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01CC47-E586-44B2-9B80-2CF3322DA36E}"/>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картинки и музыка</a:t>
            </a:r>
          </a:p>
        </p:txBody>
      </p:sp>
      <p:sp>
        <p:nvSpPr>
          <p:cNvPr id="3" name="Объект 2">
            <a:extLst>
              <a:ext uri="{FF2B5EF4-FFF2-40B4-BE49-F238E27FC236}">
                <a16:creationId xmlns:a16="http://schemas.microsoft.com/office/drawing/2014/main" id="{D837BC34-34CC-466F-BC08-A1176A10053E}"/>
              </a:ext>
            </a:extLst>
          </p:cNvPr>
          <p:cNvSpPr>
            <a:spLocks noGrp="1"/>
          </p:cNvSpPr>
          <p:nvPr>
            <p:ph idx="1"/>
          </p:nvPr>
        </p:nvSpPr>
        <p:spPr>
          <a:xfrm>
            <a:off x="838200" y="1825625"/>
            <a:ext cx="7958667" cy="4351338"/>
          </a:xfrm>
        </p:spPr>
        <p:txBody>
          <a:bodyPr>
            <a:normAutofit/>
          </a:bodyPr>
          <a:lstStyle/>
          <a:p>
            <a:pPr marL="0" indent="0" algn="just">
              <a:buNone/>
            </a:pPr>
            <a:r>
              <a:rPr lang="ru-RU" sz="2400" dirty="0">
                <a:solidFill>
                  <a:schemeClr val="tx1">
                    <a:lumMod val="85000"/>
                    <a:lumOff val="15000"/>
                  </a:schemeClr>
                </a:solidFill>
              </a:rPr>
              <a:t>Изображения отправляемые ботом берутся из </a:t>
            </a:r>
            <a:r>
              <a:rPr lang="en-US" sz="2400" b="1" dirty="0">
                <a:solidFill>
                  <a:schemeClr val="tx1">
                    <a:lumMod val="85000"/>
                    <a:lumOff val="15000"/>
                  </a:schemeClr>
                </a:solidFill>
              </a:rPr>
              <a:t>pixabay.com </a:t>
            </a:r>
            <a:r>
              <a:rPr lang="ru-RU" sz="2400" dirty="0">
                <a:solidFill>
                  <a:schemeClr val="tx1">
                    <a:lumMod val="85000"/>
                    <a:lumOff val="15000"/>
                  </a:schemeClr>
                </a:solidFill>
              </a:rPr>
              <a:t>с помощью соответствующего </a:t>
            </a:r>
            <a:r>
              <a:rPr lang="en-US" sz="2400" dirty="0">
                <a:solidFill>
                  <a:schemeClr val="tx1">
                    <a:lumMod val="85000"/>
                    <a:lumOff val="15000"/>
                  </a:schemeClr>
                </a:solidFill>
              </a:rPr>
              <a:t>API</a:t>
            </a:r>
            <a:r>
              <a:rPr lang="ru-RU" sz="2400" dirty="0">
                <a:solidFill>
                  <a:schemeClr val="tx1">
                    <a:lumMod val="85000"/>
                    <a:lumOff val="15000"/>
                  </a:schemeClr>
                </a:solidFill>
              </a:rPr>
              <a:t>, из них выбираются случайные и неповторяющиеся в пределах одной команды, сохраняются на сервере бота и отправляются в переписку.</a:t>
            </a:r>
          </a:p>
          <a:p>
            <a:pPr marL="0" indent="0" algn="just">
              <a:buNone/>
            </a:pPr>
            <a:r>
              <a:rPr lang="ru-RU" sz="2400" dirty="0">
                <a:solidFill>
                  <a:schemeClr val="tx1">
                    <a:lumMod val="85000"/>
                    <a:lumOff val="15000"/>
                  </a:schemeClr>
                </a:solidFill>
              </a:rPr>
              <a:t>Информация о треках поступает из </a:t>
            </a:r>
            <a:r>
              <a:rPr lang="en-US" sz="2400" b="1" dirty="0">
                <a:solidFill>
                  <a:schemeClr val="tx1">
                    <a:lumMod val="85000"/>
                    <a:lumOff val="15000"/>
                  </a:schemeClr>
                </a:solidFill>
              </a:rPr>
              <a:t>deezer.com </a:t>
            </a:r>
            <a:r>
              <a:rPr lang="en-US" sz="2400" dirty="0">
                <a:solidFill>
                  <a:schemeClr val="tx1">
                    <a:lumMod val="85000"/>
                    <a:lumOff val="15000"/>
                  </a:schemeClr>
                </a:solidFill>
              </a:rPr>
              <a:t>c </a:t>
            </a:r>
            <a:r>
              <a:rPr lang="ru-RU" sz="2400" dirty="0">
                <a:solidFill>
                  <a:schemeClr val="tx1">
                    <a:lumMod val="85000"/>
                    <a:lumOff val="15000"/>
                  </a:schemeClr>
                </a:solidFill>
              </a:rPr>
              <a:t>помощью библиотеки </a:t>
            </a:r>
            <a:r>
              <a:rPr lang="en-US" sz="2400" b="1" dirty="0">
                <a:solidFill>
                  <a:schemeClr val="tx1">
                    <a:lumMod val="85000"/>
                    <a:lumOff val="15000"/>
                  </a:schemeClr>
                </a:solidFill>
              </a:rPr>
              <a:t>deezer-python</a:t>
            </a:r>
            <a:r>
              <a:rPr lang="en-US" sz="2400" dirty="0">
                <a:solidFill>
                  <a:schemeClr val="tx1">
                    <a:lumMod val="85000"/>
                    <a:lumOff val="15000"/>
                  </a:schemeClr>
                </a:solidFill>
              </a:rPr>
              <a:t>.</a:t>
            </a:r>
            <a:r>
              <a:rPr lang="ru-RU" sz="2400" dirty="0">
                <a:solidFill>
                  <a:schemeClr val="tx1">
                    <a:lumMod val="85000"/>
                    <a:lumOff val="15000"/>
                  </a:schemeClr>
                </a:solidFill>
              </a:rPr>
              <a:t> Информация, преобразованная в формат словаря, используется для отправки обложки альбома и получения ссылки на ознакомительную версию трека.</a:t>
            </a:r>
          </a:p>
        </p:txBody>
      </p:sp>
      <p:pic>
        <p:nvPicPr>
          <p:cNvPr id="7" name="Рисунок 6">
            <a:extLst>
              <a:ext uri="{FF2B5EF4-FFF2-40B4-BE49-F238E27FC236}">
                <a16:creationId xmlns:a16="http://schemas.microsoft.com/office/drawing/2014/main" id="{A635886A-67E5-4D60-A228-398CAFBD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65" y="2062688"/>
            <a:ext cx="3107267" cy="1571587"/>
          </a:xfrm>
          <a:prstGeom prst="roundRect">
            <a:avLst>
              <a:gd name="adj" fmla="val 8594"/>
            </a:avLst>
          </a:prstGeom>
          <a:solidFill>
            <a:srgbClr val="FFFFFF">
              <a:shade val="85000"/>
            </a:srgbClr>
          </a:solidFill>
          <a:ln>
            <a:noFill/>
          </a:ln>
          <a:effectLst>
            <a:reflection blurRad="12700" stA="7000" endPos="29000" dist="5000" dir="5400000" sy="-100000" algn="bl" rotWithShape="0"/>
          </a:effectLst>
        </p:spPr>
      </p:pic>
      <p:pic>
        <p:nvPicPr>
          <p:cNvPr id="9" name="Рисунок 8">
            <a:extLst>
              <a:ext uri="{FF2B5EF4-FFF2-40B4-BE49-F238E27FC236}">
                <a16:creationId xmlns:a16="http://schemas.microsoft.com/office/drawing/2014/main" id="{77229244-5261-4A39-8FA7-24E6CDF34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467" y="3763718"/>
            <a:ext cx="2446866" cy="2551359"/>
          </a:xfrm>
          <a:prstGeom prst="roundRect">
            <a:avLst>
              <a:gd name="adj" fmla="val 8594"/>
            </a:avLst>
          </a:prstGeom>
          <a:solidFill>
            <a:srgbClr val="FFFFFF">
              <a:shade val="85000"/>
            </a:srgbClr>
          </a:solidFill>
          <a:ln>
            <a:noFill/>
          </a:ln>
          <a:effectLst>
            <a:reflection blurRad="12700" stA="13000" endPos="6000" dist="5000" dir="5400000" sy="-100000" algn="bl" rotWithShape="0"/>
          </a:effectLst>
        </p:spPr>
      </p:pic>
    </p:spTree>
    <p:extLst>
      <p:ext uri="{BB962C8B-B14F-4D97-AF65-F5344CB8AC3E}">
        <p14:creationId xmlns:p14="http://schemas.microsoft.com/office/powerpoint/2010/main" val="157640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0C848226-86AA-4FAE-913C-EAEC35799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7267" y="2029948"/>
            <a:ext cx="2569703" cy="3150596"/>
          </a:xfrm>
          <a:prstGeom prst="roundRect">
            <a:avLst>
              <a:gd name="adj" fmla="val 8594"/>
            </a:avLst>
          </a:prstGeom>
          <a:solidFill>
            <a:srgbClr val="FFFFFF">
              <a:shade val="85000"/>
            </a:srgbClr>
          </a:solidFill>
          <a:ln>
            <a:noFill/>
          </a:ln>
          <a:effectLst>
            <a:reflection blurRad="12700" stA="11000" endPos="10000" dist="5000" dir="5400000" sy="-100000" algn="bl" rotWithShape="0"/>
          </a:effectLst>
        </p:spPr>
      </p:pic>
      <p:sp>
        <p:nvSpPr>
          <p:cNvPr id="2" name="Заголовок 1">
            <a:extLst>
              <a:ext uri="{FF2B5EF4-FFF2-40B4-BE49-F238E27FC236}">
                <a16:creationId xmlns:a16="http://schemas.microsoft.com/office/drawing/2014/main" id="{B076439E-651C-418C-B3C3-AC8CF9B83EAD}"/>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переводчик</a:t>
            </a:r>
          </a:p>
        </p:txBody>
      </p:sp>
      <p:sp>
        <p:nvSpPr>
          <p:cNvPr id="3" name="Объект 2">
            <a:extLst>
              <a:ext uri="{FF2B5EF4-FFF2-40B4-BE49-F238E27FC236}">
                <a16:creationId xmlns:a16="http://schemas.microsoft.com/office/drawing/2014/main" id="{E3127140-C656-4648-ADE4-BAAD30664D01}"/>
              </a:ext>
            </a:extLst>
          </p:cNvPr>
          <p:cNvSpPr>
            <a:spLocks noGrp="1"/>
          </p:cNvSpPr>
          <p:nvPr>
            <p:ph idx="1"/>
          </p:nvPr>
        </p:nvSpPr>
        <p:spPr>
          <a:xfrm>
            <a:off x="838200" y="1825625"/>
            <a:ext cx="8415867" cy="4351338"/>
          </a:xfrm>
        </p:spPr>
        <p:txBody>
          <a:bodyPr>
            <a:normAutofit lnSpcReduction="10000"/>
          </a:bodyPr>
          <a:lstStyle/>
          <a:p>
            <a:pPr marL="0" indent="0" algn="just">
              <a:buNone/>
            </a:pPr>
            <a:r>
              <a:rPr lang="ru-RU" sz="2400" dirty="0">
                <a:solidFill>
                  <a:schemeClr val="tx1">
                    <a:lumMod val="85000"/>
                    <a:lumOff val="15000"/>
                  </a:schemeClr>
                </a:solidFill>
              </a:rPr>
              <a:t>Переводчик был реализован с помощью </a:t>
            </a:r>
            <a:r>
              <a:rPr lang="en-US" sz="2400" b="1" i="0" dirty="0">
                <a:solidFill>
                  <a:schemeClr val="tx1">
                    <a:lumMod val="85000"/>
                    <a:lumOff val="15000"/>
                  </a:schemeClr>
                </a:solidFill>
                <a:effectLst/>
                <a:latin typeface="IBM Plex Sans"/>
              </a:rPr>
              <a:t>IBM Watson™ Language Translator </a:t>
            </a:r>
            <a:r>
              <a:rPr lang="en-US" sz="2400" b="1" dirty="0">
                <a:solidFill>
                  <a:schemeClr val="tx1">
                    <a:lumMod val="85000"/>
                    <a:lumOff val="15000"/>
                  </a:schemeClr>
                </a:solidFill>
              </a:rPr>
              <a:t>API</a:t>
            </a:r>
            <a:r>
              <a:rPr lang="en-US" sz="2400" dirty="0">
                <a:solidFill>
                  <a:schemeClr val="tx1">
                    <a:lumMod val="85000"/>
                    <a:lumOff val="15000"/>
                  </a:schemeClr>
                </a:solidFill>
              </a:rPr>
              <a:t>. </a:t>
            </a:r>
            <a:r>
              <a:rPr lang="ru-RU" sz="2400" dirty="0">
                <a:solidFill>
                  <a:schemeClr val="tx1">
                    <a:lumMod val="85000"/>
                    <a:lumOff val="15000"/>
                  </a:schemeClr>
                </a:solidFill>
              </a:rPr>
              <a:t>С помощью </a:t>
            </a:r>
            <a:r>
              <a:rPr lang="en-US" sz="2400" b="1" dirty="0">
                <a:solidFill>
                  <a:schemeClr val="tx1">
                    <a:lumMod val="85000"/>
                    <a:lumOff val="15000"/>
                  </a:schemeClr>
                </a:solidFill>
              </a:rPr>
              <a:t>Conversation Handler</a:t>
            </a:r>
            <a:r>
              <a:rPr lang="en-US" sz="2400" dirty="0">
                <a:solidFill>
                  <a:schemeClr val="tx1">
                    <a:lumMod val="85000"/>
                    <a:lumOff val="15000"/>
                  </a:schemeClr>
                </a:solidFill>
              </a:rPr>
              <a:t>’</a:t>
            </a:r>
            <a:r>
              <a:rPr lang="ru-RU" sz="2400" dirty="0">
                <a:solidFill>
                  <a:schemeClr val="tx1">
                    <a:lumMod val="85000"/>
                    <a:lumOff val="15000"/>
                  </a:schemeClr>
                </a:solidFill>
              </a:rPr>
              <a:t>а бот спрашивает у пользователя фразу, которую он хочет перевести. Определив язык, на котором написал пользователь, бот спрашивает, на какой язык пользователь хочет перевести фразу, перечисляя доступные языки, после чего производится перевод.</a:t>
            </a:r>
          </a:p>
          <a:p>
            <a:pPr marL="0" indent="0" algn="just">
              <a:buNone/>
            </a:pPr>
            <a:r>
              <a:rPr lang="ru-RU" sz="2400" dirty="0">
                <a:solidFill>
                  <a:schemeClr val="tx1">
                    <a:lumMod val="85000"/>
                    <a:lumOff val="15000"/>
                  </a:schemeClr>
                </a:solidFill>
              </a:rPr>
              <a:t>Библиотека </a:t>
            </a:r>
            <a:r>
              <a:rPr lang="en-US" sz="2400" dirty="0">
                <a:solidFill>
                  <a:schemeClr val="tx1">
                    <a:lumMod val="85000"/>
                    <a:lumOff val="15000"/>
                  </a:schemeClr>
                </a:solidFill>
              </a:rPr>
              <a:t>IBM-Watson </a:t>
            </a:r>
            <a:r>
              <a:rPr lang="ru-RU" sz="2400" dirty="0">
                <a:solidFill>
                  <a:schemeClr val="tx1">
                    <a:lumMod val="85000"/>
                    <a:lumOff val="15000"/>
                  </a:schemeClr>
                </a:solidFill>
              </a:rPr>
              <a:t>позволяет пользоваться </a:t>
            </a:r>
            <a:r>
              <a:rPr lang="en-US" sz="2400" dirty="0">
                <a:solidFill>
                  <a:schemeClr val="tx1">
                    <a:lumMod val="85000"/>
                    <a:lumOff val="15000"/>
                  </a:schemeClr>
                </a:solidFill>
              </a:rPr>
              <a:t>API  </a:t>
            </a:r>
            <a:r>
              <a:rPr lang="ru-RU" sz="2400" dirty="0">
                <a:solidFill>
                  <a:schemeClr val="tx1">
                    <a:lumMod val="85000"/>
                    <a:lumOff val="15000"/>
                  </a:schemeClr>
                </a:solidFill>
              </a:rPr>
              <a:t>переводчика без создания прямых запросов, необходимо</a:t>
            </a:r>
            <a:r>
              <a:rPr lang="en-US" sz="2400" dirty="0">
                <a:solidFill>
                  <a:schemeClr val="tx1">
                    <a:lumMod val="85000"/>
                    <a:lumOff val="15000"/>
                  </a:schemeClr>
                </a:solidFill>
              </a:rPr>
              <a:t> </a:t>
            </a:r>
            <a:r>
              <a:rPr lang="ru-RU" sz="2400" dirty="0">
                <a:solidFill>
                  <a:schemeClr val="tx1">
                    <a:lumMod val="85000"/>
                    <a:lumOff val="15000"/>
                  </a:schemeClr>
                </a:solidFill>
              </a:rPr>
              <a:t>лишь импортировать </a:t>
            </a:r>
            <a:r>
              <a:rPr lang="en-US" sz="2400" b="1" dirty="0">
                <a:solidFill>
                  <a:schemeClr val="tx1">
                    <a:lumMod val="85000"/>
                    <a:lumOff val="15000"/>
                  </a:schemeClr>
                </a:solidFill>
              </a:rPr>
              <a:t>LanguageTranslatorV3</a:t>
            </a:r>
            <a:r>
              <a:rPr lang="en-US" sz="2400" dirty="0">
                <a:solidFill>
                  <a:schemeClr val="tx1">
                    <a:lumMod val="85000"/>
                    <a:lumOff val="15000"/>
                  </a:schemeClr>
                </a:solidFill>
              </a:rPr>
              <a:t> </a:t>
            </a:r>
            <a:r>
              <a:rPr lang="ru-RU" sz="2400" dirty="0">
                <a:solidFill>
                  <a:schemeClr val="tx1">
                    <a:lumMod val="85000"/>
                    <a:lumOff val="15000"/>
                  </a:schemeClr>
                </a:solidFill>
              </a:rPr>
              <a:t>и </a:t>
            </a:r>
            <a:r>
              <a:rPr lang="en-US" sz="2400" b="1" dirty="0">
                <a:solidFill>
                  <a:schemeClr val="tx1">
                    <a:lumMod val="85000"/>
                    <a:lumOff val="15000"/>
                  </a:schemeClr>
                </a:solidFill>
              </a:rPr>
              <a:t>IAMAuthenthicator</a:t>
            </a:r>
            <a:r>
              <a:rPr lang="en-US" sz="2400" dirty="0">
                <a:solidFill>
                  <a:schemeClr val="tx1">
                    <a:lumMod val="85000"/>
                    <a:lumOff val="15000"/>
                  </a:schemeClr>
                </a:solidFill>
              </a:rPr>
              <a:t> – </a:t>
            </a:r>
            <a:r>
              <a:rPr lang="ru-RU" sz="2400" dirty="0">
                <a:solidFill>
                  <a:schemeClr val="tx1">
                    <a:lumMod val="85000"/>
                    <a:lumOff val="15000"/>
                  </a:schemeClr>
                </a:solidFill>
              </a:rPr>
              <a:t>главные классы библиотеки, позволяющие авторизоваться в системе </a:t>
            </a:r>
            <a:r>
              <a:rPr lang="en-US" sz="2400" dirty="0">
                <a:solidFill>
                  <a:schemeClr val="tx1">
                    <a:lumMod val="85000"/>
                    <a:lumOff val="15000"/>
                  </a:schemeClr>
                </a:solidFill>
              </a:rPr>
              <a:t>IBM </a:t>
            </a:r>
            <a:r>
              <a:rPr lang="ru-RU" sz="2400" dirty="0">
                <a:solidFill>
                  <a:schemeClr val="tx1">
                    <a:lumMod val="85000"/>
                    <a:lumOff val="15000"/>
                  </a:schemeClr>
                </a:solidFill>
              </a:rPr>
              <a:t>и осуществлять перевод.</a:t>
            </a:r>
          </a:p>
        </p:txBody>
      </p:sp>
    </p:spTree>
    <p:extLst>
      <p:ext uri="{BB962C8B-B14F-4D97-AF65-F5344CB8AC3E}">
        <p14:creationId xmlns:p14="http://schemas.microsoft.com/office/powerpoint/2010/main" val="69397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26F8A4-D6B1-45E7-90FA-6DACAB0AF4DE}"/>
              </a:ext>
            </a:extLst>
          </p:cNvPr>
          <p:cNvSpPr>
            <a:spLocks noGrp="1"/>
          </p:cNvSpPr>
          <p:nvPr>
            <p:ph type="title"/>
          </p:nvPr>
        </p:nvSpPr>
        <p:spPr/>
        <p:txBody>
          <a:bodyPr/>
          <a:lstStyle/>
          <a:p>
            <a:pPr algn="ctr"/>
            <a:r>
              <a:rPr lang="ru-RU" dirty="0">
                <a:solidFill>
                  <a:schemeClr val="tx1">
                    <a:lumMod val="85000"/>
                    <a:lumOff val="15000"/>
                  </a:schemeClr>
                </a:solidFill>
              </a:rPr>
              <a:t>Заключение</a:t>
            </a:r>
          </a:p>
        </p:txBody>
      </p:sp>
      <p:sp>
        <p:nvSpPr>
          <p:cNvPr id="3" name="Объект 2">
            <a:extLst>
              <a:ext uri="{FF2B5EF4-FFF2-40B4-BE49-F238E27FC236}">
                <a16:creationId xmlns:a16="http://schemas.microsoft.com/office/drawing/2014/main" id="{E45674FB-28AF-4A33-9CEE-DEE46EF1BA41}"/>
              </a:ext>
            </a:extLst>
          </p:cNvPr>
          <p:cNvSpPr>
            <a:spLocks noGrp="1"/>
          </p:cNvSpPr>
          <p:nvPr>
            <p:ph idx="1"/>
          </p:nvPr>
        </p:nvSpPr>
        <p:spPr/>
        <p:txBody>
          <a:bodyPr>
            <a:normAutofit lnSpcReduction="10000"/>
          </a:bodyPr>
          <a:lstStyle/>
          <a:p>
            <a:pPr marL="0" indent="0" algn="just">
              <a:buNone/>
            </a:pPr>
            <a:r>
              <a:rPr lang="ru-RU" dirty="0">
                <a:solidFill>
                  <a:schemeClr val="tx1">
                    <a:lumMod val="85000"/>
                    <a:lumOff val="15000"/>
                  </a:schemeClr>
                </a:solidFill>
              </a:rPr>
              <a:t>Бот получился хорошим, нами было изучено большое количество различных </a:t>
            </a:r>
            <a:r>
              <a:rPr lang="en-US" dirty="0">
                <a:solidFill>
                  <a:schemeClr val="tx1">
                    <a:lumMod val="85000"/>
                    <a:lumOff val="15000"/>
                  </a:schemeClr>
                </a:solidFill>
              </a:rPr>
              <a:t>API</a:t>
            </a:r>
            <a:r>
              <a:rPr lang="ru-RU" dirty="0">
                <a:solidFill>
                  <a:schemeClr val="tx1">
                    <a:lumMod val="85000"/>
                    <a:lumOff val="15000"/>
                  </a:schemeClr>
                </a:solidFill>
              </a:rPr>
              <a:t> и библиотек, однако бот имеет и недостатки. К примеру, текст на меме всегда белый, поэтому</a:t>
            </a:r>
            <a:r>
              <a:rPr lang="en-US" dirty="0">
                <a:solidFill>
                  <a:schemeClr val="tx1">
                    <a:lumMod val="85000"/>
                    <a:lumOff val="15000"/>
                  </a:schemeClr>
                </a:solidFill>
              </a:rPr>
              <a:t> </a:t>
            </a:r>
            <a:r>
              <a:rPr lang="ru-RU" dirty="0">
                <a:solidFill>
                  <a:schemeClr val="tx1">
                    <a:lumMod val="85000"/>
                    <a:lumOff val="15000"/>
                  </a:schemeClr>
                </a:solidFill>
              </a:rPr>
              <a:t>на белом фоне текст не будет виден. Также многие </a:t>
            </a:r>
            <a:r>
              <a:rPr lang="en-US" dirty="0">
                <a:solidFill>
                  <a:schemeClr val="tx1">
                    <a:lumMod val="85000"/>
                    <a:lumOff val="15000"/>
                  </a:schemeClr>
                </a:solidFill>
              </a:rPr>
              <a:t>API </a:t>
            </a:r>
            <a:r>
              <a:rPr lang="ru-RU" dirty="0">
                <a:solidFill>
                  <a:schemeClr val="tx1">
                    <a:lumMod val="85000"/>
                    <a:lumOff val="15000"/>
                  </a:schemeClr>
                </a:solidFill>
              </a:rPr>
              <a:t>имеют лимиты по использованию при бесплатном тарифном плане, поэтому ресурсы бота ограничены. </a:t>
            </a:r>
          </a:p>
          <a:p>
            <a:pPr marL="0" indent="0" algn="just">
              <a:buNone/>
            </a:pPr>
            <a:r>
              <a:rPr lang="ru-RU" dirty="0">
                <a:solidFill>
                  <a:schemeClr val="tx1">
                    <a:lumMod val="85000"/>
                    <a:lumOff val="15000"/>
                  </a:schemeClr>
                </a:solidFill>
              </a:rPr>
              <a:t>Несмотря на это, бот может развлечь пользователя и быть достаточно полезным. Было бы интересно дальше развивать его в сторону помощника, который может что-нибудь ответить пользователю, поднять настроение и помочь быстро найти нужные ресурсы, полезные при общении с другими пользователями.</a:t>
            </a:r>
          </a:p>
          <a:p>
            <a:pPr marL="0" indent="0" algn="just">
              <a:buNone/>
            </a:pPr>
            <a:endParaRPr lang="ru-RU" dirty="0">
              <a:solidFill>
                <a:schemeClr val="tx1">
                  <a:lumMod val="85000"/>
                  <a:lumOff val="15000"/>
                </a:schemeClr>
              </a:solidFill>
            </a:endParaRPr>
          </a:p>
          <a:p>
            <a:pPr marL="0" indent="0" algn="just">
              <a:buNone/>
            </a:pPr>
            <a:endParaRPr lang="ru-RU" dirty="0">
              <a:solidFill>
                <a:schemeClr val="tx1">
                  <a:lumMod val="85000"/>
                  <a:lumOff val="15000"/>
                </a:schemeClr>
              </a:solidFill>
            </a:endParaRPr>
          </a:p>
        </p:txBody>
      </p:sp>
    </p:spTree>
    <p:extLst>
      <p:ext uri="{BB962C8B-B14F-4D97-AF65-F5344CB8AC3E}">
        <p14:creationId xmlns:p14="http://schemas.microsoft.com/office/powerpoint/2010/main" val="20685391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689</Words>
  <Application>Microsoft Office PowerPoint</Application>
  <PresentationFormat>Широкоэкранный</PresentationFormat>
  <Paragraphs>32</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-apple-system</vt:lpstr>
      <vt:lpstr>Arial</vt:lpstr>
      <vt:lpstr>Calibri</vt:lpstr>
      <vt:lpstr>Calibri Light</vt:lpstr>
      <vt:lpstr>IBM Plex Sans</vt:lpstr>
      <vt:lpstr>Тема Office</vt:lpstr>
      <vt:lpstr>Для важных переговоров</vt:lpstr>
      <vt:lpstr>Введение</vt:lpstr>
      <vt:lpstr>Устройство проекта</vt:lpstr>
      <vt:lpstr>Подробнее о боте: разговор с ботом</vt:lpstr>
      <vt:lpstr>Подробнее о боте: gif</vt:lpstr>
      <vt:lpstr>Подробнее о боте: мемы</vt:lpstr>
      <vt:lpstr>Подробнее о боте: картинки и музыка</vt:lpstr>
      <vt:lpstr>Подробнее о боте: переводчик</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Для важных переговоров</dc:title>
  <dc:creator>Vladislav Chulkin</dc:creator>
  <cp:lastModifiedBy>Vladislav Chulkin</cp:lastModifiedBy>
  <cp:revision>46</cp:revision>
  <dcterms:created xsi:type="dcterms:W3CDTF">2021-04-25T14:05:50Z</dcterms:created>
  <dcterms:modified xsi:type="dcterms:W3CDTF">2021-04-25T18:02:33Z</dcterms:modified>
</cp:coreProperties>
</file>