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2" r:id="rId3"/>
    <p:sldId id="272" r:id="rId4"/>
    <p:sldId id="277" r:id="rId5"/>
    <p:sldId id="278" r:id="rId6"/>
    <p:sldId id="273" r:id="rId7"/>
    <p:sldId id="274" r:id="rId8"/>
    <p:sldId id="275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299"/>
    <a:srgbClr val="004098"/>
    <a:srgbClr val="013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/>
    <p:restoredTop sz="96312" autoAdjust="0"/>
  </p:normalViewPr>
  <p:slideViewPr>
    <p:cSldViewPr snapToGrid="0">
      <p:cViewPr varScale="1">
        <p:scale>
          <a:sx n="161" d="100"/>
          <a:sy n="161" d="100"/>
        </p:scale>
        <p:origin x="23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73436B3-270E-514B-986E-87831B29A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0D7A32-6B71-6040-832C-73CCE33E73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C4B89-19C0-AE4C-824D-67891F3D2FE0}" type="datetimeFigureOut">
              <a:rPr kumimoji="1" lang="zh-CN" altLang="en-US" smtClean="0"/>
              <a:t>2023/10/15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D14A6C-FF3E-644F-93E8-684277C022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100493-CCA5-6D43-B33B-805CBE3878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5E50B-1559-CC49-A426-057163044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360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05A8D-457D-445E-BB66-1BA4F5DCA7CF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3658F-F9D8-4734-90F1-5B4A1E9C9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9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7">
            <a:extLst>
              <a:ext uri="{FF2B5EF4-FFF2-40B4-BE49-F238E27FC236}">
                <a16:creationId xmlns:a16="http://schemas.microsoft.com/office/drawing/2014/main" id="{DBA39561-2777-D542-A386-E73F47E7175C}"/>
              </a:ext>
            </a:extLst>
          </p:cNvPr>
          <p:cNvCxnSpPr>
            <a:cxnSpLocks/>
          </p:cNvCxnSpPr>
          <p:nvPr userDrawn="1"/>
        </p:nvCxnSpPr>
        <p:spPr>
          <a:xfrm>
            <a:off x="146304" y="2162341"/>
            <a:ext cx="11886369" cy="0"/>
          </a:xfrm>
          <a:prstGeom prst="line">
            <a:avLst/>
          </a:prstGeom>
          <a:ln w="158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190CEB21-EAB5-AF46-A801-9AA8D48216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724765"/>
            <a:ext cx="12191999" cy="377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kumimoji="0" lang="zh-CN" altLang="en-US" sz="2400" b="1" i="0" u="none" strike="noStrike" kern="0" cap="none" spc="0" normalizeH="0" baseline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AI3603: Artificial Intelligence: Principles and Applications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内容占位符 11">
            <a:extLst>
              <a:ext uri="{FF2B5EF4-FFF2-40B4-BE49-F238E27FC236}">
                <a16:creationId xmlns:a16="http://schemas.microsoft.com/office/drawing/2014/main" id="{8E3DBDF0-3827-4343-B59F-551177CA932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2886467"/>
            <a:ext cx="12191999" cy="8015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00409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内容名称</a:t>
            </a:r>
          </a:p>
        </p:txBody>
      </p:sp>
      <p:sp>
        <p:nvSpPr>
          <p:cNvPr id="23" name="内容占位符 13">
            <a:extLst>
              <a:ext uri="{FF2B5EF4-FFF2-40B4-BE49-F238E27FC236}">
                <a16:creationId xmlns:a16="http://schemas.microsoft.com/office/drawing/2014/main" id="{445F23FD-0A37-7A41-9FFB-2178774BB05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0" y="4252032"/>
            <a:ext cx="12191999" cy="4001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3332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>
                <a:cs typeface="+mn-ea"/>
                <a:sym typeface="微软雅黑" panose="020B0503020204020204" pitchFamily="34" charset="-122"/>
              </a:rPr>
              <a:t>Shanghai</a:t>
            </a:r>
            <a:r>
              <a:rPr kumimoji="1" lang="zh-CN" altLang="en-US" dirty="0">
                <a:cs typeface="+mn-ea"/>
                <a:sym typeface="微软雅黑" panose="020B0503020204020204" pitchFamily="34" charset="-122"/>
              </a:rPr>
              <a:t> </a:t>
            </a:r>
            <a:r>
              <a:rPr kumimoji="1" lang="en-US" altLang="zh-CN" dirty="0">
                <a:cs typeface="+mn-ea"/>
                <a:sym typeface="微软雅黑" panose="020B0503020204020204" pitchFamily="34" charset="-122"/>
              </a:rPr>
              <a:t>Jiao</a:t>
            </a:r>
            <a:r>
              <a:rPr kumimoji="1" lang="zh-CN" altLang="en-US" dirty="0">
                <a:cs typeface="+mn-ea"/>
                <a:sym typeface="微软雅黑" panose="020B0503020204020204" pitchFamily="34" charset="-122"/>
              </a:rPr>
              <a:t> </a:t>
            </a:r>
            <a:r>
              <a:rPr kumimoji="1" lang="en-US" altLang="zh-CN" dirty="0">
                <a:cs typeface="+mn-ea"/>
                <a:sym typeface="微软雅黑" panose="020B0503020204020204" pitchFamily="34" charset="-122"/>
              </a:rPr>
              <a:t>Tong</a:t>
            </a:r>
            <a:r>
              <a:rPr kumimoji="1" lang="zh-CN" altLang="en-US" dirty="0">
                <a:cs typeface="+mn-ea"/>
                <a:sym typeface="微软雅黑" panose="020B0503020204020204" pitchFamily="34" charset="-122"/>
              </a:rPr>
              <a:t> </a:t>
            </a:r>
            <a:r>
              <a:rPr kumimoji="1" lang="en-US" altLang="zh-CN" dirty="0">
                <a:cs typeface="+mn-ea"/>
                <a:sym typeface="微软雅黑" panose="020B0503020204020204" pitchFamily="34" charset="-122"/>
              </a:rPr>
              <a:t>University</a:t>
            </a:r>
            <a:endParaRPr kumimoji="1" lang="zh-CN" altLang="en-US" dirty="0"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4" name="内容占位符 15">
            <a:extLst>
              <a:ext uri="{FF2B5EF4-FFF2-40B4-BE49-F238E27FC236}">
                <a16:creationId xmlns:a16="http://schemas.microsoft.com/office/drawing/2014/main" id="{C4B9504D-3856-A54F-8ADA-C269BDB2BB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3778493"/>
            <a:ext cx="12191999" cy="366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24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Yue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Gao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6B768B-185E-7541-9103-8A5098054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3866" r="-1" b="18551"/>
          <a:stretch/>
        </p:blipFill>
        <p:spPr>
          <a:xfrm>
            <a:off x="-6512" y="-19050"/>
            <a:ext cx="12192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6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3ED5840-5A11-BE44-BF23-EB48C03720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r="48856"/>
          <a:stretch/>
        </p:blipFill>
        <p:spPr>
          <a:xfrm>
            <a:off x="0" y="0"/>
            <a:ext cx="4822572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5873AC-B743-2047-AE34-3D8D41DFC287}"/>
              </a:ext>
            </a:extLst>
          </p:cNvPr>
          <p:cNvSpPr/>
          <p:nvPr userDrawn="1"/>
        </p:nvSpPr>
        <p:spPr bwMode="auto">
          <a:xfrm>
            <a:off x="5657245" y="1717513"/>
            <a:ext cx="757969" cy="523220"/>
          </a:xfrm>
          <a:prstGeom prst="rect">
            <a:avLst/>
          </a:prstGeom>
          <a:solidFill>
            <a:srgbClr val="00409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kumimoji="1"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线连接符 4">
            <a:extLst>
              <a:ext uri="{FF2B5EF4-FFF2-40B4-BE49-F238E27FC236}">
                <a16:creationId xmlns:a16="http://schemas.microsoft.com/office/drawing/2014/main" id="{407DA014-D8C0-C74B-8B82-12C906808140}"/>
              </a:ext>
            </a:extLst>
          </p:cNvPr>
          <p:cNvCxnSpPr>
            <a:cxnSpLocks/>
          </p:cNvCxnSpPr>
          <p:nvPr userDrawn="1"/>
        </p:nvCxnSpPr>
        <p:spPr>
          <a:xfrm>
            <a:off x="6415215" y="2223800"/>
            <a:ext cx="4685913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496C849-9463-C84B-AB5C-D624994F2E39}"/>
              </a:ext>
            </a:extLst>
          </p:cNvPr>
          <p:cNvSpPr/>
          <p:nvPr userDrawn="1"/>
        </p:nvSpPr>
        <p:spPr bwMode="auto">
          <a:xfrm>
            <a:off x="5657245" y="3230823"/>
            <a:ext cx="757969" cy="523220"/>
          </a:xfrm>
          <a:prstGeom prst="rect">
            <a:avLst/>
          </a:prstGeom>
          <a:solidFill>
            <a:srgbClr val="00409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kumimoji="1"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线连接符 45">
            <a:extLst>
              <a:ext uri="{FF2B5EF4-FFF2-40B4-BE49-F238E27FC236}">
                <a16:creationId xmlns:a16="http://schemas.microsoft.com/office/drawing/2014/main" id="{2CA10FF4-8392-5A41-8412-21B60752A9A1}"/>
              </a:ext>
            </a:extLst>
          </p:cNvPr>
          <p:cNvCxnSpPr>
            <a:cxnSpLocks/>
          </p:cNvCxnSpPr>
          <p:nvPr userDrawn="1"/>
        </p:nvCxnSpPr>
        <p:spPr>
          <a:xfrm>
            <a:off x="6415215" y="3730583"/>
            <a:ext cx="4685913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40CB916-C34E-6B4A-91C7-3A62110A061C}"/>
              </a:ext>
            </a:extLst>
          </p:cNvPr>
          <p:cNvSpPr/>
          <p:nvPr userDrawn="1"/>
        </p:nvSpPr>
        <p:spPr bwMode="auto">
          <a:xfrm>
            <a:off x="5657245" y="4744133"/>
            <a:ext cx="757969" cy="523220"/>
          </a:xfrm>
          <a:prstGeom prst="rect">
            <a:avLst/>
          </a:prstGeom>
          <a:solidFill>
            <a:srgbClr val="00409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kumimoji="1"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线连接符 51">
            <a:extLst>
              <a:ext uri="{FF2B5EF4-FFF2-40B4-BE49-F238E27FC236}">
                <a16:creationId xmlns:a16="http://schemas.microsoft.com/office/drawing/2014/main" id="{159962FA-F10D-A546-A0D7-0069DD37618B}"/>
              </a:ext>
            </a:extLst>
          </p:cNvPr>
          <p:cNvCxnSpPr>
            <a:cxnSpLocks/>
          </p:cNvCxnSpPr>
          <p:nvPr userDrawn="1"/>
        </p:nvCxnSpPr>
        <p:spPr>
          <a:xfrm>
            <a:off x="6415215" y="5250420"/>
            <a:ext cx="4685913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1E7600A1-4E85-3D4C-909B-E2CFF79C5A2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14868" y="1687513"/>
            <a:ext cx="4698609" cy="5349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00409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61585B39-4972-1348-BED4-DBCEA14B62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14866" y="3204182"/>
            <a:ext cx="4698609" cy="5349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2800" b="1" kern="1200" dirty="0">
                <a:solidFill>
                  <a:srgbClr val="004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内容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00062D99-43DC-3E4A-B50D-33E92614BC9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14866" y="4720288"/>
            <a:ext cx="4698609" cy="5349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2800" b="1" kern="1200" dirty="0">
                <a:solidFill>
                  <a:srgbClr val="004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内容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5B13892C-B0F2-0046-8760-0A9346F69BD6}"/>
              </a:ext>
            </a:extLst>
          </p:cNvPr>
          <p:cNvSpPr txBox="1"/>
          <p:nvPr userDrawn="1"/>
        </p:nvSpPr>
        <p:spPr>
          <a:xfrm>
            <a:off x="424299" y="2921168"/>
            <a:ext cx="3973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64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5873AC-B743-2047-AE34-3D8D41DFC287}"/>
              </a:ext>
            </a:extLst>
          </p:cNvPr>
          <p:cNvSpPr/>
          <p:nvPr userDrawn="1"/>
        </p:nvSpPr>
        <p:spPr bwMode="auto">
          <a:xfrm>
            <a:off x="5657245" y="945353"/>
            <a:ext cx="757969" cy="523220"/>
          </a:xfrm>
          <a:prstGeom prst="rect">
            <a:avLst/>
          </a:prstGeom>
          <a:solidFill>
            <a:srgbClr val="00409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kumimoji="1"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线连接符 4">
            <a:extLst>
              <a:ext uri="{FF2B5EF4-FFF2-40B4-BE49-F238E27FC236}">
                <a16:creationId xmlns:a16="http://schemas.microsoft.com/office/drawing/2014/main" id="{407DA014-D8C0-C74B-8B82-12C906808140}"/>
              </a:ext>
            </a:extLst>
          </p:cNvPr>
          <p:cNvCxnSpPr>
            <a:cxnSpLocks/>
          </p:cNvCxnSpPr>
          <p:nvPr userDrawn="1"/>
        </p:nvCxnSpPr>
        <p:spPr>
          <a:xfrm>
            <a:off x="6415215" y="1451640"/>
            <a:ext cx="4685913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496C849-9463-C84B-AB5C-D624994F2E39}"/>
              </a:ext>
            </a:extLst>
          </p:cNvPr>
          <p:cNvSpPr/>
          <p:nvPr userDrawn="1"/>
        </p:nvSpPr>
        <p:spPr bwMode="auto">
          <a:xfrm>
            <a:off x="5657245" y="2418023"/>
            <a:ext cx="757969" cy="523220"/>
          </a:xfrm>
          <a:prstGeom prst="rect">
            <a:avLst/>
          </a:prstGeom>
          <a:solidFill>
            <a:srgbClr val="00409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kumimoji="1"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线连接符 45">
            <a:extLst>
              <a:ext uri="{FF2B5EF4-FFF2-40B4-BE49-F238E27FC236}">
                <a16:creationId xmlns:a16="http://schemas.microsoft.com/office/drawing/2014/main" id="{2CA10FF4-8392-5A41-8412-21B60752A9A1}"/>
              </a:ext>
            </a:extLst>
          </p:cNvPr>
          <p:cNvCxnSpPr>
            <a:cxnSpLocks/>
          </p:cNvCxnSpPr>
          <p:nvPr userDrawn="1"/>
        </p:nvCxnSpPr>
        <p:spPr>
          <a:xfrm>
            <a:off x="6415215" y="2917783"/>
            <a:ext cx="4685913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40CB916-C34E-6B4A-91C7-3A62110A061C}"/>
              </a:ext>
            </a:extLst>
          </p:cNvPr>
          <p:cNvSpPr/>
          <p:nvPr userDrawn="1"/>
        </p:nvSpPr>
        <p:spPr bwMode="auto">
          <a:xfrm>
            <a:off x="5644898" y="3892428"/>
            <a:ext cx="757969" cy="523220"/>
          </a:xfrm>
          <a:prstGeom prst="rect">
            <a:avLst/>
          </a:prstGeom>
          <a:solidFill>
            <a:srgbClr val="00409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kumimoji="1"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线连接符 51">
            <a:extLst>
              <a:ext uri="{FF2B5EF4-FFF2-40B4-BE49-F238E27FC236}">
                <a16:creationId xmlns:a16="http://schemas.microsoft.com/office/drawing/2014/main" id="{159962FA-F10D-A546-A0D7-0069DD37618B}"/>
              </a:ext>
            </a:extLst>
          </p:cNvPr>
          <p:cNvCxnSpPr>
            <a:cxnSpLocks/>
          </p:cNvCxnSpPr>
          <p:nvPr userDrawn="1"/>
        </p:nvCxnSpPr>
        <p:spPr>
          <a:xfrm>
            <a:off x="6402868" y="4398715"/>
            <a:ext cx="4685913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1E7600A1-4E85-3D4C-909B-E2CFF79C5A2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14868" y="915353"/>
            <a:ext cx="4698609" cy="5349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00409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内容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61585B39-4972-1348-BED4-DBCEA14B62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14866" y="2391382"/>
            <a:ext cx="4698609" cy="5349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2800" b="1" kern="1200" dirty="0">
                <a:solidFill>
                  <a:srgbClr val="004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内容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00062D99-43DC-3E4A-B50D-33E92614BC9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02519" y="3868583"/>
            <a:ext cx="4698609" cy="5349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2800" b="1" kern="1200" dirty="0">
                <a:solidFill>
                  <a:srgbClr val="004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内容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054E32-EA9F-B248-B7CB-C6A914C6BAA9}"/>
              </a:ext>
            </a:extLst>
          </p:cNvPr>
          <p:cNvSpPr/>
          <p:nvPr userDrawn="1"/>
        </p:nvSpPr>
        <p:spPr bwMode="auto">
          <a:xfrm>
            <a:off x="5657245" y="5374069"/>
            <a:ext cx="757969" cy="523220"/>
          </a:xfrm>
          <a:prstGeom prst="rect">
            <a:avLst/>
          </a:prstGeom>
          <a:solidFill>
            <a:srgbClr val="00409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kumimoji="1"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线连接符 51">
            <a:extLst>
              <a:ext uri="{FF2B5EF4-FFF2-40B4-BE49-F238E27FC236}">
                <a16:creationId xmlns:a16="http://schemas.microsoft.com/office/drawing/2014/main" id="{7CFDCF49-0B87-6D4B-A36E-F29D444326D7}"/>
              </a:ext>
            </a:extLst>
          </p:cNvPr>
          <p:cNvCxnSpPr>
            <a:cxnSpLocks/>
          </p:cNvCxnSpPr>
          <p:nvPr userDrawn="1"/>
        </p:nvCxnSpPr>
        <p:spPr>
          <a:xfrm>
            <a:off x="6415215" y="5880356"/>
            <a:ext cx="4685913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BB701F8-331C-B648-9E73-28244BD1E2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14866" y="5350224"/>
            <a:ext cx="4698609" cy="5349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2800" b="1" kern="1200" dirty="0">
                <a:solidFill>
                  <a:srgbClr val="004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内容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7C9D11D-B6AA-6D4B-A6F9-2293617C22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r="48856"/>
          <a:stretch/>
        </p:blipFill>
        <p:spPr>
          <a:xfrm>
            <a:off x="0" y="0"/>
            <a:ext cx="4822572" cy="6858000"/>
          </a:xfrm>
          <a:prstGeom prst="rect">
            <a:avLst/>
          </a:prstGeom>
        </p:spPr>
      </p:pic>
      <p:sp>
        <p:nvSpPr>
          <p:cNvPr id="25" name="文本框 4">
            <a:extLst>
              <a:ext uri="{FF2B5EF4-FFF2-40B4-BE49-F238E27FC236}">
                <a16:creationId xmlns:a16="http://schemas.microsoft.com/office/drawing/2014/main" id="{5A517F5E-EC06-DE40-91FD-E173ADA50BF5}"/>
              </a:ext>
            </a:extLst>
          </p:cNvPr>
          <p:cNvSpPr txBox="1"/>
          <p:nvPr userDrawn="1"/>
        </p:nvSpPr>
        <p:spPr>
          <a:xfrm>
            <a:off x="424299" y="2921168"/>
            <a:ext cx="3973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65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1BDD569-51CD-9B4C-A9A8-3ED07896C62D}"/>
              </a:ext>
            </a:extLst>
          </p:cNvPr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59269C-41C0-1647-AF65-B735DAE95BBE}"/>
              </a:ext>
            </a:extLst>
          </p:cNvPr>
          <p:cNvSpPr/>
          <p:nvPr userDrawn="1"/>
        </p:nvSpPr>
        <p:spPr bwMode="auto">
          <a:xfrm>
            <a:off x="0" y="-3812"/>
            <a:ext cx="340383" cy="772274"/>
          </a:xfrm>
          <a:prstGeom prst="rect">
            <a:avLst/>
          </a:prstGeom>
          <a:solidFill>
            <a:srgbClr val="004098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线连接符 98">
            <a:extLst>
              <a:ext uri="{FF2B5EF4-FFF2-40B4-BE49-F238E27FC236}">
                <a16:creationId xmlns:a16="http://schemas.microsoft.com/office/drawing/2014/main" id="{4D44CC7F-12B5-564F-87CF-07F91B058C82}"/>
              </a:ext>
            </a:extLst>
          </p:cNvPr>
          <p:cNvCxnSpPr/>
          <p:nvPr userDrawn="1"/>
        </p:nvCxnSpPr>
        <p:spPr>
          <a:xfrm>
            <a:off x="0" y="768462"/>
            <a:ext cx="12192000" cy="0"/>
          </a:xfrm>
          <a:prstGeom prst="line">
            <a:avLst/>
          </a:prstGeom>
          <a:noFill/>
          <a:ln w="19050" cap="flat" cmpd="sng" algn="ctr">
            <a:solidFill>
              <a:srgbClr val="004098"/>
            </a:solidFill>
            <a:prstDash val="solid"/>
            <a:miter lim="800000"/>
          </a:ln>
          <a:effectLst/>
        </p:spPr>
      </p:cxnSp>
      <p:sp>
        <p:nvSpPr>
          <p:cNvPr id="21" name="日期占位符 3">
            <a:extLst>
              <a:ext uri="{FF2B5EF4-FFF2-40B4-BE49-F238E27FC236}">
                <a16:creationId xmlns:a16="http://schemas.microsoft.com/office/drawing/2014/main" id="{162F7988-25F3-3B48-9ADE-97CBFF42A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1DA07-5AAB-F944-AB5C-7F073E2910A8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23" name="灯片编号占位符 5">
            <a:extLst>
              <a:ext uri="{FF2B5EF4-FFF2-40B4-BE49-F238E27FC236}">
                <a16:creationId xmlns:a16="http://schemas.microsoft.com/office/drawing/2014/main" id="{396F3972-EACE-A145-964A-DE065A60F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04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FCDC13B8-B03A-48D1-84DE-0069D586E8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76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1554567A-CF0A-F387-EC1C-B5136D9C8C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9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013F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A5C0988B-786A-D043-B5F6-1ACA8FC8AAD2}"/>
              </a:ext>
            </a:extLst>
          </p:cNvPr>
          <p:cNvSpPr txBox="1">
            <a:spLocks/>
          </p:cNvSpPr>
          <p:nvPr userDrawn="1"/>
        </p:nvSpPr>
        <p:spPr>
          <a:xfrm>
            <a:off x="489006" y="1522575"/>
            <a:ext cx="11213989" cy="926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zh-CN" sz="8000" b="1" kern="12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Thank you</a:t>
            </a:r>
            <a:r>
              <a:rPr kumimoji="0" lang="zh-CN" altLang="en-US" sz="80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！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475F27FD-9378-3742-8ABD-E400624D54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9747" b="19591"/>
          <a:stretch/>
        </p:blipFill>
        <p:spPr bwMode="auto">
          <a:xfrm>
            <a:off x="0" y="2867891"/>
            <a:ext cx="12192000" cy="330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7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8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85" r:id="rId3"/>
    <p:sldLayoutId id="2147483650" r:id="rId4"/>
    <p:sldLayoutId id="2147483686" r:id="rId5"/>
    <p:sldLayoutId id="2147483651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rama-Foundation/HighwayEnv/blob/master/highway_env/envs/highway_env.py" TargetMode="External"/><Relationship Id="rId2" Type="http://schemas.openxmlformats.org/officeDocument/2006/relationships/hyperlink" Target="https://github.com/Farama-Foundation/HighwayEnv/blob/master/highway_env/envs/intersection_env.p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Farama-Foundation/HighwayEnv/blob/master/highway_env/envs/racetrack_env.p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Farama-Foundation/HighwayEnv/blob/master/highway_env/envs/parking_env.py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posts/2018-02-19-rl-overview/" TargetMode="External"/><Relationship Id="rId2" Type="http://schemas.openxmlformats.org/officeDocument/2006/relationships/hyperlink" Target="https://spinningup.openai.com/en/latest/spinningup/rl_intro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clr-blog-track.github.io/2022/03/25/ppo-implementation-details" TargetMode="External"/><Relationship Id="rId4" Type="http://schemas.openxmlformats.org/officeDocument/2006/relationships/hyperlink" Target="https://spinningup.openai.com/en/latest/spinningup/rl_intro2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ni-SM/skrl/tree/main" TargetMode="External"/><Relationship Id="rId2" Type="http://schemas.openxmlformats.org/officeDocument/2006/relationships/hyperlink" Target="https://github.com/vwxyzjn/cleanrl/tree/master/cleanr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Farama-Foundation/HighwayEnv/tree/master/scripts" TargetMode="External"/><Relationship Id="rId4" Type="http://schemas.openxmlformats.org/officeDocument/2006/relationships/hyperlink" Target="https://github.com/DLR-RM/stable-baselines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E6BB38-FCA6-7C43-A6C7-9E766DDA65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" altLang="zh-CN" dirty="0"/>
              <a:t>AI3603: Artificial Intelligence: Principles and Applications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6AE6C-2449-7C65-9E54-0E122A2219D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" altLang="zh-CN" dirty="0"/>
              <a:t>Project 1: </a:t>
            </a:r>
            <a:r>
              <a:rPr kumimoji="1" lang="zh-CN" altLang="en"/>
              <a:t>自动</a:t>
            </a:r>
            <a:r>
              <a:rPr kumimoji="1" lang="zh-CN" altLang="en-US"/>
              <a:t>驾驶项目说明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A716DE-854C-86F1-6F69-7935E8CB59A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en" altLang="zh-CN" dirty="0"/>
              <a:t>Shanghai Jiao Tong University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768FC8-0C66-8D20-0C12-A6C780F4E4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Jingtian</a:t>
            </a:r>
            <a:r>
              <a:rPr kumimoji="1" lang="zh-CN" altLang="en-US" dirty="0"/>
              <a:t> </a:t>
            </a:r>
            <a:r>
              <a:rPr kumimoji="1" lang="en-US" altLang="zh-CN" dirty="0"/>
              <a:t>Ji,</a:t>
            </a:r>
            <a:r>
              <a:rPr kumimoji="1" lang="zh-CN" altLang="en-US" dirty="0"/>
              <a:t> </a:t>
            </a:r>
            <a:r>
              <a:rPr kumimoji="1" lang="en-US" altLang="zh-CN" dirty="0"/>
              <a:t>Yue Gao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8DF90F-409B-BA81-F3F9-8B7CF7D61ED4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9793" t="8016" r="7398"/>
          <a:stretch/>
        </p:blipFill>
        <p:spPr>
          <a:xfrm>
            <a:off x="3328966" y="4886491"/>
            <a:ext cx="2696400" cy="1681200"/>
          </a:xfrm>
          <a:prstGeom prst="rect">
            <a:avLst/>
          </a:prstGeom>
          <a:ln w="25400">
            <a:noFill/>
          </a:ln>
        </p:spPr>
      </p:pic>
      <p:pic>
        <p:nvPicPr>
          <p:cNvPr id="7" name="图片 6" descr="图片包含 草, 道路, 室内&#10;&#10;描述已自动生成">
            <a:extLst>
              <a:ext uri="{FF2B5EF4-FFF2-40B4-BE49-F238E27FC236}">
                <a16:creationId xmlns:a16="http://schemas.microsoft.com/office/drawing/2014/main" id="{699DF702-D3A1-84E0-51DB-A90187848A9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77" y="4886491"/>
            <a:ext cx="2696400" cy="1681200"/>
          </a:xfrm>
          <a:prstGeom prst="rect">
            <a:avLst/>
          </a:prstGeom>
          <a:ln w="25400">
            <a:noFill/>
          </a:ln>
        </p:spPr>
      </p:pic>
      <p:pic>
        <p:nvPicPr>
          <p:cNvPr id="8" name="图片 7" descr="图片包含 道路, 户外, 天空, 建筑物&#10;&#10;描述已自动生成">
            <a:extLst>
              <a:ext uri="{FF2B5EF4-FFF2-40B4-BE49-F238E27FC236}">
                <a16:creationId xmlns:a16="http://schemas.microsoft.com/office/drawing/2014/main" id="{131C1990-8F75-8448-AC25-7142BF8621CE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13391" r="13391"/>
          <a:stretch/>
        </p:blipFill>
        <p:spPr>
          <a:xfrm>
            <a:off x="9053415" y="4872187"/>
            <a:ext cx="2696400" cy="1681200"/>
          </a:xfrm>
          <a:prstGeom prst="rect">
            <a:avLst/>
          </a:prstGeom>
          <a:ln w="25400">
            <a:noFill/>
          </a:ln>
        </p:spPr>
      </p:pic>
      <p:pic>
        <p:nvPicPr>
          <p:cNvPr id="9" name="图片 8" descr="图片包含 建筑物, 户外, 天空, 汽车&#10;&#10;描述已自动生成">
            <a:extLst>
              <a:ext uri="{FF2B5EF4-FFF2-40B4-BE49-F238E27FC236}">
                <a16:creationId xmlns:a16="http://schemas.microsoft.com/office/drawing/2014/main" id="{FD494F1A-A2C9-01C7-CFD1-24779136002A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5" y="4886491"/>
            <a:ext cx="2696400" cy="16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2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9EEA8E-9BBB-6D44-82BC-97AD412309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7424F-0A34-9D45-BADC-0A990164BE1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zh-CN" altLang="en-US" dirty="0"/>
              <a:t>示例代码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0E6AE-C48D-384B-907D-94841A866BA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260274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88AD-8AC4-2142-B235-67F01EC9A3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51DA07-5AAB-F944-AB5C-7F073E2910A8}" type="datetime1">
              <a:rPr lang="zh-CN" altLang="en-US" smtClean="0"/>
              <a:t>2023/10/15</a:t>
            </a:fld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D93E3A-9CE1-1446-9729-38CBA897F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DC13B8-B03A-48D1-84DE-0069D586E8A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46292-67BA-2447-A73E-90DEF09BA14E}"/>
              </a:ext>
            </a:extLst>
          </p:cNvPr>
          <p:cNvSpPr txBox="1"/>
          <p:nvPr/>
        </p:nvSpPr>
        <p:spPr>
          <a:xfrm>
            <a:off x="374072" y="2701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2800" b="1" dirty="0" err="1">
                <a:solidFill>
                  <a:srgbClr val="004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1" lang="en-US" sz="2800" b="1" dirty="0">
              <a:solidFill>
                <a:srgbClr val="0040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2361A-23DE-2E41-BCC7-08F5CCD962D7}"/>
              </a:ext>
            </a:extLst>
          </p:cNvPr>
          <p:cNvSpPr txBox="1"/>
          <p:nvPr/>
        </p:nvSpPr>
        <p:spPr>
          <a:xfrm>
            <a:off x="270163" y="1194955"/>
            <a:ext cx="9050482" cy="254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800" b="1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项目总体目标：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/>
              <a:t>Highway-env</a:t>
            </a:r>
            <a:r>
              <a:rPr lang="zh-CN" altLang="en-US" dirty="0"/>
              <a:t> 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的仿真环境中，使用强化学习等方法，在保证安全的前提下尽可能快地驾驶汽车完成指定的追踪、停车等任务。在</a:t>
            </a:r>
            <a:r>
              <a:rPr lang="zh-CN" sz="1800" b="1" u="sng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高速公路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sz="1800" b="1" u="sng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十字路口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sz="1800" b="1" u="sng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赛车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追踪场景中，我们的任务是尽可能快地移动。</a:t>
            </a:r>
            <a:r>
              <a:rPr lang="zh-CN" sz="1800" b="1" u="sng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停车场景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的任务是将车停在特定位置。</a:t>
            </a:r>
            <a:r>
              <a:rPr lang="zh-CN" sz="1800" kern="100" dirty="0">
                <a:effectLst/>
                <a:latin typeface="DengXian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4</a:t>
            </a:r>
            <a:r>
              <a:rPr lang="zh-CN" altLang="en-US" dirty="0"/>
              <a:t> 个任务</a:t>
            </a:r>
            <a:r>
              <a:rPr lang="en-US" altLang="zh-CN" dirty="0"/>
              <a:t>,</a:t>
            </a:r>
            <a:r>
              <a:rPr lang="zh-CN" altLang="en-US" dirty="0"/>
              <a:t> 不同难点 </a:t>
            </a:r>
            <a:r>
              <a:rPr lang="en-US" altLang="zh-CN" dirty="0"/>
              <a:t>;</a:t>
            </a:r>
            <a:r>
              <a:rPr lang="zh-CN" altLang="en-US" dirty="0"/>
              <a:t> 可以使用同一套算法</a:t>
            </a:r>
            <a:r>
              <a:rPr lang="en-US" altLang="zh-CN" dirty="0"/>
              <a:t>,</a:t>
            </a:r>
            <a:r>
              <a:rPr lang="zh-CN" altLang="en-US" dirty="0"/>
              <a:t> 也可以针对每一个任务单独设计算法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推荐使用强化学习算法</a:t>
            </a:r>
            <a:r>
              <a:rPr lang="en-US" altLang="zh-CN" dirty="0"/>
              <a:t>;</a:t>
            </a:r>
            <a:r>
              <a:rPr lang="zh-CN" altLang="en-US" dirty="0"/>
              <a:t> 推荐自己重新实现算法而不是调用</a:t>
            </a:r>
            <a:r>
              <a:rPr lang="zh-CN" altLang="en-CN" dirty="0"/>
              <a:t>现有库</a:t>
            </a:r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19804-DBA0-4348-9EE4-CDD129862605}"/>
              </a:ext>
            </a:extLst>
          </p:cNvPr>
          <p:cNvSpPr txBox="1"/>
          <p:nvPr/>
        </p:nvSpPr>
        <p:spPr>
          <a:xfrm>
            <a:off x="502920" y="6079351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https://highway-</a:t>
            </a:r>
            <a:r>
              <a:rPr lang="en-US" sz="1200" dirty="0" err="1"/>
              <a:t>env.farama.org</a:t>
            </a:r>
            <a:r>
              <a:rPr lang="en-US" sz="1200" dirty="0"/>
              <a:t>/installation/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C3BB6-8BBF-8F49-AAFE-3AEB81A0AE1A}"/>
              </a:ext>
            </a:extLst>
          </p:cNvPr>
          <p:cNvSpPr txBox="1"/>
          <p:nvPr/>
        </p:nvSpPr>
        <p:spPr>
          <a:xfrm>
            <a:off x="502920" y="4260273"/>
            <a:ext cx="1134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kern="1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评分方式</a:t>
            </a:r>
            <a:r>
              <a:rPr lang="en-US" altLang="zh-CN" b="1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b="1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测试者提供控制策略的推断接口</a:t>
            </a:r>
            <a:r>
              <a:rPr lang="en-US" altLang="zh-CN" dirty="0"/>
              <a:t>,</a:t>
            </a:r>
            <a:r>
              <a:rPr lang="zh-CN" altLang="en-US" dirty="0"/>
              <a:t> 环境给当前状态 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策略给出对应动作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环境</a:t>
            </a:r>
            <a:r>
              <a:rPr lang="zh-CN" altLang="en-CN" dirty="0"/>
              <a:t>更新</a:t>
            </a:r>
            <a:r>
              <a:rPr lang="zh-CN" altLang="en-US" dirty="0"/>
              <a:t>并给出奖励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zh-CN" altLang="en-US" dirty="0"/>
              <a:t>每个环境</a:t>
            </a:r>
            <a:r>
              <a:rPr lang="en-US" altLang="zh-CN" dirty="0"/>
              <a:t>,</a:t>
            </a:r>
            <a:r>
              <a:rPr lang="zh-CN" altLang="en-US" dirty="0"/>
              <a:t> 进行</a:t>
            </a:r>
            <a:r>
              <a:rPr lang="en-US" altLang="zh-CN" dirty="0"/>
              <a:t>10</a:t>
            </a:r>
            <a:r>
              <a:rPr lang="zh-CN" altLang="en-US" dirty="0"/>
              <a:t>次测试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次测试的</a:t>
            </a:r>
            <a:r>
              <a:rPr lang="zh-CN" altLang="en-US" b="1" u="sng" dirty="0"/>
              <a:t>累积奖励的均值</a:t>
            </a:r>
            <a:r>
              <a:rPr lang="zh-CN" altLang="en-US" dirty="0"/>
              <a:t>作为该环境的</a:t>
            </a:r>
            <a:r>
              <a:rPr lang="zh-CN" altLang="en-US" b="1" u="sng" dirty="0"/>
              <a:t>得分</a:t>
            </a:r>
            <a:r>
              <a:rPr lang="en-US" altLang="zh-CN" dirty="0"/>
              <a:t>.</a:t>
            </a:r>
            <a:r>
              <a:rPr lang="zh-CN" altLang="en-US" dirty="0"/>
              <a:t> 根据</a:t>
            </a:r>
            <a:r>
              <a:rPr lang="zh-CN" altLang="en-US" b="1" u="sng" dirty="0"/>
              <a:t>得分的排名</a:t>
            </a:r>
            <a:r>
              <a:rPr lang="zh-CN" altLang="en-US" dirty="0"/>
              <a:t>给该算法打分</a:t>
            </a:r>
            <a:r>
              <a:rPr lang="en-US" altLang="zh-CN" dirty="0"/>
              <a:t>,</a:t>
            </a:r>
            <a:r>
              <a:rPr lang="zh-CN" altLang="en-US" dirty="0"/>
              <a:t> 小组的</a:t>
            </a:r>
            <a:br>
              <a:rPr lang="en-US" altLang="zh-CN" dirty="0"/>
            </a:br>
            <a:r>
              <a:rPr lang="zh-CN" altLang="en-US" dirty="0"/>
              <a:t>最终得分由 </a:t>
            </a:r>
            <a:r>
              <a:rPr lang="en-US" altLang="zh-CN" dirty="0"/>
              <a:t>4</a:t>
            </a:r>
            <a:r>
              <a:rPr lang="zh-CN" altLang="en-US" dirty="0"/>
              <a:t> 个环境中的得分加权得到</a:t>
            </a:r>
            <a:r>
              <a:rPr lang="en-US" altLang="zh-CN" dirty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73325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88AD-8AC4-2142-B235-67F01EC9A3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51DA07-5AAB-F944-AB5C-7F073E2910A8}" type="datetime1">
              <a:rPr lang="zh-CN" altLang="en-US" smtClean="0"/>
              <a:t>2023/10/15</a:t>
            </a:fld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D93E3A-9CE1-1446-9729-38CBA897F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DC13B8-B03A-48D1-84DE-0069D586E8A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46292-67BA-2447-A73E-90DEF09BA14E}"/>
              </a:ext>
            </a:extLst>
          </p:cNvPr>
          <p:cNvSpPr txBox="1"/>
          <p:nvPr/>
        </p:nvSpPr>
        <p:spPr>
          <a:xfrm>
            <a:off x="374072" y="2701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2800" b="1" dirty="0" err="1">
                <a:solidFill>
                  <a:srgbClr val="004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1" lang="en-US" sz="2800" b="1" dirty="0">
              <a:solidFill>
                <a:srgbClr val="0040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C15F4-F3A5-C749-B9E7-6CFA8F76BA6C}"/>
              </a:ext>
            </a:extLst>
          </p:cNvPr>
          <p:cNvSpPr txBox="1"/>
          <p:nvPr/>
        </p:nvSpPr>
        <p:spPr>
          <a:xfrm>
            <a:off x="253283" y="1178860"/>
            <a:ext cx="118962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源代码</a:t>
            </a:r>
            <a:r>
              <a:rPr lang="en-US" altLang="zh-CN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fr-FR" altLang="zh-CN" dirty="0">
                <a:hlinkClick r:id="rId2"/>
              </a:rPr>
              <a:t>https://github.com/Farama-Foundation/HighwayEnv/blob/master/highway_env/envs/intersection_env.py</a:t>
            </a:r>
            <a:r>
              <a:rPr lang="zh-CN" altLang="en-US" dirty="0"/>
              <a:t> 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_</a:t>
            </a:r>
            <a:r>
              <a:rPr lang="en-US" altLang="zh-CN" dirty="0" err="1"/>
              <a:t>agent_reward</a:t>
            </a:r>
            <a:r>
              <a:rPr lang="zh-CN" altLang="en-US" dirty="0"/>
              <a:t> 和 </a:t>
            </a:r>
            <a:r>
              <a:rPr lang="en-US" altLang="zh-CN" dirty="0"/>
              <a:t>_</a:t>
            </a:r>
            <a:r>
              <a:rPr lang="en-US" altLang="zh-CN" dirty="0" err="1"/>
              <a:t>agent_rewards</a:t>
            </a:r>
            <a:r>
              <a:rPr lang="zh-CN" altLang="en-US" dirty="0"/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单步奖励</a:t>
            </a:r>
            <a:r>
              <a:rPr lang="en-US" altLang="zh-CN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碰撞惩罚和高速奖励</a:t>
            </a:r>
            <a:r>
              <a:rPr lang="en-US" altLang="zh-CN" dirty="0"/>
              <a:t>,</a:t>
            </a:r>
            <a:r>
              <a:rPr lang="zh-CN" altLang="en-US" dirty="0"/>
              <a:t> 如果超出道路边界则无法得到奖励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C3D1D-5A98-FA41-BADA-50AFCDEF4DDB}"/>
              </a:ext>
            </a:extLst>
          </p:cNvPr>
          <p:cNvSpPr txBox="1"/>
          <p:nvPr/>
        </p:nvSpPr>
        <p:spPr>
          <a:xfrm>
            <a:off x="228436" y="2945434"/>
            <a:ext cx="115675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</a:t>
            </a:r>
            <a:r>
              <a:rPr lang="en-US" altLang="zh-CN" dirty="0"/>
              <a:t>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源代码</a:t>
            </a:r>
            <a:r>
              <a:rPr lang="en-US" altLang="zh-CN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fr-FR" altLang="zh-CN" dirty="0">
                <a:hlinkClick r:id="rId3"/>
              </a:rPr>
              <a:t>https://github.com/Farama-Foundation/HighwayEnv/blob/master/highway_env/envs/highway_env.py</a:t>
            </a:r>
            <a:r>
              <a:rPr lang="zh-CN" altLang="en-US" dirty="0"/>
              <a:t> 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_reward</a:t>
            </a:r>
            <a:r>
              <a:rPr lang="zh-CN" altLang="en-US" dirty="0"/>
              <a:t> 和 </a:t>
            </a:r>
            <a:r>
              <a:rPr lang="en-US" altLang="zh-CN" dirty="0"/>
              <a:t>_rewards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CN" dirty="0"/>
              <a:t>单步奖励</a:t>
            </a:r>
            <a:r>
              <a:rPr lang="en-US" altLang="zh-CN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碰撞惩罚和高速奖励</a:t>
            </a:r>
            <a:r>
              <a:rPr lang="en-US" altLang="zh-CN" dirty="0"/>
              <a:t>,</a:t>
            </a:r>
            <a:r>
              <a:rPr lang="zh-CN" altLang="en-US" dirty="0"/>
              <a:t> 如果超出道路边界则无法得到奖励</a:t>
            </a:r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0D974-EC8A-5A48-9DC1-F5A93027114F}"/>
              </a:ext>
            </a:extLst>
          </p:cNvPr>
          <p:cNvSpPr txBox="1"/>
          <p:nvPr/>
        </p:nvSpPr>
        <p:spPr>
          <a:xfrm>
            <a:off x="253283" y="4805345"/>
            <a:ext cx="11580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Racetrack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源代码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https://github.com/Farama-Foundation/HighwayEnv/blob/master/highway_env/envs/racetrack_env.py</a:t>
            </a:r>
            <a:r>
              <a:rPr lang="zh-CN" altLang="en-US" dirty="0"/>
              <a:t> 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_reward</a:t>
            </a:r>
            <a:r>
              <a:rPr lang="zh-CN" altLang="en-US" dirty="0"/>
              <a:t> 和 </a:t>
            </a:r>
            <a:r>
              <a:rPr lang="en-US" altLang="zh-CN" dirty="0"/>
              <a:t>_rewards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单步奖励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碰撞惩罚和控制惩罚</a:t>
            </a:r>
            <a:r>
              <a:rPr lang="en-US" altLang="zh-CN" dirty="0"/>
              <a:t>(</a:t>
            </a:r>
            <a:r>
              <a:rPr lang="zh-CN" altLang="en-US" dirty="0"/>
              <a:t>鼓励尽可能少的变速</a:t>
            </a:r>
            <a:r>
              <a:rPr lang="en-US" altLang="zh-CN" dirty="0"/>
              <a:t>),</a:t>
            </a:r>
            <a:r>
              <a:rPr lang="zh-CN" altLang="en-US" dirty="0"/>
              <a:t>如果超出道路边界则无法得到奖励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5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88AD-8AC4-2142-B235-67F01EC9A3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51DA07-5AAB-F944-AB5C-7F073E2910A8}" type="datetime1">
              <a:rPr lang="zh-CN" altLang="en-US" smtClean="0"/>
              <a:t>2023/10/15</a:t>
            </a:fld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D93E3A-9CE1-1446-9729-38CBA897F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DC13B8-B03A-48D1-84DE-0069D586E8A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46292-67BA-2447-A73E-90DEF09BA14E}"/>
              </a:ext>
            </a:extLst>
          </p:cNvPr>
          <p:cNvSpPr txBox="1"/>
          <p:nvPr/>
        </p:nvSpPr>
        <p:spPr>
          <a:xfrm>
            <a:off x="374072" y="2701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2800" b="1" dirty="0" err="1">
                <a:solidFill>
                  <a:srgbClr val="004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1" lang="en-US" sz="2800" b="1" dirty="0">
              <a:solidFill>
                <a:srgbClr val="0040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B95F8-2F36-AC4F-949C-17737778F0AC}"/>
              </a:ext>
            </a:extLst>
          </p:cNvPr>
          <p:cNvSpPr txBox="1"/>
          <p:nvPr/>
        </p:nvSpPr>
        <p:spPr>
          <a:xfrm>
            <a:off x="374072" y="1009324"/>
            <a:ext cx="117743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Parking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源代码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fr-FR" altLang="zh-CN" dirty="0">
                <a:hlinkClick r:id="rId2"/>
              </a:rPr>
              <a:t>https://github.com/Farama-Foundation/HighwayEnv/blob/master/highway_env/envs/parking_env.py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和另外三个环境不同</a:t>
            </a:r>
            <a:r>
              <a:rPr lang="en-US" altLang="zh-CN" dirty="0"/>
              <a:t>,</a:t>
            </a:r>
            <a:r>
              <a:rPr lang="zh-CN" altLang="en-US" dirty="0"/>
              <a:t> 除了当前的状态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obs</a:t>
            </a:r>
            <a:r>
              <a:rPr lang="zh-CN" altLang="en-US" dirty="0"/>
              <a:t> 中还包含目标状态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单步奖励组成</a:t>
            </a:r>
            <a:r>
              <a:rPr lang="en-US" altLang="zh-CN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碰撞惩罚和状态差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F4242-BCE6-7545-A7E4-4B0FC0004BAC}"/>
              </a:ext>
            </a:extLst>
          </p:cNvPr>
          <p:cNvSpPr txBox="1"/>
          <p:nvPr/>
        </p:nvSpPr>
        <p:spPr>
          <a:xfrm>
            <a:off x="360157" y="2713341"/>
            <a:ext cx="73789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环境设置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通过</a:t>
            </a:r>
            <a:r>
              <a:rPr lang="zh-CN" altLang="en-US" dirty="0"/>
              <a:t> </a:t>
            </a:r>
            <a:r>
              <a:rPr lang="en-US" altLang="zh-CN" dirty="0"/>
              <a:t>configure</a:t>
            </a:r>
            <a:r>
              <a:rPr lang="zh-CN" altLang="en-US" dirty="0"/>
              <a:t> 修改仿真环境的状态和动作空间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状态空间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u="sng" dirty="0"/>
              <a:t>I</a:t>
            </a:r>
            <a:r>
              <a:rPr lang="en-US" altLang="zh-CN" b="1" u="sng" dirty="0"/>
              <a:t>ntersection,</a:t>
            </a:r>
            <a:r>
              <a:rPr lang="zh-CN" altLang="en-US" b="1" u="sng" dirty="0"/>
              <a:t> </a:t>
            </a:r>
            <a:r>
              <a:rPr lang="en-US" altLang="zh-CN" b="1" u="sng" dirty="0"/>
              <a:t>highway</a:t>
            </a:r>
            <a:r>
              <a:rPr lang="zh-CN" altLang="en-US" b="1" u="sng" dirty="0"/>
              <a:t> 和 </a:t>
            </a:r>
            <a:r>
              <a:rPr lang="en-US" altLang="zh-CN" b="1" u="sng" dirty="0"/>
              <a:t>racetrack</a:t>
            </a:r>
            <a:r>
              <a:rPr lang="zh-CN" altLang="en-US" b="1" u="sng" dirty="0"/>
              <a:t> 使用统一的状态空间</a:t>
            </a:r>
            <a:endParaRPr lang="en-US" altLang="zh-CN" b="1" u="sng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Parking</a:t>
            </a:r>
            <a:r>
              <a:rPr lang="zh-CN" altLang="en-US" dirty="0"/>
              <a:t> 使用 </a:t>
            </a:r>
            <a:r>
              <a:rPr lang="en-US" altLang="zh-CN" b="1" u="sng" dirty="0" err="1"/>
              <a:t>KinematicsGoal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动作空间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Intersection,</a:t>
            </a:r>
            <a:r>
              <a:rPr lang="zh-CN" altLang="en-US" dirty="0"/>
              <a:t> </a:t>
            </a:r>
            <a:r>
              <a:rPr lang="en-US" altLang="zh-CN" dirty="0"/>
              <a:t>highway,</a:t>
            </a:r>
            <a:r>
              <a:rPr lang="zh-CN" altLang="en-US" dirty="0"/>
              <a:t> </a:t>
            </a:r>
            <a:r>
              <a:rPr lang="en-US" altLang="zh-CN" dirty="0"/>
              <a:t>parking</a:t>
            </a:r>
            <a:r>
              <a:rPr lang="zh-CN" altLang="en-US" dirty="0"/>
              <a:t> 使用 </a:t>
            </a:r>
            <a:r>
              <a:rPr lang="en-US" altLang="zh-CN" dirty="0"/>
              <a:t>2d</a:t>
            </a:r>
            <a:r>
              <a:rPr lang="zh-CN" altLang="en-US" dirty="0"/>
              <a:t> 的动作空间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b="1" u="sng" dirty="0"/>
              <a:t>Longitudinal </a:t>
            </a:r>
            <a:r>
              <a:rPr lang="zh-CN" altLang="en-US" b="1" u="sng" dirty="0"/>
              <a:t>纵向加速度</a:t>
            </a:r>
            <a:endParaRPr lang="en-US" altLang="zh-CN" b="1" u="sng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b="1" u="sng" dirty="0"/>
              <a:t>Lateral </a:t>
            </a:r>
            <a:r>
              <a:rPr lang="zh-CN" altLang="en-US" b="1" u="sng" dirty="0"/>
              <a:t>横向速度</a:t>
            </a:r>
            <a:endParaRPr lang="en-US" altLang="zh-CN" b="1" u="sng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Racetrack</a:t>
            </a:r>
            <a:r>
              <a:rPr lang="zh-CN" altLang="en-US" dirty="0"/>
              <a:t> 使用 </a:t>
            </a:r>
            <a:r>
              <a:rPr lang="en-US" altLang="zh-CN" dirty="0"/>
              <a:t>1d</a:t>
            </a:r>
            <a:r>
              <a:rPr lang="zh-CN" altLang="en-US" dirty="0"/>
              <a:t> 动作空间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zh-CN" altLang="en-CN" b="1" u="sng" dirty="0"/>
              <a:t>只使用</a:t>
            </a:r>
            <a:r>
              <a:rPr lang="zh-CN" altLang="en-US" b="1" u="sng" dirty="0"/>
              <a:t> </a:t>
            </a:r>
            <a:r>
              <a:rPr lang="en-US" altLang="zh-CN" b="1" u="sng" dirty="0"/>
              <a:t>lateral</a:t>
            </a:r>
            <a:r>
              <a:rPr lang="zh-CN" altLang="en-US" b="1" u="sng" dirty="0"/>
              <a:t> 横向速度</a:t>
            </a:r>
            <a:endParaRPr lang="en-US" altLang="zh-CN" b="1" u="sng" dirty="0"/>
          </a:p>
          <a:p>
            <a:pPr lvl="3"/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E1171-F015-304D-B832-45FBA4622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81" y="2741864"/>
            <a:ext cx="3753518" cy="235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3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54991-BB80-D64D-BDCD-CB4A1F19A6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51DA07-5AAB-F944-AB5C-7F073E2910A8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7B887-CFA4-D441-A738-F3F3A2205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DC13B8-B03A-48D1-84DE-0069D586E8A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D7D2F-9385-B34F-AEC5-94B4C57A675D}"/>
              </a:ext>
            </a:extLst>
          </p:cNvPr>
          <p:cNvSpPr txBox="1"/>
          <p:nvPr/>
        </p:nvSpPr>
        <p:spPr>
          <a:xfrm>
            <a:off x="363682" y="24938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2800" b="1" dirty="0" err="1">
                <a:solidFill>
                  <a:srgbClr val="004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endParaRPr kumimoji="1" lang="en-US" sz="2800" b="1" dirty="0">
              <a:solidFill>
                <a:srgbClr val="0040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0BDFF-C11A-554A-B426-AD65F9D704C2}"/>
              </a:ext>
            </a:extLst>
          </p:cNvPr>
          <p:cNvSpPr txBox="1"/>
          <p:nvPr/>
        </p:nvSpPr>
        <p:spPr>
          <a:xfrm>
            <a:off x="363682" y="1287919"/>
            <a:ext cx="4703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仿真环境测试配置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见</a:t>
            </a:r>
            <a:r>
              <a:rPr lang="zh-CN" altLang="en-US" dirty="0"/>
              <a:t> </a:t>
            </a:r>
            <a:r>
              <a:rPr lang="en-US" altLang="zh-CN" dirty="0"/>
              <a:t>eval/</a:t>
            </a:r>
            <a:r>
              <a:rPr lang="zh-CN" altLang="en-US" dirty="0"/>
              <a:t> *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仿真测试环境配置以</a:t>
            </a:r>
            <a:r>
              <a:rPr lang="zh-CN" altLang="en-US" dirty="0"/>
              <a:t> </a:t>
            </a:r>
            <a:r>
              <a:rPr lang="en-US" altLang="zh-CN" dirty="0"/>
              <a:t>eval/</a:t>
            </a:r>
            <a:r>
              <a:rPr lang="zh-CN" altLang="en-US" dirty="0"/>
              <a:t> *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 为准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C79B4-3937-D347-9F3D-F517F1B99F1B}"/>
              </a:ext>
            </a:extLst>
          </p:cNvPr>
          <p:cNvSpPr txBox="1"/>
          <p:nvPr/>
        </p:nvSpPr>
        <p:spPr>
          <a:xfrm>
            <a:off x="363682" y="287832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仿真环境训练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B8CDE-F969-784E-B7C6-66BA12A2FA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51DA07-5AAB-F944-AB5C-7F073E2910A8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1F223-E32B-D24A-9811-6BB6064AE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DC13B8-B03A-48D1-84DE-0069D586E8A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6CCD2-5297-D24A-A6F5-B5BEDC98DB79}"/>
              </a:ext>
            </a:extLst>
          </p:cNvPr>
          <p:cNvSpPr txBox="1"/>
          <p:nvPr/>
        </p:nvSpPr>
        <p:spPr>
          <a:xfrm>
            <a:off x="363682" y="1365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2800" b="1" dirty="0" err="1">
                <a:solidFill>
                  <a:srgbClr val="004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kumimoji="1" lang="en-US" sz="2800" b="1" dirty="0">
              <a:solidFill>
                <a:srgbClr val="0040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E2BF6-8946-354F-B705-66D7D87A9DA7}"/>
              </a:ext>
            </a:extLst>
          </p:cNvPr>
          <p:cNvSpPr txBox="1"/>
          <p:nvPr/>
        </p:nvSpPr>
        <p:spPr>
          <a:xfrm>
            <a:off x="233340" y="1086938"/>
            <a:ext cx="6401111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强化学习算法基础</a:t>
            </a:r>
            <a:endParaRPr lang="en-US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强化学习入门知识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 </a:t>
            </a:r>
            <a:br>
              <a:rPr lang="en-US" altLang="zh-CN" sz="2400" b="1" dirty="0"/>
            </a:br>
            <a:r>
              <a:rPr lang="en-US" altLang="zh-CN" sz="1000" b="1" dirty="0">
                <a:hlinkClick r:id="rId2"/>
              </a:rPr>
              <a:t>https://spinningup.openai.com/en/latest/spinningup/rl_intro.html</a:t>
            </a:r>
            <a:r>
              <a:rPr lang="zh-CN" altLang="en-US" sz="1000" b="1" dirty="0"/>
              <a:t> </a:t>
            </a:r>
            <a:endParaRPr lang="en-US" altLang="zh-CN" sz="1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hlinkClick r:id="rId3"/>
              </a:rPr>
              <a:t>https://lilianweng.github.io/posts/2018-02-19-rl-overview/</a:t>
            </a:r>
            <a:r>
              <a:rPr lang="zh-CN" altLang="en-US" sz="1000" b="1" dirty="0"/>
              <a:t> </a:t>
            </a:r>
            <a:endParaRPr lang="en-US" sz="1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常用强化学习算法</a:t>
            </a:r>
            <a:r>
              <a:rPr lang="en-US" altLang="zh-CN" sz="2400" b="1" dirty="0"/>
              <a:t>:</a:t>
            </a:r>
            <a:br>
              <a:rPr lang="en-US" altLang="zh-CN" sz="2400" b="1" dirty="0"/>
            </a:br>
            <a:r>
              <a:rPr lang="en-US" altLang="zh-CN" sz="1000" b="1" dirty="0">
                <a:hlinkClick r:id="rId4"/>
              </a:rPr>
              <a:t>https://spinningup.openai.com/en/latest/spinningup/rl_intro2.html</a:t>
            </a:r>
            <a:r>
              <a:rPr lang="zh-CN" altLang="en-US" sz="1000" b="1" dirty="0"/>
              <a:t> </a:t>
            </a:r>
            <a:endParaRPr lang="en-US" altLang="zh-CN" sz="10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Mo</a:t>
            </a:r>
            <a:r>
              <a:rPr lang="en-US" altLang="zh-CN" sz="2400" b="1" dirty="0"/>
              <a:t>del-Free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RL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Policy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Optimization: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PPO,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A2C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…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Q-Learning: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TD3,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SAC,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DDPG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…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Model-Based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RL: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MBMF,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MBVE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…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5D2B7-B568-744E-9C69-A397BB432F52}"/>
              </a:ext>
            </a:extLst>
          </p:cNvPr>
          <p:cNvSpPr txBox="1"/>
          <p:nvPr/>
        </p:nvSpPr>
        <p:spPr>
          <a:xfrm>
            <a:off x="7659135" y="944111"/>
            <a:ext cx="3732112" cy="5779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推荐了解不同类型算法的优缺点</a:t>
            </a:r>
            <a:r>
              <a:rPr lang="en-US" altLang="zh-CN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Sample</a:t>
            </a:r>
            <a:r>
              <a:rPr lang="zh-CN" altLang="en-US" sz="1600" dirty="0"/>
              <a:t> </a:t>
            </a:r>
            <a:r>
              <a:rPr lang="en-US" altLang="zh-CN" sz="1600" dirty="0"/>
              <a:t>Efficiency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Task</a:t>
            </a:r>
            <a:r>
              <a:rPr lang="zh-CN" altLang="en-US" sz="1600" dirty="0"/>
              <a:t> </a:t>
            </a:r>
            <a:r>
              <a:rPr lang="en-US" altLang="zh-CN" sz="1600" dirty="0"/>
              <a:t>Performance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推荐了解可能遇到的算法挑战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Exploration</a:t>
            </a:r>
            <a:r>
              <a:rPr lang="zh-CN" altLang="en-US" sz="1600" dirty="0"/>
              <a:t> </a:t>
            </a:r>
            <a:r>
              <a:rPr lang="en-US" altLang="zh-CN" sz="1600" dirty="0"/>
              <a:t>&amp;</a:t>
            </a:r>
            <a:r>
              <a:rPr lang="zh-CN" altLang="en-US" sz="1600" dirty="0"/>
              <a:t> </a:t>
            </a:r>
            <a:r>
              <a:rPr lang="en-US" altLang="zh-CN" sz="1600" dirty="0"/>
              <a:t>Exploitation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Value</a:t>
            </a:r>
            <a:r>
              <a:rPr lang="zh-CN" altLang="en-US" sz="1600" dirty="0"/>
              <a:t> </a:t>
            </a:r>
            <a:r>
              <a:rPr lang="en-US" altLang="zh-CN" sz="1600" dirty="0"/>
              <a:t>function</a:t>
            </a:r>
            <a:r>
              <a:rPr lang="zh-CN" altLang="en-US" sz="1600" dirty="0"/>
              <a:t> </a:t>
            </a:r>
            <a:r>
              <a:rPr lang="en-US" sz="1600" dirty="0"/>
              <a:t>Overestimation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Distribution</a:t>
            </a:r>
            <a:r>
              <a:rPr lang="zh-CN" altLang="en-US" sz="1600" dirty="0"/>
              <a:t> </a:t>
            </a:r>
            <a:r>
              <a:rPr lang="en-US" altLang="zh-CN" sz="1600" dirty="0"/>
              <a:t>mismatch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Gradient</a:t>
            </a:r>
            <a:r>
              <a:rPr lang="zh-CN" altLang="en-US" sz="1600" dirty="0"/>
              <a:t> </a:t>
            </a:r>
            <a:r>
              <a:rPr lang="en-US" altLang="zh-CN" sz="1600" dirty="0" err="1"/>
              <a:t>varaince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…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超参数的意义</a:t>
            </a:r>
            <a:br>
              <a:rPr lang="en-US" altLang="zh-CN" sz="1600" dirty="0"/>
            </a:br>
            <a:r>
              <a:rPr lang="en-US" altLang="zh-CN" sz="800" dirty="0">
                <a:hlinkClick r:id="rId5"/>
              </a:rPr>
              <a:t>https://iclr-blog-track.github.io/2022/03/25/ppo-implementation-details</a:t>
            </a:r>
            <a:r>
              <a:rPr lang="zh-CN" altLang="en-US" sz="800" dirty="0"/>
              <a:t> </a:t>
            </a:r>
            <a:r>
              <a:rPr lang="en-US" altLang="zh-CN" sz="800" dirty="0"/>
              <a:t>/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Discount</a:t>
            </a:r>
            <a:r>
              <a:rPr lang="zh-CN" altLang="en-US" sz="1600" dirty="0"/>
              <a:t> </a:t>
            </a:r>
            <a:r>
              <a:rPr lang="en-US" altLang="zh-CN" sz="1600" dirty="0"/>
              <a:t>coefficient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Learning</a:t>
            </a:r>
            <a:r>
              <a:rPr lang="zh-CN" altLang="en-US" sz="1600" dirty="0"/>
              <a:t> </a:t>
            </a:r>
            <a:r>
              <a:rPr lang="en-US" altLang="zh-CN" sz="1600" dirty="0"/>
              <a:t>rate</a:t>
            </a:r>
            <a:r>
              <a:rPr lang="zh-CN" altLang="en-US" sz="1600" dirty="0"/>
              <a:t> </a:t>
            </a:r>
            <a:r>
              <a:rPr lang="en-US" altLang="zh-CN" sz="1600" dirty="0"/>
              <a:t>schedule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N-step,</a:t>
            </a:r>
            <a:r>
              <a:rPr lang="zh-CN" altLang="en-US" sz="1600" dirty="0"/>
              <a:t> </a:t>
            </a:r>
            <a:r>
              <a:rPr lang="en-US" altLang="zh-CN" sz="1600" dirty="0"/>
              <a:t>TD</a:t>
            </a:r>
            <a:r>
              <a:rPr lang="zh-CN" altLang="en-US" sz="1600" dirty="0"/>
              <a:t> </a:t>
            </a:r>
            <a:r>
              <a:rPr lang="en-US" altLang="zh-CN" sz="1600" dirty="0"/>
              <a:t>(lambda)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…</a:t>
            </a:r>
            <a:r>
              <a:rPr lang="zh-CN" altLang="en-US" sz="1600" dirty="0"/>
              <a:t>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4851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B8CDE-F969-784E-B7C6-66BA12A2FA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51DA07-5AAB-F944-AB5C-7F073E2910A8}" type="datetime1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1F223-E32B-D24A-9811-6BB6064AE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DC13B8-B03A-48D1-84DE-0069D586E8A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6CCD2-5297-D24A-A6F5-B5BEDC98DB79}"/>
              </a:ext>
            </a:extLst>
          </p:cNvPr>
          <p:cNvSpPr txBox="1"/>
          <p:nvPr/>
        </p:nvSpPr>
        <p:spPr>
          <a:xfrm>
            <a:off x="363682" y="1365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2800" b="1" dirty="0" err="1">
                <a:solidFill>
                  <a:srgbClr val="004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kumimoji="1" lang="en-US" sz="2800" b="1" dirty="0">
              <a:solidFill>
                <a:srgbClr val="00409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E2BF6-8946-354F-B705-66D7D87A9DA7}"/>
              </a:ext>
            </a:extLst>
          </p:cNvPr>
          <p:cNvSpPr txBox="1"/>
          <p:nvPr/>
        </p:nvSpPr>
        <p:spPr>
          <a:xfrm>
            <a:off x="249382" y="1475508"/>
            <a:ext cx="7685117" cy="3374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强化学习算法实现</a:t>
            </a:r>
            <a:r>
              <a:rPr lang="en-US" altLang="zh-CN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cleanrl</a:t>
            </a:r>
            <a:r>
              <a:rPr lang="zh-CN" altLang="en-US" dirty="0"/>
              <a:t> 实现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fr-FR" altLang="zh-CN" dirty="0">
                <a:hlinkClick r:id="rId2"/>
              </a:rPr>
              <a:t>https://github.com/vwxyzjn/cleanrl/tree/master/cleanrl</a:t>
            </a:r>
            <a:r>
              <a:rPr lang="zh-CN" altLang="en-US" dirty="0"/>
              <a:t> 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用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页的篇幅实现常见算法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容易复现</a:t>
            </a:r>
            <a:r>
              <a:rPr lang="en-US" altLang="zh-CN" dirty="0"/>
              <a:t>,</a:t>
            </a:r>
            <a:r>
              <a:rPr lang="zh-CN" altLang="en-US" dirty="0"/>
              <a:t> 快速上手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SKRL</a:t>
            </a:r>
            <a:r>
              <a:rPr lang="zh-CN" altLang="en-US" dirty="0"/>
              <a:t> 实现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fr-FR" altLang="zh-CN" dirty="0">
                <a:hlinkClick r:id="rId3"/>
              </a:rPr>
              <a:t>https://github.com/Toni-SM/skrl/tree/main</a:t>
            </a:r>
            <a:r>
              <a:rPr lang="zh-CN" altLang="en-US" dirty="0"/>
              <a:t> 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模块化实现强化学习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Baselines3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hlinkClick r:id="rId4"/>
              </a:rPr>
              <a:t>https://github.com/DLR-RM/stable-baselines3</a:t>
            </a:r>
            <a:r>
              <a:rPr lang="zh-CN" altLang="en-US" dirty="0"/>
              <a:t> 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Pytorch</a:t>
            </a:r>
            <a:r>
              <a:rPr lang="zh-CN" altLang="en-US" dirty="0"/>
              <a:t> 实现的</a:t>
            </a:r>
            <a:r>
              <a:rPr lang="en-US" altLang="zh-CN" dirty="0"/>
              <a:t>RL</a:t>
            </a:r>
            <a:r>
              <a:rPr lang="zh-CN" altLang="en-US" dirty="0"/>
              <a:t>算法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直接调用 </a:t>
            </a:r>
            <a:r>
              <a:rPr lang="en-US" altLang="zh-CN" dirty="0"/>
              <a:t>(Project</a:t>
            </a:r>
            <a:r>
              <a:rPr lang="zh-CN" altLang="en-US" dirty="0"/>
              <a:t> 不推荐调用 </a:t>
            </a:r>
            <a:r>
              <a:rPr lang="en-US" altLang="zh-CN" dirty="0"/>
              <a:t>API)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2CA89-A0E5-DF49-8600-DD7876B10CAF}"/>
              </a:ext>
            </a:extLst>
          </p:cNvPr>
          <p:cNvSpPr txBox="1"/>
          <p:nvPr/>
        </p:nvSpPr>
        <p:spPr>
          <a:xfrm>
            <a:off x="401053" y="5005137"/>
            <a:ext cx="10113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</a:t>
            </a:r>
            <a:r>
              <a:rPr lang="en-US" altLang="zh-CN" dirty="0"/>
              <a:t>ghway</a:t>
            </a:r>
            <a:r>
              <a:rPr lang="zh-CN" altLang="en-US" dirty="0"/>
              <a:t> 环境代码案例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fr-FR" altLang="zh-CN" dirty="0">
                <a:hlinkClick r:id="rId5"/>
              </a:rPr>
              <a:t>https://github.com/Farama-Foundation/HighwayEnv/tree/master/scripts</a:t>
            </a:r>
            <a:r>
              <a:rPr lang="zh-CN" altLang="en-US" dirty="0"/>
              <a:t>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使用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ipynb</a:t>
            </a:r>
            <a:r>
              <a:rPr lang="zh-CN" altLang="en-US" dirty="0"/>
              <a:t> 和 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 测试 </a:t>
            </a:r>
            <a:r>
              <a:rPr lang="en-US" altLang="zh-CN" dirty="0"/>
              <a:t>Highway</a:t>
            </a:r>
            <a:r>
              <a:rPr lang="zh-CN" altLang="en-US" dirty="0"/>
              <a:t> 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调用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baselines3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4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72354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763</Words>
  <Application>Microsoft Macintosh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等线</vt:lpstr>
      <vt:lpstr>等线</vt:lpstr>
      <vt:lpstr>Microsoft YaHei</vt:lpstr>
      <vt:lpstr>Microsoft YaHei</vt:lpstr>
      <vt:lpstr>Arial</vt:lpstr>
      <vt:lpstr>Times New Roman</vt:lpstr>
      <vt:lpstr>Wingdings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梅 屹东</dc:creator>
  <cp:lastModifiedBy>经天 季</cp:lastModifiedBy>
  <cp:revision>360</cp:revision>
  <dcterms:created xsi:type="dcterms:W3CDTF">2021-03-23T11:30:17Z</dcterms:created>
  <dcterms:modified xsi:type="dcterms:W3CDTF">2023-10-15T11:26:48Z</dcterms:modified>
</cp:coreProperties>
</file>