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1" r:id="rId2"/>
    <p:sldId id="277" r:id="rId3"/>
    <p:sldId id="27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8" r:id="rId12"/>
    <p:sldId id="289" r:id="rId13"/>
    <p:sldId id="290" r:id="rId14"/>
    <p:sldId id="291" r:id="rId15"/>
    <p:sldId id="269" r:id="rId16"/>
    <p:sldId id="271" r:id="rId17"/>
    <p:sldId id="284" r:id="rId18"/>
    <p:sldId id="285" r:id="rId19"/>
    <p:sldId id="287" r:id="rId20"/>
    <p:sldId id="286" r:id="rId21"/>
    <p:sldId id="293" r:id="rId22"/>
    <p:sldId id="279" r:id="rId23"/>
    <p:sldId id="270" r:id="rId24"/>
    <p:sldId id="272" r:id="rId25"/>
    <p:sldId id="280" r:id="rId26"/>
    <p:sldId id="281" r:id="rId27"/>
    <p:sldId id="282" r:id="rId28"/>
    <p:sldId id="273" r:id="rId29"/>
    <p:sldId id="274" r:id="rId30"/>
    <p:sldId id="292" r:id="rId31"/>
    <p:sldId id="276" r:id="rId32"/>
    <p:sldId id="275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706" autoAdjust="0"/>
  </p:normalViewPr>
  <p:slideViewPr>
    <p:cSldViewPr snapToGrid="0">
      <p:cViewPr varScale="1">
        <p:scale>
          <a:sx n="60" d="100"/>
          <a:sy n="60" d="100"/>
        </p:scale>
        <p:origin x="906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TARAPARK CHUTISAMOOOT" userId="d31bb2a0-e584-43d1-b8c6-0a4fc0a90f10" providerId="ADAL" clId="{43194D50-6154-403D-9D0A-7D0C1BDBD79E}"/>
    <pc:docChg chg="custSel modSld">
      <pc:chgData name="PATTARAPARK CHUTISAMOOOT" userId="d31bb2a0-e584-43d1-b8c6-0a4fc0a90f10" providerId="ADAL" clId="{43194D50-6154-403D-9D0A-7D0C1BDBD79E}" dt="2022-02-02T08:29:10.949" v="461" actId="20577"/>
      <pc:docMkLst>
        <pc:docMk/>
      </pc:docMkLst>
      <pc:sldChg chg="modSp mod modNotesTx">
        <pc:chgData name="PATTARAPARK CHUTISAMOOOT" userId="d31bb2a0-e584-43d1-b8c6-0a4fc0a90f10" providerId="ADAL" clId="{43194D50-6154-403D-9D0A-7D0C1BDBD79E}" dt="2022-02-02T07:30:51.069" v="182" actId="20577"/>
        <pc:sldMkLst>
          <pc:docMk/>
          <pc:sldMk cId="1746417418" sldId="270"/>
        </pc:sldMkLst>
        <pc:graphicFrameChg chg="modGraphic">
          <ac:chgData name="PATTARAPARK CHUTISAMOOOT" userId="d31bb2a0-e584-43d1-b8c6-0a4fc0a90f10" providerId="ADAL" clId="{43194D50-6154-403D-9D0A-7D0C1BDBD79E}" dt="2022-02-02T07:30:51.069" v="182" actId="20577"/>
          <ac:graphicFrameMkLst>
            <pc:docMk/>
            <pc:sldMk cId="1746417418" sldId="270"/>
            <ac:graphicFrameMk id="4" creationId="{F560302B-2174-4F3B-A522-9FDB7EC1CA0C}"/>
          </ac:graphicFrameMkLst>
        </pc:graphicFrameChg>
      </pc:sldChg>
      <pc:sldChg chg="addSp modSp mod">
        <pc:chgData name="PATTARAPARK CHUTISAMOOOT" userId="d31bb2a0-e584-43d1-b8c6-0a4fc0a90f10" providerId="ADAL" clId="{43194D50-6154-403D-9D0A-7D0C1BDBD79E}" dt="2022-02-02T07:31:04.186" v="184" actId="14100"/>
        <pc:sldMkLst>
          <pc:docMk/>
          <pc:sldMk cId="489226511" sldId="272"/>
        </pc:sldMkLst>
        <pc:cxnChg chg="add mod">
          <ac:chgData name="PATTARAPARK CHUTISAMOOOT" userId="d31bb2a0-e584-43d1-b8c6-0a4fc0a90f10" providerId="ADAL" clId="{43194D50-6154-403D-9D0A-7D0C1BDBD79E}" dt="2022-02-02T07:31:04.186" v="184" actId="14100"/>
          <ac:cxnSpMkLst>
            <pc:docMk/>
            <pc:sldMk cId="489226511" sldId="272"/>
            <ac:cxnSpMk id="7" creationId="{2F2A9BFE-6ADD-4593-9142-1DDBD7690D02}"/>
          </ac:cxnSpMkLst>
        </pc:cxnChg>
      </pc:sldChg>
      <pc:sldChg chg="modNotesTx">
        <pc:chgData name="PATTARAPARK CHUTISAMOOOT" userId="d31bb2a0-e584-43d1-b8c6-0a4fc0a90f10" providerId="ADAL" clId="{43194D50-6154-403D-9D0A-7D0C1BDBD79E}" dt="2022-02-02T08:29:10.949" v="461" actId="20577"/>
        <pc:sldMkLst>
          <pc:docMk/>
          <pc:sldMk cId="195640375" sldId="276"/>
        </pc:sldMkLst>
      </pc:sldChg>
      <pc:sldChg chg="modNotesTx">
        <pc:chgData name="PATTARAPARK CHUTISAMOOOT" userId="d31bb2a0-e584-43d1-b8c6-0a4fc0a90f10" providerId="ADAL" clId="{43194D50-6154-403D-9D0A-7D0C1BDBD79E}" dt="2022-02-02T07:34:55.611" v="338" actId="20577"/>
        <pc:sldMkLst>
          <pc:docMk/>
          <pc:sldMk cId="1219869497" sldId="280"/>
        </pc:sldMkLst>
      </pc:sldChg>
      <pc:sldChg chg="modNotesTx">
        <pc:chgData name="PATTARAPARK CHUTISAMOOOT" userId="d31bb2a0-e584-43d1-b8c6-0a4fc0a90f10" providerId="ADAL" clId="{43194D50-6154-403D-9D0A-7D0C1BDBD79E}" dt="2022-02-02T08:11:16.832" v="424" actId="20577"/>
        <pc:sldMkLst>
          <pc:docMk/>
          <pc:sldMk cId="2027022398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get at a maximum 10 bit number from using the </a:t>
            </a:r>
            <a:r>
              <a:rPr lang="en-US" dirty="0" err="1"/>
              <a:t>analogRead</a:t>
            </a:r>
            <a:r>
              <a:rPr lang="en-US" dirty="0"/>
              <a:t>() function. If you want a decimal number, use float instead of 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 a = D/1024 * 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outputPIN,a</a:t>
            </a:r>
            <a:r>
              <a:rPr lang="en-US" dirty="0"/>
              <a:t>/4) where a is equal to the serial read value(). This allows the LED to dim according to the value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600 and 900 (750 threshold)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7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the LED on the serial monitor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459954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  <a:latin typeface="+mn-lt"/>
                <a:cs typeface="DilleniaUPC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accent1">
                    <a:lumMod val="75000"/>
                  </a:schemeClr>
                </a:solidFill>
                <a:latin typeface="+mn-lt"/>
                <a:cs typeface="DilleniaUPC" panose="02020603050405020304" pitchFamily="18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773D7F5-2305-40BF-9C1A-0442E49BE7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63920" y="21359"/>
            <a:ext cx="1607444" cy="8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5430E1-8BDA-4BB7-930D-F655EB4F3A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4556" y="0"/>
            <a:ext cx="1607444" cy="8037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EC2D41-D524-40F4-A8D2-3205169D47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139" y="107567"/>
            <a:ext cx="9601200" cy="785568"/>
          </a:xfrm>
        </p:spPr>
        <p:txBody>
          <a:bodyPr>
            <a:normAutofit/>
          </a:bodyPr>
          <a:lstStyle>
            <a:lvl1pPr>
              <a:defRPr sz="3600">
                <a:latin typeface="+mj-lt"/>
                <a:cs typeface="DilleniaUPC" panose="02020603050405020304" pitchFamily="18" charset="-34"/>
              </a:defRPr>
            </a:lvl1pPr>
          </a:lstStyle>
          <a:p>
            <a:r>
              <a:rPr lang="en-US" dirty="0"/>
              <a:t>Head </a:t>
            </a:r>
            <a:r>
              <a:rPr lang="th-TH" dirty="0"/>
              <a:t>หัวข้อ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E95144-2E5D-4ECC-8DF8-73076B7E41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0611" y="1265275"/>
            <a:ext cx="10910777" cy="5156791"/>
          </a:xfrm>
        </p:spPr>
        <p:txBody>
          <a:bodyPr>
            <a:normAutofit lnSpcReduction="10000"/>
          </a:bodyPr>
          <a:lstStyle>
            <a:lvl1pPr>
              <a:defRPr sz="2800">
                <a:latin typeface="+mn-lt"/>
                <a:cs typeface="DilleniaUPC" panose="02020603050405020304" pitchFamily="18" charset="-34"/>
              </a:defRPr>
            </a:lvl1pPr>
          </a:lstStyle>
          <a:p>
            <a:r>
              <a:rPr lang="en-US" dirty="0"/>
              <a:t>One</a:t>
            </a:r>
            <a:r>
              <a:rPr lang="th-TH" dirty="0"/>
              <a:t> หัวข้อ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2C341-E780-45E3-A343-757063B5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Intelligent Devices and Digital Systems, 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D6BDB-11FA-4084-BEF8-9B87B029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9688" y="6289679"/>
            <a:ext cx="2094505" cy="222436"/>
          </a:xfrm>
        </p:spPr>
        <p:txBody>
          <a:bodyPr/>
          <a:lstStyle/>
          <a:p>
            <a:r>
              <a:rPr lang="en-US" dirty="0" err="1"/>
              <a:t>Dr.Sumek</a:t>
            </a:r>
            <a:r>
              <a:rPr lang="en-US" dirty="0"/>
              <a:t> Wisayataksin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2E0E0-7E71-4E7F-8498-262C2970A297}"/>
              </a:ext>
            </a:extLst>
          </p:cNvPr>
          <p:cNvSpPr txBox="1"/>
          <p:nvPr userDrawn="1"/>
        </p:nvSpPr>
        <p:spPr>
          <a:xfrm>
            <a:off x="902677" y="621323"/>
            <a:ext cx="995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English </a:t>
            </a:r>
            <a:r>
              <a:rPr lang="th-TH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ไทย </a:t>
            </a:r>
            <a:r>
              <a:rPr lang="en-US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Test</a:t>
            </a:r>
            <a:r>
              <a:rPr lang="th-TH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065402"/>
            <a:ext cx="9604310" cy="72155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Lab 3 : Analog Signal and Serial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3604438"/>
            <a:ext cx="9604310" cy="1626782"/>
          </a:xfrm>
        </p:spPr>
        <p:txBody>
          <a:bodyPr/>
          <a:lstStyle/>
          <a:p>
            <a:pPr algn="r"/>
            <a:r>
              <a:rPr lang="en-US" sz="1800" dirty="0"/>
              <a:t>Asst. Prof. </a:t>
            </a:r>
            <a:r>
              <a:rPr lang="en-US" sz="1800" dirty="0" err="1"/>
              <a:t>Dr.Sumek</a:t>
            </a:r>
            <a:r>
              <a:rPr lang="en-US" sz="1800" dirty="0"/>
              <a:t>  Wisayataksin</a:t>
            </a:r>
          </a:p>
          <a:p>
            <a:pPr algn="r"/>
            <a:endParaRPr lang="en-US" sz="1800" dirty="0"/>
          </a:p>
          <a:p>
            <a:pPr algn="r"/>
            <a:r>
              <a:rPr lang="en-US" sz="1800" dirty="0"/>
              <a:t>Faculty of Engineering</a:t>
            </a:r>
          </a:p>
          <a:p>
            <a:pPr algn="r"/>
            <a:r>
              <a:rPr lang="en-US" sz="1800" dirty="0"/>
              <a:t>King Mongkut’s Institute of Technology </a:t>
            </a:r>
            <a:r>
              <a:rPr lang="en-US" sz="1800" dirty="0" err="1"/>
              <a:t>Ladkrabang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2769-9A0F-432E-8BA9-5E8CAEF9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3.1 : </a:t>
            </a:r>
            <a:r>
              <a:rPr lang="en-US" dirty="0" err="1"/>
              <a:t>analogRead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CFE2B-C256-40C2-B403-795204D2F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80453" y="1945944"/>
            <a:ext cx="4352368" cy="3256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4145B-921B-4C4D-B40F-8A8A1D916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99" y="3529614"/>
            <a:ext cx="1301249" cy="2166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0E726A-BA0A-495D-A52F-14D60FFF2573}"/>
              </a:ext>
            </a:extLst>
          </p:cNvPr>
          <p:cNvSpPr txBox="1"/>
          <p:nvPr/>
        </p:nvSpPr>
        <p:spPr>
          <a:xfrm>
            <a:off x="927109" y="5178753"/>
            <a:ext cx="7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73CED-E45E-4A0D-A9F9-D36E3A4D9517}"/>
              </a:ext>
            </a:extLst>
          </p:cNvPr>
          <p:cNvSpPr txBox="1"/>
          <p:nvPr/>
        </p:nvSpPr>
        <p:spPr>
          <a:xfrm>
            <a:off x="927109" y="3705759"/>
            <a:ext cx="7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6200B-B7FF-484C-BBFD-D1F429061D3B}"/>
              </a:ext>
            </a:extLst>
          </p:cNvPr>
          <p:cNvSpPr txBox="1"/>
          <p:nvPr/>
        </p:nvSpPr>
        <p:spPr>
          <a:xfrm>
            <a:off x="1940848" y="4622561"/>
            <a:ext cx="56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4A66C9-8E66-47A6-8760-8945DA129027}"/>
              </a:ext>
            </a:extLst>
          </p:cNvPr>
          <p:cNvCxnSpPr>
            <a:cxnSpLocks/>
          </p:cNvCxnSpPr>
          <p:nvPr/>
        </p:nvCxnSpPr>
        <p:spPr>
          <a:xfrm>
            <a:off x="1633674" y="4602710"/>
            <a:ext cx="9018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30D7C7-6B60-4AEE-A25D-8AE95CE21743}"/>
              </a:ext>
            </a:extLst>
          </p:cNvPr>
          <p:cNvGrpSpPr/>
          <p:nvPr/>
        </p:nvGrpSpPr>
        <p:grpSpPr>
          <a:xfrm>
            <a:off x="6863146" y="650694"/>
            <a:ext cx="3634947" cy="2525195"/>
            <a:chOff x="7287137" y="3711947"/>
            <a:chExt cx="3634947" cy="252519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CB6055-17BD-4CC9-B9C4-810C90B32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8319" y="3711947"/>
              <a:ext cx="1914525" cy="195262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C320FBB-CD8E-486E-A974-2085626BE8A2}"/>
                </a:ext>
              </a:extLst>
            </p:cNvPr>
            <p:cNvCxnSpPr/>
            <p:nvPr/>
          </p:nvCxnSpPr>
          <p:spPr>
            <a:xfrm flipV="1">
              <a:off x="7673009" y="5261201"/>
              <a:ext cx="749383" cy="58300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19F671-82C4-4DD0-91B6-865DAC0FB1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7083" y="5154363"/>
              <a:ext cx="289889" cy="89785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F76516-D37E-4A95-88FB-1AB6EC4561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2956" y="5251589"/>
              <a:ext cx="1184215" cy="1942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7721E2-466C-42A2-8F06-8EFC3A714D70}"/>
                </a:ext>
              </a:extLst>
            </p:cNvPr>
            <p:cNvSpPr txBox="1"/>
            <p:nvPr/>
          </p:nvSpPr>
          <p:spPr>
            <a:xfrm>
              <a:off x="7287137" y="5696138"/>
              <a:ext cx="596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75AF42-248C-4D27-934B-4AB1A35BB259}"/>
                </a:ext>
              </a:extLst>
            </p:cNvPr>
            <p:cNvSpPr txBox="1"/>
            <p:nvPr/>
          </p:nvSpPr>
          <p:spPr>
            <a:xfrm>
              <a:off x="9100790" y="5775477"/>
              <a:ext cx="596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A5A947-00E0-4A4A-977A-BB3F02CD78EF}"/>
                </a:ext>
              </a:extLst>
            </p:cNvPr>
            <p:cNvSpPr txBox="1"/>
            <p:nvPr/>
          </p:nvSpPr>
          <p:spPr>
            <a:xfrm>
              <a:off x="10325736" y="5091040"/>
              <a:ext cx="596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754A10-F3F7-4D0A-8228-712D60B9D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05" y="3248415"/>
            <a:ext cx="5430886" cy="27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900E-49BB-4DB8-BD86-06A82D5C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7D97-F2EB-4DCE-B4A7-5A70E8E1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Asynchronous Receiver-Transmitter (UART)</a:t>
            </a:r>
          </a:p>
        </p:txBody>
      </p:sp>
      <p:pic>
        <p:nvPicPr>
          <p:cNvPr id="4" name="Picture 2" descr="Image result for UART">
            <a:extLst>
              <a:ext uri="{FF2B5EF4-FFF2-40B4-BE49-F238E27FC236}">
                <a16:creationId xmlns:a16="http://schemas.microsoft.com/office/drawing/2014/main" id="{471AEE84-95C3-4541-BECB-4575EAF59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52" y="2750716"/>
            <a:ext cx="9962894" cy="23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900E-49BB-4DB8-BD86-06A82D5C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7D97-F2EB-4DCE-B4A7-5A70E8E1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Asynchronous Receiver-Transmitter (UART)</a:t>
            </a:r>
          </a:p>
          <a:p>
            <a:r>
              <a:rPr lang="en-US" dirty="0"/>
              <a:t>Standard BAUD Rate :</a:t>
            </a:r>
          </a:p>
          <a:p>
            <a:pPr marL="0" indent="0">
              <a:buNone/>
            </a:pPr>
            <a:r>
              <a:rPr lang="en-US" dirty="0"/>
              <a:t>110,300,600,1200,2400,4800,</a:t>
            </a:r>
            <a:r>
              <a:rPr lang="en-US" dirty="0">
                <a:solidFill>
                  <a:srgbClr val="FF0000"/>
                </a:solidFill>
              </a:rPr>
              <a:t>9600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14490,</a:t>
            </a:r>
            <a:r>
              <a:rPr lang="en-US" dirty="0">
                <a:solidFill>
                  <a:srgbClr val="FF0000"/>
                </a:solidFill>
              </a:rPr>
              <a:t>19200</a:t>
            </a:r>
            <a:r>
              <a:rPr lang="en-US" dirty="0"/>
              <a:t>,38400,57600,</a:t>
            </a:r>
            <a:r>
              <a:rPr lang="en-US" dirty="0">
                <a:solidFill>
                  <a:srgbClr val="FF0000"/>
                </a:solidFill>
              </a:rPr>
              <a:t>115200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12800,256000</a:t>
            </a:r>
          </a:p>
          <a:p>
            <a:pPr marL="0" indent="0">
              <a:buNone/>
            </a:pPr>
            <a:endParaRPr lang="th-TH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9ED6B-DC35-4342-89AC-8B2C581B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281" y="2064692"/>
            <a:ext cx="5004079" cy="2777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E1EF74-D9EA-432E-9293-31A6A608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853" y="5028430"/>
            <a:ext cx="7156536" cy="11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4D17-8F64-4EC1-B20C-AD9CAC95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E402-4E6E-4782-8B3D-85722424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UART to USB Converter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ECFF2-9D30-443B-95BC-1F7D603B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2" y="2619431"/>
            <a:ext cx="4180883" cy="2317284"/>
          </a:xfrm>
          <a:prstGeom prst="rect">
            <a:avLst/>
          </a:prstGeom>
        </p:spPr>
      </p:pic>
      <p:pic>
        <p:nvPicPr>
          <p:cNvPr id="5" name="Picture 2" descr="Image result for microcontroller CP1202">
            <a:extLst>
              <a:ext uri="{FF2B5EF4-FFF2-40B4-BE49-F238E27FC236}">
                <a16:creationId xmlns:a16="http://schemas.microsoft.com/office/drawing/2014/main" id="{B8DBF98E-A809-4682-B7F1-2F6838E0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11" y="2637016"/>
            <a:ext cx="2317284" cy="23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CF799-CFD4-43B7-9AD2-DEE504A2B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885" y="2534434"/>
            <a:ext cx="4356500" cy="25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D0BD-E882-4DD2-9616-B5394345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B329-811D-4266-8D0A-799451C0D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UART to Bluetooth Module</a:t>
            </a:r>
          </a:p>
        </p:txBody>
      </p:sp>
      <p:sp>
        <p:nvSpPr>
          <p:cNvPr id="4" name="AutoShape 2" descr="Image result for HC-06">
            <a:extLst>
              <a:ext uri="{FF2B5EF4-FFF2-40B4-BE49-F238E27FC236}">
                <a16:creationId xmlns:a16="http://schemas.microsoft.com/office/drawing/2014/main" id="{95819329-5E42-4E32-A98F-05093AC37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7552" y="27531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Image result for HC-06">
            <a:extLst>
              <a:ext uri="{FF2B5EF4-FFF2-40B4-BE49-F238E27FC236}">
                <a16:creationId xmlns:a16="http://schemas.microsoft.com/office/drawing/2014/main" id="{6612C334-3FB4-4B0F-9D1E-5A6F9E8B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03" y="2552074"/>
            <a:ext cx="2816381" cy="28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iphone x">
            <a:extLst>
              <a:ext uri="{FF2B5EF4-FFF2-40B4-BE49-F238E27FC236}">
                <a16:creationId xmlns:a16="http://schemas.microsoft.com/office/drawing/2014/main" id="{B3E11F71-CFAF-45A0-B456-52B7AB35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01" y="3519139"/>
            <a:ext cx="2666039" cy="207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203C4A-87A8-4EA5-BF46-8085F5BE7782}"/>
              </a:ext>
            </a:extLst>
          </p:cNvPr>
          <p:cNvCxnSpPr>
            <a:cxnSpLocks/>
          </p:cNvCxnSpPr>
          <p:nvPr/>
        </p:nvCxnSpPr>
        <p:spPr>
          <a:xfrm>
            <a:off x="3716215" y="2951031"/>
            <a:ext cx="49976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1650AE-25C8-4490-BB00-D20B203404A9}"/>
              </a:ext>
            </a:extLst>
          </p:cNvPr>
          <p:cNvCxnSpPr>
            <a:cxnSpLocks/>
          </p:cNvCxnSpPr>
          <p:nvPr/>
        </p:nvCxnSpPr>
        <p:spPr>
          <a:xfrm>
            <a:off x="3615249" y="3148868"/>
            <a:ext cx="3858466" cy="15692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0D7B94-3415-48B1-9688-25E25D598E19}"/>
              </a:ext>
            </a:extLst>
          </p:cNvPr>
          <p:cNvSpPr txBox="1"/>
          <p:nvPr/>
        </p:nvSpPr>
        <p:spPr>
          <a:xfrm>
            <a:off x="6518696" y="2554998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7D41D-2882-4A37-A14D-E373D48E1D4D}"/>
              </a:ext>
            </a:extLst>
          </p:cNvPr>
          <p:cNvSpPr txBox="1"/>
          <p:nvPr/>
        </p:nvSpPr>
        <p:spPr>
          <a:xfrm>
            <a:off x="5834973" y="3492122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pic>
        <p:nvPicPr>
          <p:cNvPr id="11" name="Picture 10" descr="Image result for surface book">
            <a:extLst>
              <a:ext uri="{FF2B5EF4-FFF2-40B4-BE49-F238E27FC236}">
                <a16:creationId xmlns:a16="http://schemas.microsoft.com/office/drawing/2014/main" id="{968AD729-1ABB-4F20-8E20-2AAD8301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13" y="2360448"/>
            <a:ext cx="2474052" cy="139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CD65-B2A4-4AB6-8163-C9D53E08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8270-61E2-4A25-9602-DEB0DC7F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1" y="1111451"/>
            <a:ext cx="10910777" cy="5156791"/>
          </a:xfrm>
        </p:spPr>
        <p:txBody>
          <a:bodyPr>
            <a:normAutofit/>
          </a:bodyPr>
          <a:lstStyle/>
          <a:p>
            <a:r>
              <a:rPr lang="en-US" dirty="0"/>
              <a:t>Used for communication between the Arduino board and a computer or other devices. All Arduino boards have at least one serial port (also known as a UART)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DCAF5-3C47-419F-A192-95E1868A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01" y="2508145"/>
            <a:ext cx="8296275" cy="35337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8C1F5E-FA96-4CBF-A9ED-4BED7BAC07A8}"/>
              </a:ext>
            </a:extLst>
          </p:cNvPr>
          <p:cNvCxnSpPr/>
          <p:nvPr/>
        </p:nvCxnSpPr>
        <p:spPr>
          <a:xfrm flipH="1">
            <a:off x="2777383" y="5067656"/>
            <a:ext cx="640935" cy="47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D018C7-E120-48F0-A882-4C94CB4D72A7}"/>
              </a:ext>
            </a:extLst>
          </p:cNvPr>
          <p:cNvSpPr txBox="1"/>
          <p:nvPr/>
        </p:nvSpPr>
        <p:spPr>
          <a:xfrm>
            <a:off x="3418318" y="4878739"/>
            <a:ext cx="535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9600 means 9600 bit per second</a:t>
            </a:r>
          </a:p>
          <a:p>
            <a:r>
              <a:rPr lang="en-US" dirty="0"/>
              <a:t>The speed is sometimes called BAUDRATE   </a:t>
            </a:r>
          </a:p>
        </p:txBody>
      </p:sp>
    </p:spTree>
    <p:extLst>
      <p:ext uri="{BB962C8B-B14F-4D97-AF65-F5344CB8AC3E}">
        <p14:creationId xmlns:p14="http://schemas.microsoft.com/office/powerpoint/2010/main" val="29623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3160-6E4F-4707-BFC1-B8798AC5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Serial Monitor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AEB20-E0DF-416C-81F6-7D2BF0DD4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46" y="1395412"/>
            <a:ext cx="8315325" cy="406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84C5-CFFA-4FBC-9C58-A1D4F09FE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26" y="3294315"/>
            <a:ext cx="61341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1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DF784-A414-4B3F-A7D1-C155C99E94FD}"/>
              </a:ext>
            </a:extLst>
          </p:cNvPr>
          <p:cNvSpPr/>
          <p:nvPr/>
        </p:nvSpPr>
        <p:spPr>
          <a:xfrm>
            <a:off x="1401417" y="2216426"/>
            <a:ext cx="9561445" cy="3508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5A355-DAE5-44F1-96DA-B88C7302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BD4C-BCA7-4DC2-95E5-CB62C0BB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sprintf</a:t>
            </a:r>
            <a:r>
              <a:rPr lang="en-US" dirty="0"/>
              <a:t> function : use for create the text.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char  text[30];   // 30 character string </a:t>
            </a:r>
          </a:p>
          <a:p>
            <a:pPr marL="0" indent="0">
              <a:buNone/>
            </a:pPr>
            <a:r>
              <a:rPr lang="en-US" dirty="0"/>
              <a:t>         int  value = 50;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sprintf</a:t>
            </a:r>
            <a:r>
              <a:rPr lang="en-US" dirty="0"/>
              <a:t>(text, “This value is %d”, value);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Serial.println</a:t>
            </a:r>
            <a:r>
              <a:rPr lang="en-US" dirty="0"/>
              <a:t>(text);   //  This value is 50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7B493-EF09-419A-9702-76D01F0573DE}"/>
              </a:ext>
            </a:extLst>
          </p:cNvPr>
          <p:cNvCxnSpPr>
            <a:cxnSpLocks/>
          </p:cNvCxnSpPr>
          <p:nvPr/>
        </p:nvCxnSpPr>
        <p:spPr>
          <a:xfrm flipH="1">
            <a:off x="7841973" y="3965713"/>
            <a:ext cx="576471" cy="40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E9B9AA-C28B-4ABA-9F8B-2C26BFCD194B}"/>
              </a:ext>
            </a:extLst>
          </p:cNvPr>
          <p:cNvSpPr txBox="1"/>
          <p:nvPr/>
        </p:nvSpPr>
        <p:spPr>
          <a:xfrm>
            <a:off x="8418444" y="3781047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value in decimal</a:t>
            </a:r>
          </a:p>
        </p:txBody>
      </p:sp>
    </p:spTree>
    <p:extLst>
      <p:ext uri="{BB962C8B-B14F-4D97-AF65-F5344CB8AC3E}">
        <p14:creationId xmlns:p14="http://schemas.microsoft.com/office/powerpoint/2010/main" val="23819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DF784-A414-4B3F-A7D1-C155C99E94FD}"/>
              </a:ext>
            </a:extLst>
          </p:cNvPr>
          <p:cNvSpPr/>
          <p:nvPr/>
        </p:nvSpPr>
        <p:spPr>
          <a:xfrm>
            <a:off x="1401417" y="2216426"/>
            <a:ext cx="9561445" cy="3508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5A355-DAE5-44F1-96DA-B88C7302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BD4C-BCA7-4DC2-95E5-CB62C0BB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sprintf</a:t>
            </a:r>
            <a:r>
              <a:rPr lang="en-US" dirty="0"/>
              <a:t> function : use for create the text.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char  text[30];   // 30 character string </a:t>
            </a:r>
          </a:p>
          <a:p>
            <a:pPr marL="0" indent="0">
              <a:buNone/>
            </a:pPr>
            <a:r>
              <a:rPr lang="en-US" dirty="0"/>
              <a:t>         char  name[20] = “Uncle Prayut”;</a:t>
            </a:r>
          </a:p>
          <a:p>
            <a:pPr marL="0" indent="0">
              <a:buNone/>
            </a:pPr>
            <a:r>
              <a:rPr lang="en-US" dirty="0"/>
              <a:t>	char value = 3000;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sprintf</a:t>
            </a:r>
            <a:r>
              <a:rPr lang="en-US" dirty="0"/>
              <a:t>(text, “I love %s %d”, </a:t>
            </a:r>
            <a:r>
              <a:rPr lang="en-US" dirty="0" err="1"/>
              <a:t>name,value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Serial.println</a:t>
            </a:r>
            <a:r>
              <a:rPr lang="en-US" dirty="0"/>
              <a:t>(text);   //  I love Uncle Prayut 3000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7B493-EF09-419A-9702-76D01F0573DE}"/>
              </a:ext>
            </a:extLst>
          </p:cNvPr>
          <p:cNvCxnSpPr>
            <a:cxnSpLocks/>
          </p:cNvCxnSpPr>
          <p:nvPr/>
        </p:nvCxnSpPr>
        <p:spPr>
          <a:xfrm>
            <a:off x="5228462" y="4234125"/>
            <a:ext cx="325277" cy="43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E9B9AA-C28B-4ABA-9F8B-2C26BFCD194B}"/>
              </a:ext>
            </a:extLst>
          </p:cNvPr>
          <p:cNvSpPr txBox="1"/>
          <p:nvPr/>
        </p:nvSpPr>
        <p:spPr>
          <a:xfrm>
            <a:off x="4583317" y="3928152"/>
            <a:ext cx="194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string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E8790A-43C1-4668-90EF-4AD4FF215C6B}"/>
              </a:ext>
            </a:extLst>
          </p:cNvPr>
          <p:cNvCxnSpPr>
            <a:cxnSpLocks/>
          </p:cNvCxnSpPr>
          <p:nvPr/>
        </p:nvCxnSpPr>
        <p:spPr>
          <a:xfrm flipH="1">
            <a:off x="6182139" y="4273668"/>
            <a:ext cx="588096" cy="41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2B5FFB-A1EB-44FB-9E61-796BF1EAF99C}"/>
              </a:ext>
            </a:extLst>
          </p:cNvPr>
          <p:cNvSpPr txBox="1"/>
          <p:nvPr/>
        </p:nvSpPr>
        <p:spPr>
          <a:xfrm>
            <a:off x="6182139" y="3916244"/>
            <a:ext cx="194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decimal</a:t>
            </a:r>
          </a:p>
        </p:txBody>
      </p:sp>
    </p:spTree>
    <p:extLst>
      <p:ext uri="{BB962C8B-B14F-4D97-AF65-F5344CB8AC3E}">
        <p14:creationId xmlns:p14="http://schemas.microsoft.com/office/powerpoint/2010/main" val="84064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DF784-A414-4B3F-A7D1-C155C99E94FD}"/>
              </a:ext>
            </a:extLst>
          </p:cNvPr>
          <p:cNvSpPr/>
          <p:nvPr/>
        </p:nvSpPr>
        <p:spPr>
          <a:xfrm>
            <a:off x="1401417" y="2216426"/>
            <a:ext cx="9561445" cy="3508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5A355-DAE5-44F1-96DA-B88C7302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BD4C-BCA7-4DC2-95E5-CB62C0BB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sprintf</a:t>
            </a:r>
            <a:r>
              <a:rPr lang="en-US" dirty="0"/>
              <a:t> function : use for create the text.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char  text[30];   // 30 character string </a:t>
            </a:r>
          </a:p>
          <a:p>
            <a:pPr marL="0" indent="0">
              <a:buNone/>
            </a:pPr>
            <a:r>
              <a:rPr lang="en-US" dirty="0"/>
              <a:t>         float   pi = 3.1415;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sprintf</a:t>
            </a:r>
            <a:r>
              <a:rPr lang="en-US" dirty="0"/>
              <a:t>(text, “Pi number is %f”, pi);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Serial.println</a:t>
            </a:r>
            <a:r>
              <a:rPr lang="en-US" dirty="0"/>
              <a:t>(text);   //  Pi number is 3.1415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7B493-EF09-419A-9702-76D01F0573DE}"/>
              </a:ext>
            </a:extLst>
          </p:cNvPr>
          <p:cNvCxnSpPr>
            <a:cxnSpLocks/>
          </p:cNvCxnSpPr>
          <p:nvPr/>
        </p:nvCxnSpPr>
        <p:spPr>
          <a:xfrm>
            <a:off x="5228462" y="4234125"/>
            <a:ext cx="325277" cy="43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E9B9AA-C28B-4ABA-9F8B-2C26BFCD194B}"/>
              </a:ext>
            </a:extLst>
          </p:cNvPr>
          <p:cNvSpPr txBox="1"/>
          <p:nvPr/>
        </p:nvSpPr>
        <p:spPr>
          <a:xfrm>
            <a:off x="4583317" y="3928152"/>
            <a:ext cx="194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string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E8790A-43C1-4668-90EF-4AD4FF215C6B}"/>
              </a:ext>
            </a:extLst>
          </p:cNvPr>
          <p:cNvCxnSpPr>
            <a:cxnSpLocks/>
          </p:cNvCxnSpPr>
          <p:nvPr/>
        </p:nvCxnSpPr>
        <p:spPr>
          <a:xfrm flipH="1">
            <a:off x="6638263" y="4257632"/>
            <a:ext cx="588096" cy="41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2B5FFB-A1EB-44FB-9E61-796BF1EAF99C}"/>
              </a:ext>
            </a:extLst>
          </p:cNvPr>
          <p:cNvSpPr txBox="1"/>
          <p:nvPr/>
        </p:nvSpPr>
        <p:spPr>
          <a:xfrm>
            <a:off x="6623122" y="3928152"/>
            <a:ext cx="194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decimal</a:t>
            </a:r>
          </a:p>
        </p:txBody>
      </p:sp>
    </p:spTree>
    <p:extLst>
      <p:ext uri="{BB962C8B-B14F-4D97-AF65-F5344CB8AC3E}">
        <p14:creationId xmlns:p14="http://schemas.microsoft.com/office/powerpoint/2010/main" val="6362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CC96-E24A-4148-843C-5ED049EE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2.3 : 7-Segment Countdown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82846-0394-47A0-A742-EEFCD2D4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06" y="1068236"/>
            <a:ext cx="4634533" cy="4943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8FD05-7105-4514-8486-BB5D2A5A9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483" y="980685"/>
            <a:ext cx="3376856" cy="51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9EE134-2AFE-4C3D-83C4-6BD07790DAF8}"/>
              </a:ext>
            </a:extLst>
          </p:cNvPr>
          <p:cNvSpPr/>
          <p:nvPr/>
        </p:nvSpPr>
        <p:spPr>
          <a:xfrm>
            <a:off x="6565571" y="1433214"/>
            <a:ext cx="3962400" cy="4021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C97A4-F2A9-427F-AAD6-0FF7B954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3D7A-E0B9-4099-9074-149D5C54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sprintf</a:t>
            </a:r>
            <a:r>
              <a:rPr lang="en-US" dirty="0"/>
              <a:t> format</a:t>
            </a:r>
          </a:p>
          <a:p>
            <a:pPr marL="0" indent="0">
              <a:buNone/>
            </a:pPr>
            <a:r>
              <a:rPr lang="en-US" dirty="0"/>
              <a:t>	%d   :  Decimal                   </a:t>
            </a:r>
          </a:p>
          <a:p>
            <a:pPr marL="0" indent="0">
              <a:buNone/>
            </a:pPr>
            <a:r>
              <a:rPr lang="en-US" dirty="0"/>
              <a:t>          %x   : Hexadecimal</a:t>
            </a:r>
          </a:p>
          <a:p>
            <a:pPr marL="0" indent="0">
              <a:buNone/>
            </a:pPr>
            <a:r>
              <a:rPr lang="en-US" dirty="0"/>
              <a:t>          %f    : floating point </a:t>
            </a:r>
          </a:p>
          <a:p>
            <a:pPr marL="0" indent="0">
              <a:buNone/>
            </a:pPr>
            <a:r>
              <a:rPr lang="en-US" dirty="0"/>
              <a:t>          %s   : String</a:t>
            </a:r>
          </a:p>
          <a:p>
            <a:pPr marL="0" indent="0">
              <a:buNone/>
            </a:pPr>
            <a:r>
              <a:rPr lang="en-US" dirty="0"/>
              <a:t>          %c   : 1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DB754-3DAD-44E1-A397-C206FF8E6A5E}"/>
              </a:ext>
            </a:extLst>
          </p:cNvPr>
          <p:cNvSpPr txBox="1"/>
          <p:nvPr/>
        </p:nvSpPr>
        <p:spPr>
          <a:xfrm>
            <a:off x="6834554" y="1711569"/>
            <a:ext cx="4105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unsigned char </a:t>
            </a:r>
            <a:r>
              <a:rPr lang="en-US" dirty="0" err="1"/>
              <a:t>val</a:t>
            </a:r>
            <a:r>
              <a:rPr lang="en-US" dirty="0"/>
              <a:t> = 78;</a:t>
            </a:r>
          </a:p>
          <a:p>
            <a:r>
              <a:rPr lang="en-US" dirty="0"/>
              <a:t>char text[30];</a:t>
            </a:r>
          </a:p>
          <a:p>
            <a:endParaRPr lang="en-US" dirty="0"/>
          </a:p>
          <a:p>
            <a:r>
              <a:rPr lang="en-US" dirty="0" err="1"/>
              <a:t>sprintf</a:t>
            </a:r>
            <a:r>
              <a:rPr lang="en-US" dirty="0"/>
              <a:t>(text, “%d”, </a:t>
            </a:r>
            <a:r>
              <a:rPr lang="en-US" dirty="0" err="1"/>
              <a:t>val</a:t>
            </a:r>
            <a:r>
              <a:rPr lang="en-US" dirty="0"/>
              <a:t>);  //   78</a:t>
            </a:r>
          </a:p>
          <a:p>
            <a:r>
              <a:rPr lang="en-US" dirty="0" err="1"/>
              <a:t>sprintf</a:t>
            </a:r>
            <a:r>
              <a:rPr lang="en-US" dirty="0"/>
              <a:t>(text, “%x”, </a:t>
            </a:r>
            <a:r>
              <a:rPr lang="en-US" dirty="0" err="1"/>
              <a:t>val</a:t>
            </a:r>
            <a:r>
              <a:rPr lang="en-US" dirty="0"/>
              <a:t>);  //   4E</a:t>
            </a:r>
          </a:p>
          <a:p>
            <a:r>
              <a:rPr lang="en-US" dirty="0" err="1"/>
              <a:t>sprintf</a:t>
            </a:r>
            <a:r>
              <a:rPr lang="en-US" dirty="0"/>
              <a:t>(text, “%c”, </a:t>
            </a:r>
            <a:r>
              <a:rPr lang="en-US" dirty="0" err="1"/>
              <a:t>val</a:t>
            </a:r>
            <a:r>
              <a:rPr lang="en-US" dirty="0"/>
              <a:t>);  //   N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= ‘a’;</a:t>
            </a:r>
          </a:p>
          <a:p>
            <a:endParaRPr lang="en-US" dirty="0"/>
          </a:p>
          <a:p>
            <a:r>
              <a:rPr lang="en-US" dirty="0" err="1"/>
              <a:t>sprintf</a:t>
            </a:r>
            <a:r>
              <a:rPr lang="en-US" dirty="0"/>
              <a:t>(text, “%d”, </a:t>
            </a:r>
            <a:r>
              <a:rPr lang="en-US" dirty="0" err="1"/>
              <a:t>val</a:t>
            </a:r>
            <a:r>
              <a:rPr lang="en-US" dirty="0"/>
              <a:t>);  //   97</a:t>
            </a:r>
          </a:p>
          <a:p>
            <a:r>
              <a:rPr lang="en-US" dirty="0" err="1"/>
              <a:t>sprintf</a:t>
            </a:r>
            <a:r>
              <a:rPr lang="en-US" dirty="0"/>
              <a:t>(text, “%x”, </a:t>
            </a:r>
            <a:r>
              <a:rPr lang="en-US" dirty="0" err="1"/>
              <a:t>val</a:t>
            </a:r>
            <a:r>
              <a:rPr lang="en-US" dirty="0"/>
              <a:t>);  //   61</a:t>
            </a:r>
          </a:p>
          <a:p>
            <a:r>
              <a:rPr lang="en-US" dirty="0" err="1"/>
              <a:t>sprintf</a:t>
            </a:r>
            <a:r>
              <a:rPr lang="en-US" dirty="0"/>
              <a:t>(text, “%c”, </a:t>
            </a:r>
            <a:r>
              <a:rPr lang="en-US" dirty="0" err="1"/>
              <a:t>val</a:t>
            </a:r>
            <a:r>
              <a:rPr lang="en-US" dirty="0"/>
              <a:t>);  //  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E4C0-25E9-442D-8E09-C0345749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69DA9-1373-4D1A-88FE-2659AECC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33" y="893135"/>
            <a:ext cx="76771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C279-EE2A-4508-8E32-2B1AB7C7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DB5A-7E2D-4C08-822B-E04A9EA4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 -&gt; Serial Monitor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C3F71-711A-489C-B46B-4A17A736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83" y="1791032"/>
            <a:ext cx="4895850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B31B4F-BDB8-46D9-AEBC-7EA30ADA2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61" y="2226365"/>
            <a:ext cx="6510865" cy="35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06F6-3514-43EB-8D8A-7E73DFDF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3.1 : </a:t>
            </a:r>
            <a:r>
              <a:rPr lang="en-US" dirty="0" err="1"/>
              <a:t>analogRead</a:t>
            </a: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0302B-2174-4F3B-A522-9FDB7EC1C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4894"/>
              </p:ext>
            </p:extLst>
          </p:nvPr>
        </p:nvGraphicFramePr>
        <p:xfrm>
          <a:off x="2914116" y="1283689"/>
          <a:ext cx="6553674" cy="445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2228">
                  <a:extLst>
                    <a:ext uri="{9D8B030D-6E8A-4147-A177-3AD203B41FA5}">
                      <a16:colId xmlns:a16="http://schemas.microsoft.com/office/drawing/2014/main" val="375000554"/>
                    </a:ext>
                  </a:extLst>
                </a:gridCol>
                <a:gridCol w="2939753">
                  <a:extLst>
                    <a:ext uri="{9D8B030D-6E8A-4147-A177-3AD203B41FA5}">
                      <a16:colId xmlns:a16="http://schemas.microsoft.com/office/drawing/2014/main" val="3700447837"/>
                    </a:ext>
                  </a:extLst>
                </a:gridCol>
                <a:gridCol w="2451693">
                  <a:extLst>
                    <a:ext uri="{9D8B030D-6E8A-4147-A177-3AD203B41FA5}">
                      <a16:colId xmlns:a16="http://schemas.microsoft.com/office/drawing/2014/main" val="330397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Analog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2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1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2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6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8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F3F2-25F4-49A3-B821-E60878E2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3.1 : </a:t>
            </a:r>
            <a:r>
              <a:rPr lang="en-US" dirty="0" err="1"/>
              <a:t>analogRead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F9AC-0A1D-45DF-9C39-80950766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1" y="893135"/>
            <a:ext cx="10910777" cy="5156791"/>
          </a:xfrm>
        </p:spPr>
        <p:txBody>
          <a:bodyPr>
            <a:normAutofit/>
          </a:bodyPr>
          <a:lstStyle/>
          <a:p>
            <a:r>
              <a:rPr lang="en-US" dirty="0"/>
              <a:t>Plot graph to show the relation between Analog voltage and digital number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CB4279-F497-4B45-9139-B6E07DEE3266}"/>
              </a:ext>
            </a:extLst>
          </p:cNvPr>
          <p:cNvGrpSpPr/>
          <p:nvPr/>
        </p:nvGrpSpPr>
        <p:grpSpPr>
          <a:xfrm>
            <a:off x="2341550" y="1266302"/>
            <a:ext cx="7237006" cy="5256888"/>
            <a:chOff x="2341550" y="1266302"/>
            <a:chExt cx="7237006" cy="52568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AC91A29-D445-4465-A650-4BF039AFB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8299" y="1392964"/>
              <a:ext cx="27774" cy="440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50F0777-193F-4D4D-B17E-A26DBD2C1E2F}"/>
                </a:ext>
              </a:extLst>
            </p:cNvPr>
            <p:cNvCxnSpPr>
              <a:cxnSpLocks/>
            </p:cNvCxnSpPr>
            <p:nvPr/>
          </p:nvCxnSpPr>
          <p:spPr>
            <a:xfrm>
              <a:off x="2965390" y="5794048"/>
              <a:ext cx="6323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06BE31-9345-41F8-99F6-43E0499FB873}"/>
                </a:ext>
              </a:extLst>
            </p:cNvPr>
            <p:cNvSpPr txBox="1"/>
            <p:nvPr/>
          </p:nvSpPr>
          <p:spPr>
            <a:xfrm>
              <a:off x="2726108" y="5796856"/>
              <a:ext cx="6563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0      0.5      1      1.5      2      2.5      3      3.5      4      4.5      5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DBA4C2-7735-4428-B0FE-FBBA79D3F7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505" y="1635634"/>
              <a:ext cx="3367" cy="4158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C5BCD4-AF76-4FD1-9600-047D6B3AD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833" y="1647970"/>
              <a:ext cx="0" cy="41460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20220AA-AE28-45EF-BCC7-EEA6571A2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1461" y="1635634"/>
              <a:ext cx="0" cy="4158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6F29DA-4410-46F4-A405-780B0C846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6789" y="1647970"/>
              <a:ext cx="0" cy="41460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6EC075-3BDF-4B0A-B71F-9D6E22FF69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1465" y="1622276"/>
              <a:ext cx="19228" cy="4161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A783F-06FC-4768-A37C-E4CAE5295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021" y="1635634"/>
              <a:ext cx="0" cy="41484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D5EF8B6-DC3B-44F9-B7B4-9D6704BA6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649" y="1635634"/>
              <a:ext cx="0" cy="41484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17D626-60BE-47BE-A01A-636B642CE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977" y="1635634"/>
              <a:ext cx="0" cy="41484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DD64C2-A005-4986-AF16-9E59A5A37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4939" y="1635634"/>
              <a:ext cx="0" cy="41584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C5E77A-6934-4B8F-BA3D-010E69303B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53859" y="1635634"/>
              <a:ext cx="6408" cy="4158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BFB56F-CAF6-40E0-AE58-56B47E9D5598}"/>
                </a:ext>
              </a:extLst>
            </p:cNvPr>
            <p:cNvSpPr txBox="1"/>
            <p:nvPr/>
          </p:nvSpPr>
          <p:spPr>
            <a:xfrm>
              <a:off x="7611628" y="6153858"/>
              <a:ext cx="196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Analog Voltage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216670-AE89-4C52-A4D0-4B2366313EEF}"/>
                </a:ext>
              </a:extLst>
            </p:cNvPr>
            <p:cNvSpPr txBox="1"/>
            <p:nvPr/>
          </p:nvSpPr>
          <p:spPr>
            <a:xfrm>
              <a:off x="2987242" y="1266302"/>
              <a:ext cx="199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Digital Number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A480C6-9977-4575-88EB-FFB9392E3DCC}"/>
                </a:ext>
              </a:extLst>
            </p:cNvPr>
            <p:cNvCxnSpPr/>
            <p:nvPr/>
          </p:nvCxnSpPr>
          <p:spPr>
            <a:xfrm>
              <a:off x="2965390" y="5418034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DF601D-1E47-4D9B-8F16-B7226554C4F4}"/>
                </a:ext>
              </a:extLst>
            </p:cNvPr>
            <p:cNvCxnSpPr/>
            <p:nvPr/>
          </p:nvCxnSpPr>
          <p:spPr>
            <a:xfrm>
              <a:off x="2948299" y="5042020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5989DE2-386B-42D0-9AD3-391D4FCAD43E}"/>
                </a:ext>
              </a:extLst>
            </p:cNvPr>
            <p:cNvCxnSpPr/>
            <p:nvPr/>
          </p:nvCxnSpPr>
          <p:spPr>
            <a:xfrm>
              <a:off x="2963254" y="4656034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3401D8-5213-4B49-9390-0406572B8DC9}"/>
                </a:ext>
              </a:extLst>
            </p:cNvPr>
            <p:cNvCxnSpPr/>
            <p:nvPr/>
          </p:nvCxnSpPr>
          <p:spPr>
            <a:xfrm>
              <a:off x="2946163" y="4280020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D0BA482-B7D2-4AF6-BCE7-3A52B608BCC7}"/>
                </a:ext>
              </a:extLst>
            </p:cNvPr>
            <p:cNvCxnSpPr/>
            <p:nvPr/>
          </p:nvCxnSpPr>
          <p:spPr>
            <a:xfrm>
              <a:off x="2963254" y="3895458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489D711-63A1-4351-8889-7B56D908992C}"/>
                </a:ext>
              </a:extLst>
            </p:cNvPr>
            <p:cNvCxnSpPr/>
            <p:nvPr/>
          </p:nvCxnSpPr>
          <p:spPr>
            <a:xfrm>
              <a:off x="2946163" y="3519444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1F81F5-473F-412C-9EF6-8ABFF0107682}"/>
                </a:ext>
              </a:extLst>
            </p:cNvPr>
            <p:cNvCxnSpPr/>
            <p:nvPr/>
          </p:nvCxnSpPr>
          <p:spPr>
            <a:xfrm>
              <a:off x="2961118" y="3133458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2755DE5-18F2-4746-A201-7D43F1406686}"/>
                </a:ext>
              </a:extLst>
            </p:cNvPr>
            <p:cNvCxnSpPr/>
            <p:nvPr/>
          </p:nvCxnSpPr>
          <p:spPr>
            <a:xfrm>
              <a:off x="2944027" y="2757444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A66C1A-44A1-4189-99B1-B4A4048956F2}"/>
                </a:ext>
              </a:extLst>
            </p:cNvPr>
            <p:cNvCxnSpPr/>
            <p:nvPr/>
          </p:nvCxnSpPr>
          <p:spPr>
            <a:xfrm>
              <a:off x="2961118" y="2384276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A50DFAE-32C6-4471-8E1A-C2C3510D253B}"/>
                </a:ext>
              </a:extLst>
            </p:cNvPr>
            <p:cNvCxnSpPr/>
            <p:nvPr/>
          </p:nvCxnSpPr>
          <p:spPr>
            <a:xfrm>
              <a:off x="2976073" y="1998290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C9A709C-7D34-4C02-9818-4AF259D27DA7}"/>
                </a:ext>
              </a:extLst>
            </p:cNvPr>
            <p:cNvCxnSpPr/>
            <p:nvPr/>
          </p:nvCxnSpPr>
          <p:spPr>
            <a:xfrm>
              <a:off x="2958982" y="1622276"/>
              <a:ext cx="59948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C8D9B8C-DFB8-44D3-BF57-1C5EAABD900C}"/>
                </a:ext>
              </a:extLst>
            </p:cNvPr>
            <p:cNvSpPr txBox="1"/>
            <p:nvPr/>
          </p:nvSpPr>
          <p:spPr>
            <a:xfrm>
              <a:off x="2392110" y="5249057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64023B1-7F5A-4EA4-A4F7-A3CC7037BEF1}"/>
                </a:ext>
              </a:extLst>
            </p:cNvPr>
            <p:cNvSpPr txBox="1"/>
            <p:nvPr/>
          </p:nvSpPr>
          <p:spPr>
            <a:xfrm>
              <a:off x="2411226" y="4870711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F485F02-E277-4138-8C76-4A2D1847B772}"/>
                </a:ext>
              </a:extLst>
            </p:cNvPr>
            <p:cNvSpPr txBox="1"/>
            <p:nvPr/>
          </p:nvSpPr>
          <p:spPr>
            <a:xfrm>
              <a:off x="2425065" y="4484725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300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2A165A7-C63E-450E-B3EA-6724FCFFCAFE}"/>
                </a:ext>
              </a:extLst>
            </p:cNvPr>
            <p:cNvSpPr txBox="1"/>
            <p:nvPr/>
          </p:nvSpPr>
          <p:spPr>
            <a:xfrm>
              <a:off x="2442397" y="4100441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4B4325A-EB14-4688-AFA6-6B550C53920C}"/>
                </a:ext>
              </a:extLst>
            </p:cNvPr>
            <p:cNvSpPr txBox="1"/>
            <p:nvPr/>
          </p:nvSpPr>
          <p:spPr>
            <a:xfrm>
              <a:off x="2442397" y="3723495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D39588A-9CDD-411C-A390-D3408A48C177}"/>
                </a:ext>
              </a:extLst>
            </p:cNvPr>
            <p:cNvSpPr txBox="1"/>
            <p:nvPr/>
          </p:nvSpPr>
          <p:spPr>
            <a:xfrm>
              <a:off x="2442397" y="3348434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1C09567-24CD-4EC0-B878-CF924A03315D}"/>
                </a:ext>
              </a:extLst>
            </p:cNvPr>
            <p:cNvSpPr txBox="1"/>
            <p:nvPr/>
          </p:nvSpPr>
          <p:spPr>
            <a:xfrm>
              <a:off x="2442397" y="2963851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700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006D534-92E6-460B-B804-C110AD86AA66}"/>
                </a:ext>
              </a:extLst>
            </p:cNvPr>
            <p:cNvSpPr txBox="1"/>
            <p:nvPr/>
          </p:nvSpPr>
          <p:spPr>
            <a:xfrm>
              <a:off x="2452837" y="2579268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800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88F05C5-8409-4FE8-8C01-1886C95D2BFD}"/>
                </a:ext>
              </a:extLst>
            </p:cNvPr>
            <p:cNvSpPr txBox="1"/>
            <p:nvPr/>
          </p:nvSpPr>
          <p:spPr>
            <a:xfrm>
              <a:off x="2457546" y="2219536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900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89A910B-F79D-4CB3-AD95-4419CB0B29BA}"/>
                </a:ext>
              </a:extLst>
            </p:cNvPr>
            <p:cNvSpPr txBox="1"/>
            <p:nvPr/>
          </p:nvSpPr>
          <p:spPr>
            <a:xfrm>
              <a:off x="2344916" y="1817622"/>
              <a:ext cx="705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091C21-A59B-44D6-9E41-0210979098F0}"/>
                </a:ext>
              </a:extLst>
            </p:cNvPr>
            <p:cNvSpPr txBox="1"/>
            <p:nvPr/>
          </p:nvSpPr>
          <p:spPr>
            <a:xfrm>
              <a:off x="2341550" y="1442117"/>
              <a:ext cx="69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1100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2A9BFE-6ADD-4593-9142-1DDBD7690D02}"/>
              </a:ext>
            </a:extLst>
          </p:cNvPr>
          <p:cNvCxnSpPr>
            <a:cxnSpLocks/>
          </p:cNvCxnSpPr>
          <p:nvPr/>
        </p:nvCxnSpPr>
        <p:spPr>
          <a:xfrm flipV="1">
            <a:off x="2944027" y="1617957"/>
            <a:ext cx="5994877" cy="416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E05D-D0B7-4EA7-93BF-A6EA0A5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3.1 : </a:t>
            </a:r>
            <a:r>
              <a:rPr lang="en-US" dirty="0" err="1"/>
              <a:t>analogWrite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39C4C3-DD1B-4FA0-82CB-C9452224954F}"/>
              </a:ext>
            </a:extLst>
          </p:cNvPr>
          <p:cNvGrpSpPr/>
          <p:nvPr/>
        </p:nvGrpSpPr>
        <p:grpSpPr>
          <a:xfrm>
            <a:off x="639599" y="1398039"/>
            <a:ext cx="6203021" cy="4381332"/>
            <a:chOff x="639599" y="1398039"/>
            <a:chExt cx="6203021" cy="43813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FC83E6-9C68-4F57-A55F-017D90B4D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680453" y="1945943"/>
              <a:ext cx="4352368" cy="325655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6C974F-F43B-4DE9-895E-2D985C5B6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599" y="3529614"/>
              <a:ext cx="1301249" cy="21667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B15567-6B41-4F95-83AD-8DAA73BA12CD}"/>
                </a:ext>
              </a:extLst>
            </p:cNvPr>
            <p:cNvSpPr txBox="1"/>
            <p:nvPr/>
          </p:nvSpPr>
          <p:spPr>
            <a:xfrm>
              <a:off x="927109" y="5178753"/>
              <a:ext cx="7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CFF955-0E20-42E0-B620-9B01DB9F8790}"/>
                </a:ext>
              </a:extLst>
            </p:cNvPr>
            <p:cNvSpPr txBox="1"/>
            <p:nvPr/>
          </p:nvSpPr>
          <p:spPr>
            <a:xfrm>
              <a:off x="927109" y="3705759"/>
              <a:ext cx="7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B5782C-EE45-4D7E-9AD7-2BD164FB6860}"/>
                </a:ext>
              </a:extLst>
            </p:cNvPr>
            <p:cNvSpPr txBox="1"/>
            <p:nvPr/>
          </p:nvSpPr>
          <p:spPr>
            <a:xfrm>
              <a:off x="1940848" y="4622561"/>
              <a:ext cx="56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AEAE06-B72C-46CA-95B8-EFA024839EDD}"/>
                </a:ext>
              </a:extLst>
            </p:cNvPr>
            <p:cNvCxnSpPr>
              <a:cxnSpLocks/>
            </p:cNvCxnSpPr>
            <p:nvPr/>
          </p:nvCxnSpPr>
          <p:spPr>
            <a:xfrm>
              <a:off x="1633674" y="4602710"/>
              <a:ext cx="90185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FCC0508-1CA0-4624-B5E5-615B697A8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324" y="3694731"/>
              <a:ext cx="1015066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7048B9-17D1-4505-A6BF-CE9D1F11742E}"/>
                </a:ext>
              </a:extLst>
            </p:cNvPr>
            <p:cNvSpPr/>
            <p:nvPr/>
          </p:nvSpPr>
          <p:spPr>
            <a:xfrm>
              <a:off x="5668161" y="4133462"/>
              <a:ext cx="1174459" cy="67376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Voltmeter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CAED06-B568-4D7E-8132-DD943333E672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6255391" y="3694731"/>
              <a:ext cx="0" cy="438731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429DC8-B513-45A1-928E-E3701B8DE25D}"/>
                </a:ext>
              </a:extLst>
            </p:cNvPr>
            <p:cNvCxnSpPr/>
            <p:nvPr/>
          </p:nvCxnSpPr>
          <p:spPr>
            <a:xfrm flipH="1" flipV="1">
              <a:off x="6256280" y="4807227"/>
              <a:ext cx="1" cy="603848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411927-894A-42CB-9C16-C4D874A186EA}"/>
                </a:ext>
              </a:extLst>
            </p:cNvPr>
            <p:cNvSpPr txBox="1"/>
            <p:nvPr/>
          </p:nvSpPr>
          <p:spPr>
            <a:xfrm>
              <a:off x="5892276" y="5410039"/>
              <a:ext cx="72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GND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83B1C9-90C3-4963-9167-E866A5A4F34C}"/>
                </a:ext>
              </a:extLst>
            </p:cNvPr>
            <p:cNvSpPr txBox="1"/>
            <p:nvPr/>
          </p:nvSpPr>
          <p:spPr>
            <a:xfrm>
              <a:off x="5675006" y="3143720"/>
              <a:ext cx="341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F1E341-480A-460D-9FA9-610B199EFAB1}"/>
                </a:ext>
              </a:extLst>
            </p:cNvPr>
            <p:cNvSpPr txBox="1"/>
            <p:nvPr/>
          </p:nvSpPr>
          <p:spPr>
            <a:xfrm>
              <a:off x="5858548" y="4924485"/>
              <a:ext cx="341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5E394B-1661-46A3-8EE6-BDBE414665CB}"/>
              </a:ext>
            </a:extLst>
          </p:cNvPr>
          <p:cNvGrpSpPr/>
          <p:nvPr/>
        </p:nvGrpSpPr>
        <p:grpSpPr>
          <a:xfrm>
            <a:off x="6707085" y="1899270"/>
            <a:ext cx="4714875" cy="2409825"/>
            <a:chOff x="6707085" y="1899270"/>
            <a:chExt cx="4714875" cy="24098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46D322-DC8A-48B2-B91C-0DB94390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7085" y="1899270"/>
              <a:ext cx="4714875" cy="24098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8E747E-7FD3-434C-8975-81392593275C}"/>
                </a:ext>
              </a:extLst>
            </p:cNvPr>
            <p:cNvSpPr txBox="1"/>
            <p:nvPr/>
          </p:nvSpPr>
          <p:spPr>
            <a:xfrm>
              <a:off x="7609953" y="2583135"/>
              <a:ext cx="12333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(11,OUTPUT);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168D44-89F3-45E4-A26A-9E78BCF69B49}"/>
                </a:ext>
              </a:extLst>
            </p:cNvPr>
            <p:cNvSpPr txBox="1"/>
            <p:nvPr/>
          </p:nvSpPr>
          <p:spPr>
            <a:xfrm>
              <a:off x="8013887" y="3705759"/>
              <a:ext cx="12333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(11,________);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8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A67E-7E0B-4C23-B27F-70904731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3.1 : </a:t>
            </a:r>
            <a:r>
              <a:rPr lang="en-US" dirty="0" err="1"/>
              <a:t>analogWrite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B6DC31-71D6-4A24-B58C-3D10725F8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39882"/>
              </p:ext>
            </p:extLst>
          </p:nvPr>
        </p:nvGraphicFramePr>
        <p:xfrm>
          <a:off x="2914116" y="1283689"/>
          <a:ext cx="6553674" cy="445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2228">
                  <a:extLst>
                    <a:ext uri="{9D8B030D-6E8A-4147-A177-3AD203B41FA5}">
                      <a16:colId xmlns:a16="http://schemas.microsoft.com/office/drawing/2014/main" val="375000554"/>
                    </a:ext>
                  </a:extLst>
                </a:gridCol>
                <a:gridCol w="2939753">
                  <a:extLst>
                    <a:ext uri="{9D8B030D-6E8A-4147-A177-3AD203B41FA5}">
                      <a16:colId xmlns:a16="http://schemas.microsoft.com/office/drawing/2014/main" val="3700447837"/>
                    </a:ext>
                  </a:extLst>
                </a:gridCol>
                <a:gridCol w="2451693">
                  <a:extLst>
                    <a:ext uri="{9D8B030D-6E8A-4147-A177-3AD203B41FA5}">
                      <a16:colId xmlns:a16="http://schemas.microsoft.com/office/drawing/2014/main" val="3303971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analogWrite</a:t>
                      </a:r>
                      <a:r>
                        <a:rPr lang="en-US" dirty="0"/>
                        <a:t>(11,v)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 11 Voltage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6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2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1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2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6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8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5BCE-958D-4E88-831C-2F1DAD8F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3.1 : </a:t>
            </a:r>
            <a:r>
              <a:rPr lang="en-US" dirty="0" err="1"/>
              <a:t>analogWrite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3420C-0721-4D5C-BB01-A8AAD404D02B}"/>
              </a:ext>
            </a:extLst>
          </p:cNvPr>
          <p:cNvGrpSpPr/>
          <p:nvPr/>
        </p:nvGrpSpPr>
        <p:grpSpPr>
          <a:xfrm>
            <a:off x="2298519" y="893135"/>
            <a:ext cx="7321982" cy="5256888"/>
            <a:chOff x="2298519" y="893135"/>
            <a:chExt cx="7321982" cy="52568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CF73DC4-4492-4B55-AC64-AA4243587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0244" y="1019797"/>
              <a:ext cx="27774" cy="440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12BC12-14B9-4324-BA31-53AE240D57B8}"/>
                </a:ext>
              </a:extLst>
            </p:cNvPr>
            <p:cNvCxnSpPr>
              <a:cxnSpLocks/>
            </p:cNvCxnSpPr>
            <p:nvPr/>
          </p:nvCxnSpPr>
          <p:spPr>
            <a:xfrm>
              <a:off x="3007335" y="5420881"/>
              <a:ext cx="56413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BEB393-5C01-4962-8EE7-C991DC70AAA5}"/>
                </a:ext>
              </a:extLst>
            </p:cNvPr>
            <p:cNvSpPr txBox="1"/>
            <p:nvPr/>
          </p:nvSpPr>
          <p:spPr>
            <a:xfrm>
              <a:off x="2768053" y="5423689"/>
              <a:ext cx="6563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0      63      127   195    255    319   383    447   511   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B7BCAF-17FF-4CA2-8844-7B482992C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8450" y="1262467"/>
              <a:ext cx="3367" cy="4158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B3DE7B-A88B-4F02-A757-F33D0FC1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3778" y="1274803"/>
              <a:ext cx="0" cy="41460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792210-EF3E-41A7-86F3-1ECB96549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406" y="1262467"/>
              <a:ext cx="0" cy="415841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11CBF9-C688-4213-821D-B056510F7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8734" y="1274803"/>
              <a:ext cx="0" cy="41460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09265F-AA10-432D-A397-D4872538C5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3410" y="1249109"/>
              <a:ext cx="19228" cy="4161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AD6362-7B58-4E71-A465-C974B2356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966" y="1262467"/>
              <a:ext cx="0" cy="41484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157021-D7C3-433A-9F57-677F0B858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7594" y="1262467"/>
              <a:ext cx="0" cy="41484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C586B3-A1B3-4AF2-BDD3-017083241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2922" y="1262467"/>
              <a:ext cx="0" cy="41484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0D7762-BC57-4679-B436-97B94DAA3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6884" y="1262467"/>
              <a:ext cx="0" cy="41584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4D600E-9FFA-4C8D-A41A-CA04EA373671}"/>
                </a:ext>
              </a:extLst>
            </p:cNvPr>
            <p:cNvSpPr txBox="1"/>
            <p:nvPr/>
          </p:nvSpPr>
          <p:spPr>
            <a:xfrm>
              <a:off x="7505700" y="5780691"/>
              <a:ext cx="2114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analogWrite</a:t>
              </a:r>
              <a:r>
                <a:rPr lang="en-US" dirty="0"/>
                <a:t>(11,v)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C34AEC-51EA-4845-A704-12A04836821A}"/>
                </a:ext>
              </a:extLst>
            </p:cNvPr>
            <p:cNvSpPr txBox="1"/>
            <p:nvPr/>
          </p:nvSpPr>
          <p:spPr>
            <a:xfrm>
              <a:off x="3029187" y="893135"/>
              <a:ext cx="199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Analog Output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AF9928-71B1-4983-935B-0DA67E227379}"/>
                </a:ext>
              </a:extLst>
            </p:cNvPr>
            <p:cNvCxnSpPr>
              <a:cxnSpLocks/>
            </p:cNvCxnSpPr>
            <p:nvPr/>
          </p:nvCxnSpPr>
          <p:spPr>
            <a:xfrm>
              <a:off x="3007335" y="5044867"/>
              <a:ext cx="564136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5378FD-5A42-4CCF-8FC7-E96EE6F70EA4}"/>
                </a:ext>
              </a:extLst>
            </p:cNvPr>
            <p:cNvCxnSpPr>
              <a:cxnSpLocks/>
            </p:cNvCxnSpPr>
            <p:nvPr/>
          </p:nvCxnSpPr>
          <p:spPr>
            <a:xfrm>
              <a:off x="2990244" y="4668853"/>
              <a:ext cx="56584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3A74FF-8E22-4F07-B6C7-3638BE9669C6}"/>
                </a:ext>
              </a:extLst>
            </p:cNvPr>
            <p:cNvCxnSpPr>
              <a:cxnSpLocks/>
            </p:cNvCxnSpPr>
            <p:nvPr/>
          </p:nvCxnSpPr>
          <p:spPr>
            <a:xfrm>
              <a:off x="3005199" y="4282867"/>
              <a:ext cx="564350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2BF48E-513C-4187-B363-BF51ED6F0ACE}"/>
                </a:ext>
              </a:extLst>
            </p:cNvPr>
            <p:cNvCxnSpPr>
              <a:cxnSpLocks/>
            </p:cNvCxnSpPr>
            <p:nvPr/>
          </p:nvCxnSpPr>
          <p:spPr>
            <a:xfrm>
              <a:off x="2988108" y="3906853"/>
              <a:ext cx="5660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6C63D3-3404-44CC-9453-F59682D5A332}"/>
                </a:ext>
              </a:extLst>
            </p:cNvPr>
            <p:cNvCxnSpPr>
              <a:cxnSpLocks/>
            </p:cNvCxnSpPr>
            <p:nvPr/>
          </p:nvCxnSpPr>
          <p:spPr>
            <a:xfrm>
              <a:off x="3005199" y="3522291"/>
              <a:ext cx="564350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30E85A-1DAB-4292-BE29-77D308AF8692}"/>
                </a:ext>
              </a:extLst>
            </p:cNvPr>
            <p:cNvCxnSpPr>
              <a:cxnSpLocks/>
            </p:cNvCxnSpPr>
            <p:nvPr/>
          </p:nvCxnSpPr>
          <p:spPr>
            <a:xfrm>
              <a:off x="2988108" y="3146277"/>
              <a:ext cx="56605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6CD033-DB1C-435D-B927-6FFE2F50F7E4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63" y="2760291"/>
              <a:ext cx="564563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18301E-8ABC-4A26-8ADA-D4D790F99DD9}"/>
                </a:ext>
              </a:extLst>
            </p:cNvPr>
            <p:cNvCxnSpPr>
              <a:cxnSpLocks/>
            </p:cNvCxnSpPr>
            <p:nvPr/>
          </p:nvCxnSpPr>
          <p:spPr>
            <a:xfrm>
              <a:off x="2985972" y="2384277"/>
              <a:ext cx="566272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60D997-7CDF-4BD0-87B4-445F70D16EB1}"/>
                </a:ext>
              </a:extLst>
            </p:cNvPr>
            <p:cNvCxnSpPr>
              <a:cxnSpLocks/>
            </p:cNvCxnSpPr>
            <p:nvPr/>
          </p:nvCxnSpPr>
          <p:spPr>
            <a:xfrm>
              <a:off x="3003063" y="2011109"/>
              <a:ext cx="564563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730EA8-9E67-46D4-834E-AD3050A3F657}"/>
                </a:ext>
              </a:extLst>
            </p:cNvPr>
            <p:cNvCxnSpPr>
              <a:cxnSpLocks/>
            </p:cNvCxnSpPr>
            <p:nvPr/>
          </p:nvCxnSpPr>
          <p:spPr>
            <a:xfrm>
              <a:off x="3018018" y="1625123"/>
              <a:ext cx="563068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254B3F-EEDD-4423-B094-C1C73AE5A02A}"/>
                </a:ext>
              </a:extLst>
            </p:cNvPr>
            <p:cNvCxnSpPr>
              <a:cxnSpLocks/>
            </p:cNvCxnSpPr>
            <p:nvPr/>
          </p:nvCxnSpPr>
          <p:spPr>
            <a:xfrm>
              <a:off x="3000927" y="1249109"/>
              <a:ext cx="5647773" cy="256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1B721A-73D6-420A-A589-1D0961693711}"/>
                </a:ext>
              </a:extLst>
            </p:cNvPr>
            <p:cNvSpPr txBox="1"/>
            <p:nvPr/>
          </p:nvSpPr>
          <p:spPr>
            <a:xfrm>
              <a:off x="2298519" y="4875890"/>
              <a:ext cx="705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0.5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DC8DEF-719A-4894-B5C9-505329BAD1B3}"/>
                </a:ext>
              </a:extLst>
            </p:cNvPr>
            <p:cNvSpPr txBox="1"/>
            <p:nvPr/>
          </p:nvSpPr>
          <p:spPr>
            <a:xfrm>
              <a:off x="2453171" y="4497544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4791B7-1EBE-4084-8D98-D2759DFB5D06}"/>
                </a:ext>
              </a:extLst>
            </p:cNvPr>
            <p:cNvSpPr txBox="1"/>
            <p:nvPr/>
          </p:nvSpPr>
          <p:spPr>
            <a:xfrm>
              <a:off x="2467010" y="4111558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92E331-9150-4234-89F0-4EF2F1E38BE1}"/>
                </a:ext>
              </a:extLst>
            </p:cNvPr>
            <p:cNvSpPr txBox="1"/>
            <p:nvPr/>
          </p:nvSpPr>
          <p:spPr>
            <a:xfrm>
              <a:off x="2484342" y="3727274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F7C62B-9612-46CD-9752-341E13F7B0F9}"/>
                </a:ext>
              </a:extLst>
            </p:cNvPr>
            <p:cNvSpPr txBox="1"/>
            <p:nvPr/>
          </p:nvSpPr>
          <p:spPr>
            <a:xfrm>
              <a:off x="2484342" y="3350328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5306D6-FCEB-429C-9E6B-8288CDBCE042}"/>
                </a:ext>
              </a:extLst>
            </p:cNvPr>
            <p:cNvSpPr txBox="1"/>
            <p:nvPr/>
          </p:nvSpPr>
          <p:spPr>
            <a:xfrm>
              <a:off x="2484342" y="2975267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D1ABEB-49C2-4D76-9973-914A66DDFE87}"/>
                </a:ext>
              </a:extLst>
            </p:cNvPr>
            <p:cNvSpPr txBox="1"/>
            <p:nvPr/>
          </p:nvSpPr>
          <p:spPr>
            <a:xfrm>
              <a:off x="2484342" y="2590684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3C4FE9-48E5-48D2-A682-D578FC015FEC}"/>
                </a:ext>
              </a:extLst>
            </p:cNvPr>
            <p:cNvSpPr txBox="1"/>
            <p:nvPr/>
          </p:nvSpPr>
          <p:spPr>
            <a:xfrm>
              <a:off x="2494782" y="2206101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10C019-47EB-49F5-AEE6-31FAC4BEE687}"/>
                </a:ext>
              </a:extLst>
            </p:cNvPr>
            <p:cNvSpPr txBox="1"/>
            <p:nvPr/>
          </p:nvSpPr>
          <p:spPr>
            <a:xfrm>
              <a:off x="2499491" y="1846369"/>
              <a:ext cx="57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1D243F-BC8E-4493-A270-42D129DFDBC5}"/>
                </a:ext>
              </a:extLst>
            </p:cNvPr>
            <p:cNvSpPr txBox="1"/>
            <p:nvPr/>
          </p:nvSpPr>
          <p:spPr>
            <a:xfrm>
              <a:off x="2386861" y="1444455"/>
              <a:ext cx="705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5.0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8D790C-C383-443F-92C0-59A56F0CED76}"/>
                </a:ext>
              </a:extLst>
            </p:cNvPr>
            <p:cNvSpPr txBox="1"/>
            <p:nvPr/>
          </p:nvSpPr>
          <p:spPr>
            <a:xfrm>
              <a:off x="2383495" y="1068950"/>
              <a:ext cx="69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5.5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11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EDB5-0F5E-4E16-B49D-60095A51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Write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476227-6EBC-47E6-ACEC-117DBB0ACA70}"/>
              </a:ext>
            </a:extLst>
          </p:cNvPr>
          <p:cNvGrpSpPr/>
          <p:nvPr/>
        </p:nvGrpSpPr>
        <p:grpSpPr>
          <a:xfrm>
            <a:off x="639599" y="1398039"/>
            <a:ext cx="6267264" cy="4352368"/>
            <a:chOff x="639599" y="1398039"/>
            <a:chExt cx="6267264" cy="43523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4508879-B698-4812-A678-C92FB6881091}"/>
                </a:ext>
              </a:extLst>
            </p:cNvPr>
            <p:cNvGrpSpPr/>
            <p:nvPr/>
          </p:nvGrpSpPr>
          <p:grpSpPr>
            <a:xfrm>
              <a:off x="639599" y="1398039"/>
              <a:ext cx="5657090" cy="4352368"/>
              <a:chOff x="639599" y="1398039"/>
              <a:chExt cx="5657090" cy="435236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958AE3A-A87E-40D9-9BB9-9FE365E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1680453" y="1945943"/>
                <a:ext cx="4352368" cy="325655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A9492A4-D4A2-4668-B398-751A2943F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599" y="3529614"/>
                <a:ext cx="1301249" cy="2166759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AA2546-6ADE-4691-8BA7-18E99D596C88}"/>
                  </a:ext>
                </a:extLst>
              </p:cNvPr>
              <p:cNvSpPr txBox="1"/>
              <p:nvPr/>
            </p:nvSpPr>
            <p:spPr>
              <a:xfrm>
                <a:off x="927109" y="5178753"/>
                <a:ext cx="726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GND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35F533-8171-4205-80A1-62119C8B3C6E}"/>
                  </a:ext>
                </a:extLst>
              </p:cNvPr>
              <p:cNvSpPr txBox="1"/>
              <p:nvPr/>
            </p:nvSpPr>
            <p:spPr>
              <a:xfrm>
                <a:off x="927109" y="3705759"/>
                <a:ext cx="726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5V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49872C-9D50-4E36-9D36-258666DDAE7F}"/>
                  </a:ext>
                </a:extLst>
              </p:cNvPr>
              <p:cNvSpPr txBox="1"/>
              <p:nvPr/>
            </p:nvSpPr>
            <p:spPr>
              <a:xfrm>
                <a:off x="1940848" y="4622561"/>
                <a:ext cx="568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A0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4D22217-0DCD-4A68-9762-1DAEF3F86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674" y="4602710"/>
                <a:ext cx="901855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B47A2A8-579A-44F2-AD09-8B0151348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3739" y="2570141"/>
                <a:ext cx="742950" cy="1504950"/>
              </a:xfrm>
              <a:prstGeom prst="rect">
                <a:avLst/>
              </a:prstGeom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09AEF2-D468-4E15-BF36-C718008F7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5768" y="3103927"/>
              <a:ext cx="660083" cy="60183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AA176D-63B3-49C9-82BB-C1E52862BBCB}"/>
                </a:ext>
              </a:extLst>
            </p:cNvPr>
            <p:cNvCxnSpPr/>
            <p:nvPr/>
          </p:nvCxnSpPr>
          <p:spPr>
            <a:xfrm>
              <a:off x="6054544" y="3090268"/>
              <a:ext cx="0" cy="226502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D5035F-4A67-48CC-98A9-65499DB73FC3}"/>
                </a:ext>
              </a:extLst>
            </p:cNvPr>
            <p:cNvSpPr txBox="1"/>
            <p:nvPr/>
          </p:nvSpPr>
          <p:spPr>
            <a:xfrm>
              <a:off x="5723284" y="3836897"/>
              <a:ext cx="810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GND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9D87AF-071E-4F92-A981-1F470C3C136E}"/>
                </a:ext>
              </a:extLst>
            </p:cNvPr>
            <p:cNvSpPr txBox="1"/>
            <p:nvPr/>
          </p:nvSpPr>
          <p:spPr>
            <a:xfrm>
              <a:off x="6096000" y="3389556"/>
              <a:ext cx="810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220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AB3E6F-6BFD-4BBA-82E4-BD39D650BD1B}"/>
              </a:ext>
            </a:extLst>
          </p:cNvPr>
          <p:cNvSpPr txBox="1"/>
          <p:nvPr/>
        </p:nvSpPr>
        <p:spPr>
          <a:xfrm>
            <a:off x="6838950" y="1178262"/>
            <a:ext cx="52123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1. Write a program to dim the LED brightness from the potentiometer. When </a:t>
            </a:r>
            <a:r>
              <a:rPr lang="en-US" dirty="0"/>
              <a:t>turn the potentiometer to the leftmost, LED off, when turn potentiometer to the right, LED get bright and becomes brightest when potentiometer on the rightmost position.</a:t>
            </a:r>
            <a:r>
              <a:rPr lang="en-GB" dirty="0"/>
              <a:t>  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2. Showing this String on serial monitor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             </a:t>
            </a:r>
            <a:r>
              <a:rPr lang="en-GB" b="1" dirty="0"/>
              <a:t>LED brightness level is xxx%</a:t>
            </a:r>
          </a:p>
          <a:p>
            <a:endParaRPr lang="en-GB" b="1" dirty="0"/>
          </a:p>
          <a:p>
            <a:r>
              <a:rPr lang="en-GB" b="1" dirty="0"/>
              <a:t>int </a:t>
            </a:r>
            <a:r>
              <a:rPr lang="en-GB" b="1" dirty="0" err="1"/>
              <a:t>val</a:t>
            </a:r>
            <a:r>
              <a:rPr lang="en-GB" b="1" dirty="0"/>
              <a:t> = </a:t>
            </a:r>
            <a:r>
              <a:rPr lang="en-GB" b="1" dirty="0" err="1"/>
              <a:t>AnalogREAD</a:t>
            </a:r>
            <a:r>
              <a:rPr lang="en-GB" b="1" dirty="0"/>
              <a:t>(A0);</a:t>
            </a:r>
          </a:p>
          <a:p>
            <a:endParaRPr lang="en-GB" b="1" dirty="0"/>
          </a:p>
          <a:p>
            <a:r>
              <a:rPr lang="en-GB" b="1" dirty="0"/>
              <a:t>unsigned char dim = map(val,0,1023,0,255);</a:t>
            </a:r>
          </a:p>
          <a:p>
            <a:endParaRPr lang="en-GB" b="1" dirty="0"/>
          </a:p>
          <a:p>
            <a:r>
              <a:rPr lang="en-GB" b="1" dirty="0" err="1"/>
              <a:t>AnalogWRITE</a:t>
            </a:r>
            <a:r>
              <a:rPr lang="en-GB" b="1" dirty="0"/>
              <a:t>(11,dim);</a:t>
            </a:r>
          </a:p>
          <a:p>
            <a:r>
              <a:rPr lang="en-GB" b="1" dirty="0"/>
              <a:t>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0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8FD0-DF5D-40C3-BEEA-94A588B3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Dependent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513F-E208-4AF6-A96D-50B0443D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LDR or light dependent resistor is also known as photo resistor, photocell, photoconductor. It is a one type of resistor whose resistance varies depending on the amount of light falling on its surface. </a:t>
            </a:r>
          </a:p>
        </p:txBody>
      </p:sp>
      <p:pic>
        <p:nvPicPr>
          <p:cNvPr id="3074" name="Picture 2" descr="Image result for light dependent resistor">
            <a:extLst>
              <a:ext uri="{FF2B5EF4-FFF2-40B4-BE49-F238E27FC236}">
                <a16:creationId xmlns:a16="http://schemas.microsoft.com/office/drawing/2014/main" id="{17660C8B-C7B2-4CC1-80D3-29F19F66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75" y="3374608"/>
            <a:ext cx="2280837" cy="228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Dependent Resistor">
            <a:extLst>
              <a:ext uri="{FF2B5EF4-FFF2-40B4-BE49-F238E27FC236}">
                <a16:creationId xmlns:a16="http://schemas.microsoft.com/office/drawing/2014/main" id="{593B2C03-F54A-47A3-B033-5F37A470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500" y="3221762"/>
            <a:ext cx="3735149" cy="258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CC96-E24A-4148-843C-5ED049EE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2.3 : 7-Segment Countdown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86139-81ED-47EC-92CC-B7CC0F5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6" y="1180366"/>
            <a:ext cx="3748454" cy="4739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742C9-CA7E-4BFA-B413-530973AF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183" y="1127611"/>
            <a:ext cx="6104373" cy="4791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0F06D3-75C0-45AA-A456-23F9B5A7CDAB}"/>
              </a:ext>
            </a:extLst>
          </p:cNvPr>
          <p:cNvSpPr/>
          <p:nvPr/>
        </p:nvSpPr>
        <p:spPr>
          <a:xfrm>
            <a:off x="5685692" y="3106615"/>
            <a:ext cx="1770185" cy="222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D4EF-40F8-4742-8EDB-BFD707EE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3D04-7415-40E2-A9F7-C35743B2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serial to read data from PC.</a:t>
            </a:r>
          </a:p>
          <a:p>
            <a:pPr marL="0" indent="0">
              <a:buNone/>
            </a:pPr>
            <a:r>
              <a:rPr lang="en-US" dirty="0"/>
              <a:t>     char     </a:t>
            </a:r>
            <a:r>
              <a:rPr lang="en-US" dirty="0" err="1"/>
              <a:t>val</a:t>
            </a:r>
            <a:r>
              <a:rPr lang="en-US" dirty="0"/>
              <a:t>  = </a:t>
            </a:r>
            <a:r>
              <a:rPr lang="en-US" dirty="0" err="1"/>
              <a:t>Serial.read</a:t>
            </a:r>
            <a:r>
              <a:rPr lang="en-US" dirty="0"/>
              <a:t>();  // This will read 1 byte data</a:t>
            </a:r>
          </a:p>
          <a:p>
            <a:pPr marL="0" indent="0">
              <a:buNone/>
            </a:pPr>
            <a:r>
              <a:rPr lang="en-US" dirty="0"/>
              <a:t>     String  text = </a:t>
            </a:r>
            <a:r>
              <a:rPr lang="en-US" dirty="0" err="1"/>
              <a:t>Serial.readString</a:t>
            </a:r>
            <a:r>
              <a:rPr lang="en-US" dirty="0"/>
              <a:t>(); // This will read 1 line text;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text.replace</a:t>
            </a:r>
            <a:r>
              <a:rPr lang="en-US" dirty="0"/>
              <a:t>(“\n”,””)           // To remove newline </a:t>
            </a:r>
          </a:p>
          <a:p>
            <a:pPr marL="0" indent="0">
              <a:buNone/>
            </a:pPr>
            <a:r>
              <a:rPr lang="en-US" dirty="0"/>
              <a:t>     void </a:t>
            </a:r>
            <a:r>
              <a:rPr lang="en-US" dirty="0" err="1"/>
              <a:t>serialEvent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   // Rx callback function. It will jump to this function, if</a:t>
            </a:r>
          </a:p>
          <a:p>
            <a:pPr marL="0" indent="0">
              <a:buNone/>
            </a:pPr>
            <a:r>
              <a:rPr lang="en-US" dirty="0"/>
              <a:t>            // Arduino receives data from PC. </a:t>
            </a:r>
          </a:p>
          <a:p>
            <a:pPr marL="0" indent="0">
              <a:buNone/>
            </a:pPr>
            <a:r>
              <a:rPr lang="en-US" dirty="0"/>
              <a:t>     } </a:t>
            </a:r>
          </a:p>
        </p:txBody>
      </p:sp>
    </p:spTree>
    <p:extLst>
      <p:ext uri="{BB962C8B-B14F-4D97-AF65-F5344CB8AC3E}">
        <p14:creationId xmlns:p14="http://schemas.microsoft.com/office/powerpoint/2010/main" val="38602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F14D-C09A-4322-86EB-16468A4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Dependent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D6B3-C2B5-4881-A19C-61EBEC14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Street Light Control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0955C267-1C36-41A7-9632-E2EAA0845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10" y="2178572"/>
            <a:ext cx="5078730" cy="333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ldr arduino">
            <a:extLst>
              <a:ext uri="{FF2B5EF4-FFF2-40B4-BE49-F238E27FC236}">
                <a16:creationId xmlns:a16="http://schemas.microsoft.com/office/drawing/2014/main" id="{5C9702FE-3E18-4EB2-BEFE-E13D3FBC6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95807"/>
            <a:ext cx="4762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513B8F-78BA-4608-997F-063985BE2E28}"/>
              </a:ext>
            </a:extLst>
          </p:cNvPr>
          <p:cNvSpPr txBox="1"/>
          <p:nvPr/>
        </p:nvSpPr>
        <p:spPr>
          <a:xfrm>
            <a:off x="2045970" y="5200991"/>
            <a:ext cx="6400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220</a:t>
            </a:r>
          </a:p>
        </p:txBody>
      </p:sp>
    </p:spTree>
    <p:extLst>
      <p:ext uri="{BB962C8B-B14F-4D97-AF65-F5344CB8AC3E}">
        <p14:creationId xmlns:p14="http://schemas.microsoft.com/office/powerpoint/2010/main" val="1956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C14B-7403-4FF1-860D-0720534D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3.2 : Light Dependent Resistor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A921B-79ED-4699-8C0D-F5A663F7A054}"/>
              </a:ext>
            </a:extLst>
          </p:cNvPr>
          <p:cNvSpPr txBox="1"/>
          <p:nvPr/>
        </p:nvSpPr>
        <p:spPr>
          <a:xfrm>
            <a:off x="6457949" y="1398039"/>
            <a:ext cx="51435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LDR and Serial Command to control LED</a:t>
            </a:r>
          </a:p>
          <a:p>
            <a:endParaRPr lang="en-US" sz="2800" dirty="0"/>
          </a:p>
          <a:p>
            <a:r>
              <a:rPr lang="en-US" sz="2800" dirty="0"/>
              <a:t>There are 3 Modes</a:t>
            </a:r>
          </a:p>
          <a:p>
            <a:pPr marL="514350" indent="-514350">
              <a:buAutoNum type="arabicPeriod"/>
            </a:pPr>
            <a:r>
              <a:rPr lang="en-US" sz="2800" dirty="0"/>
              <a:t>LED on</a:t>
            </a:r>
          </a:p>
          <a:p>
            <a:pPr marL="514350" indent="-514350">
              <a:buAutoNum type="arabicPeriod"/>
            </a:pPr>
            <a:r>
              <a:rPr lang="en-US" sz="2800" dirty="0"/>
              <a:t>LED off</a:t>
            </a:r>
          </a:p>
          <a:p>
            <a:pPr marL="514350" indent="-514350">
              <a:buAutoNum type="arabicPeriod"/>
            </a:pPr>
            <a:r>
              <a:rPr lang="en-US" sz="2800" dirty="0"/>
              <a:t>LED controlled by LDR</a:t>
            </a:r>
          </a:p>
          <a:p>
            <a:r>
              <a:rPr lang="en-US" sz="2800" dirty="0"/>
              <a:t>     - When it is dark, LED on.</a:t>
            </a:r>
          </a:p>
          <a:p>
            <a:r>
              <a:rPr lang="en-US" sz="2800" dirty="0"/>
              <a:t>     - When it is Bright, LED off.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E1B20-1B6F-4B49-96D0-85D675A2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58185" y="1945944"/>
            <a:ext cx="4352368" cy="3256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96AAB-6676-45FB-BBBB-854AC5AFB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71" y="2570142"/>
            <a:ext cx="742950" cy="150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54672-148F-42EA-9763-E4A005BB0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9" y="2423715"/>
            <a:ext cx="1050121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C119B-263A-4A98-BB40-4D97AB7E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56" y="4666751"/>
            <a:ext cx="425794" cy="11496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086ABB-4744-428C-A99C-E4B9E40A98CA}"/>
              </a:ext>
            </a:extLst>
          </p:cNvPr>
          <p:cNvCxnSpPr>
            <a:cxnSpLocks/>
          </p:cNvCxnSpPr>
          <p:nvPr/>
        </p:nvCxnSpPr>
        <p:spPr>
          <a:xfrm flipV="1">
            <a:off x="1106153" y="3540606"/>
            <a:ext cx="0" cy="12909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F151EC-8CD6-4669-987D-7294D5DE2FCF}"/>
              </a:ext>
            </a:extLst>
          </p:cNvPr>
          <p:cNvSpPr txBox="1"/>
          <p:nvPr/>
        </p:nvSpPr>
        <p:spPr>
          <a:xfrm>
            <a:off x="864053" y="5726072"/>
            <a:ext cx="909993" cy="37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24001-8E16-470F-8280-9BE0A1E9CEAF}"/>
              </a:ext>
            </a:extLst>
          </p:cNvPr>
          <p:cNvSpPr txBox="1"/>
          <p:nvPr/>
        </p:nvSpPr>
        <p:spPr>
          <a:xfrm>
            <a:off x="1210281" y="3807394"/>
            <a:ext cx="909993" cy="37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CA0831-798B-41B5-A613-E63644C699A4}"/>
              </a:ext>
            </a:extLst>
          </p:cNvPr>
          <p:cNvCxnSpPr>
            <a:cxnSpLocks/>
          </p:cNvCxnSpPr>
          <p:nvPr/>
        </p:nvCxnSpPr>
        <p:spPr>
          <a:xfrm>
            <a:off x="1102381" y="4626094"/>
            <a:ext cx="134332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EADBC1-7605-41B1-9B03-F02DD33968EB}"/>
              </a:ext>
            </a:extLst>
          </p:cNvPr>
          <p:cNvSpPr txBox="1"/>
          <p:nvPr/>
        </p:nvSpPr>
        <p:spPr>
          <a:xfrm>
            <a:off x="1210281" y="5089913"/>
            <a:ext cx="90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45F6EB-5640-46E1-A8AA-9C4EA36F3BB6}"/>
              </a:ext>
            </a:extLst>
          </p:cNvPr>
          <p:cNvCxnSpPr>
            <a:cxnSpLocks/>
          </p:cNvCxnSpPr>
          <p:nvPr/>
        </p:nvCxnSpPr>
        <p:spPr>
          <a:xfrm flipH="1">
            <a:off x="5159829" y="3114919"/>
            <a:ext cx="620404" cy="42568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DD25C3-91BD-40EB-97D7-E93F869DB35C}"/>
              </a:ext>
            </a:extLst>
          </p:cNvPr>
          <p:cNvCxnSpPr/>
          <p:nvPr/>
        </p:nvCxnSpPr>
        <p:spPr>
          <a:xfrm>
            <a:off x="5925902" y="3096115"/>
            <a:ext cx="0" cy="2265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A7681C-4BDA-4989-976A-C2550FF4AD50}"/>
              </a:ext>
            </a:extLst>
          </p:cNvPr>
          <p:cNvSpPr txBox="1"/>
          <p:nvPr/>
        </p:nvSpPr>
        <p:spPr>
          <a:xfrm>
            <a:off x="5602293" y="3816728"/>
            <a:ext cx="81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D8E66E-FDDF-435E-AEFF-579FA2A87B73}"/>
              </a:ext>
            </a:extLst>
          </p:cNvPr>
          <p:cNvSpPr txBox="1"/>
          <p:nvPr/>
        </p:nvSpPr>
        <p:spPr>
          <a:xfrm>
            <a:off x="5957152" y="3379610"/>
            <a:ext cx="81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</a:t>
            </a:r>
          </a:p>
        </p:txBody>
      </p:sp>
    </p:spTree>
    <p:extLst>
      <p:ext uri="{BB962C8B-B14F-4D97-AF65-F5344CB8AC3E}">
        <p14:creationId xmlns:p14="http://schemas.microsoft.com/office/powerpoint/2010/main" val="41594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C14B-7403-4FF1-860D-0720534D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3.2 : Light Dependent Resistor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CF759-B7D5-4C65-926C-71B8171E63CC}"/>
              </a:ext>
            </a:extLst>
          </p:cNvPr>
          <p:cNvSpPr txBox="1"/>
          <p:nvPr/>
        </p:nvSpPr>
        <p:spPr>
          <a:xfrm>
            <a:off x="1295400" y="1606061"/>
            <a:ext cx="960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 Control LED mode from PC ---</a:t>
            </a:r>
          </a:p>
          <a:p>
            <a:endParaRPr lang="en-US" dirty="0"/>
          </a:p>
          <a:p>
            <a:r>
              <a:rPr lang="en-US" dirty="0"/>
              <a:t>&gt;&gt; Select LED Mode (</a:t>
            </a:r>
            <a:r>
              <a:rPr lang="en-US" dirty="0" err="1"/>
              <a:t>on,off,ldr</a:t>
            </a:r>
            <a:r>
              <a:rPr lang="en-US" dirty="0"/>
              <a:t>) : on</a:t>
            </a:r>
          </a:p>
          <a:p>
            <a:r>
              <a:rPr lang="en-US" dirty="0"/>
              <a:t>LED is ON</a:t>
            </a:r>
          </a:p>
          <a:p>
            <a:r>
              <a:rPr lang="en-US" dirty="0"/>
              <a:t>&gt;&gt; Select LED Mode (</a:t>
            </a:r>
            <a:r>
              <a:rPr lang="en-US" dirty="0" err="1"/>
              <a:t>on,off,ldr</a:t>
            </a:r>
            <a:r>
              <a:rPr lang="en-US" dirty="0"/>
              <a:t>) : off</a:t>
            </a:r>
          </a:p>
          <a:p>
            <a:r>
              <a:rPr lang="en-US" dirty="0"/>
              <a:t>LED is OFF</a:t>
            </a:r>
          </a:p>
          <a:p>
            <a:r>
              <a:rPr lang="en-US" dirty="0"/>
              <a:t>&gt;&gt; Select LED Mode (</a:t>
            </a:r>
            <a:r>
              <a:rPr lang="en-US" dirty="0" err="1"/>
              <a:t>on,off,ldr</a:t>
            </a:r>
            <a:r>
              <a:rPr lang="en-US" dirty="0"/>
              <a:t>) : </a:t>
            </a:r>
            <a:r>
              <a:rPr lang="en-US" dirty="0" err="1"/>
              <a:t>ldr</a:t>
            </a:r>
            <a:endParaRPr lang="en-US" dirty="0"/>
          </a:p>
          <a:p>
            <a:r>
              <a:rPr lang="en-US" dirty="0"/>
              <a:t>LED is controlled by LDR</a:t>
            </a:r>
          </a:p>
          <a:p>
            <a:r>
              <a:rPr lang="en-US" dirty="0"/>
              <a:t>&gt;&gt; Select LED Mode (</a:t>
            </a:r>
            <a:r>
              <a:rPr lang="en-US" dirty="0" err="1"/>
              <a:t>on,off,ldr</a:t>
            </a:r>
            <a:r>
              <a:rPr lang="en-US" dirty="0"/>
              <a:t>) : </a:t>
            </a:r>
            <a:r>
              <a:rPr lang="en-US" dirty="0" err="1"/>
              <a:t>aaacccffgg</a:t>
            </a:r>
            <a:endParaRPr lang="en-US" dirty="0"/>
          </a:p>
          <a:p>
            <a:r>
              <a:rPr lang="en-US" dirty="0"/>
              <a:t>Wrong Commend</a:t>
            </a:r>
          </a:p>
          <a:p>
            <a:r>
              <a:rPr lang="en-US" dirty="0"/>
              <a:t>&gt;&gt; Select LED Mode (</a:t>
            </a:r>
            <a:r>
              <a:rPr lang="en-US" dirty="0" err="1"/>
              <a:t>on,off,ldr</a:t>
            </a:r>
            <a:r>
              <a:rPr lang="en-US" dirty="0"/>
              <a:t>)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9911-4C1C-40BB-8317-A298B92C83F5}"/>
              </a:ext>
            </a:extLst>
          </p:cNvPr>
          <p:cNvSpPr/>
          <p:nvPr/>
        </p:nvSpPr>
        <p:spPr>
          <a:xfrm>
            <a:off x="1008185" y="1289538"/>
            <a:ext cx="10046677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CFF-0CE7-4E7C-B08A-1769F053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186E-A38A-42AF-B30C-2446200D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signal has only 2 level of voltages. We represent them as logic 1 and logic 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FA1E3-0844-401A-B918-B2D300B75512}"/>
              </a:ext>
            </a:extLst>
          </p:cNvPr>
          <p:cNvCxnSpPr/>
          <p:nvPr/>
        </p:nvCxnSpPr>
        <p:spPr>
          <a:xfrm flipV="1">
            <a:off x="3331780" y="3247697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85E58B-D824-42CE-A8EA-25D5B024FDE7}"/>
              </a:ext>
            </a:extLst>
          </p:cNvPr>
          <p:cNvCxnSpPr/>
          <p:nvPr/>
        </p:nvCxnSpPr>
        <p:spPr>
          <a:xfrm>
            <a:off x="3321270" y="3247697"/>
            <a:ext cx="26486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27FCC7-6712-4F12-96FE-168EA7A7F929}"/>
              </a:ext>
            </a:extLst>
          </p:cNvPr>
          <p:cNvCxnSpPr/>
          <p:nvPr/>
        </p:nvCxnSpPr>
        <p:spPr>
          <a:xfrm>
            <a:off x="5980387" y="3247697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20D024-E1EB-4048-BC9B-C16581DDA9DE}"/>
              </a:ext>
            </a:extLst>
          </p:cNvPr>
          <p:cNvCxnSpPr/>
          <p:nvPr/>
        </p:nvCxnSpPr>
        <p:spPr>
          <a:xfrm>
            <a:off x="5969877" y="5076497"/>
            <a:ext cx="25435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6F723C-1FE9-4654-9304-D1808F5FA9AC}"/>
              </a:ext>
            </a:extLst>
          </p:cNvPr>
          <p:cNvCxnSpPr/>
          <p:nvPr/>
        </p:nvCxnSpPr>
        <p:spPr>
          <a:xfrm flipV="1">
            <a:off x="8492359" y="3247697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C28146-D6DE-4210-B282-EFF2F64C5B4D}"/>
              </a:ext>
            </a:extLst>
          </p:cNvPr>
          <p:cNvSpPr txBox="1"/>
          <p:nvPr/>
        </p:nvSpPr>
        <p:spPr>
          <a:xfrm>
            <a:off x="8372009" y="4722554"/>
            <a:ext cx="133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0V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587E5A-69D9-44B3-94AB-41CB5E0E6A8C}"/>
              </a:ext>
            </a:extLst>
          </p:cNvPr>
          <p:cNvSpPr txBox="1"/>
          <p:nvPr/>
        </p:nvSpPr>
        <p:spPr>
          <a:xfrm>
            <a:off x="2253952" y="2893753"/>
            <a:ext cx="133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758D0-18DA-447B-AAE1-7546D1591CE6}"/>
              </a:ext>
            </a:extLst>
          </p:cNvPr>
          <p:cNvSpPr txBox="1"/>
          <p:nvPr/>
        </p:nvSpPr>
        <p:spPr>
          <a:xfrm>
            <a:off x="3707010" y="2521614"/>
            <a:ext cx="2144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logic1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4D3F9-34EA-4B58-9D16-484CB56E2138}"/>
              </a:ext>
            </a:extLst>
          </p:cNvPr>
          <p:cNvSpPr txBox="1"/>
          <p:nvPr/>
        </p:nvSpPr>
        <p:spPr>
          <a:xfrm>
            <a:off x="6227386" y="4350414"/>
            <a:ext cx="2144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logic0</a:t>
            </a:r>
          </a:p>
        </p:txBody>
      </p:sp>
    </p:spTree>
    <p:extLst>
      <p:ext uri="{BB962C8B-B14F-4D97-AF65-F5344CB8AC3E}">
        <p14:creationId xmlns:p14="http://schemas.microsoft.com/office/powerpoint/2010/main" val="31598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4F34-C04A-4277-A75D-B74AC8C9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6180-A609-4570-BA52-9A94447BC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signal is a continuous signal that has unlimited level of voltage.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B3A8D80-5430-498A-9456-876D0AC9D32D}"/>
              </a:ext>
            </a:extLst>
          </p:cNvPr>
          <p:cNvSpPr/>
          <p:nvPr/>
        </p:nvSpPr>
        <p:spPr>
          <a:xfrm>
            <a:off x="2270234" y="3100534"/>
            <a:ext cx="1177158" cy="1135134"/>
          </a:xfrm>
          <a:custGeom>
            <a:avLst/>
            <a:gdLst>
              <a:gd name="connsiteX0" fmla="*/ 0 w 1177158"/>
              <a:gd name="connsiteY0" fmla="*/ 1135134 h 1135134"/>
              <a:gd name="connsiteX1" fmla="*/ 630621 w 1177158"/>
              <a:gd name="connsiteY1" fmla="*/ 16 h 1135134"/>
              <a:gd name="connsiteX2" fmla="*/ 1177158 w 1177158"/>
              <a:gd name="connsiteY2" fmla="*/ 1114113 h 113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158" h="1135134">
                <a:moveTo>
                  <a:pt x="0" y="1135134"/>
                </a:moveTo>
                <a:cubicBezTo>
                  <a:pt x="217214" y="569326"/>
                  <a:pt x="434428" y="3519"/>
                  <a:pt x="630621" y="16"/>
                </a:cubicBezTo>
                <a:cubicBezTo>
                  <a:pt x="826814" y="-3487"/>
                  <a:pt x="1001986" y="555313"/>
                  <a:pt x="1177158" y="111411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E21943C-F1CF-427D-9D13-0F4A80B5CD9B}"/>
              </a:ext>
            </a:extLst>
          </p:cNvPr>
          <p:cNvSpPr/>
          <p:nvPr/>
        </p:nvSpPr>
        <p:spPr>
          <a:xfrm rot="10800000">
            <a:off x="3447392" y="4198987"/>
            <a:ext cx="1177158" cy="1135134"/>
          </a:xfrm>
          <a:custGeom>
            <a:avLst/>
            <a:gdLst>
              <a:gd name="connsiteX0" fmla="*/ 0 w 1177158"/>
              <a:gd name="connsiteY0" fmla="*/ 1135134 h 1135134"/>
              <a:gd name="connsiteX1" fmla="*/ 630621 w 1177158"/>
              <a:gd name="connsiteY1" fmla="*/ 16 h 1135134"/>
              <a:gd name="connsiteX2" fmla="*/ 1177158 w 1177158"/>
              <a:gd name="connsiteY2" fmla="*/ 1114113 h 113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158" h="1135134">
                <a:moveTo>
                  <a:pt x="0" y="1135134"/>
                </a:moveTo>
                <a:cubicBezTo>
                  <a:pt x="217214" y="569326"/>
                  <a:pt x="434428" y="3519"/>
                  <a:pt x="630621" y="16"/>
                </a:cubicBezTo>
                <a:cubicBezTo>
                  <a:pt x="826814" y="-3487"/>
                  <a:pt x="1001986" y="555313"/>
                  <a:pt x="1177158" y="111411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4468FF3-E497-4E44-AF7C-0222C59DE19D}"/>
              </a:ext>
            </a:extLst>
          </p:cNvPr>
          <p:cNvSpPr/>
          <p:nvPr/>
        </p:nvSpPr>
        <p:spPr>
          <a:xfrm>
            <a:off x="4624550" y="3063853"/>
            <a:ext cx="1177158" cy="1135134"/>
          </a:xfrm>
          <a:custGeom>
            <a:avLst/>
            <a:gdLst>
              <a:gd name="connsiteX0" fmla="*/ 0 w 1177158"/>
              <a:gd name="connsiteY0" fmla="*/ 1135134 h 1135134"/>
              <a:gd name="connsiteX1" fmla="*/ 630621 w 1177158"/>
              <a:gd name="connsiteY1" fmla="*/ 16 h 1135134"/>
              <a:gd name="connsiteX2" fmla="*/ 1177158 w 1177158"/>
              <a:gd name="connsiteY2" fmla="*/ 1114113 h 113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158" h="1135134">
                <a:moveTo>
                  <a:pt x="0" y="1135134"/>
                </a:moveTo>
                <a:cubicBezTo>
                  <a:pt x="217214" y="569326"/>
                  <a:pt x="434428" y="3519"/>
                  <a:pt x="630621" y="16"/>
                </a:cubicBezTo>
                <a:cubicBezTo>
                  <a:pt x="826814" y="-3487"/>
                  <a:pt x="1001986" y="555313"/>
                  <a:pt x="1177158" y="111411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36599AE-A857-45E2-83CB-54CCB77E8A14}"/>
              </a:ext>
            </a:extLst>
          </p:cNvPr>
          <p:cNvSpPr/>
          <p:nvPr/>
        </p:nvSpPr>
        <p:spPr>
          <a:xfrm rot="10800000">
            <a:off x="5801708" y="4162306"/>
            <a:ext cx="1177158" cy="1135134"/>
          </a:xfrm>
          <a:custGeom>
            <a:avLst/>
            <a:gdLst>
              <a:gd name="connsiteX0" fmla="*/ 0 w 1177158"/>
              <a:gd name="connsiteY0" fmla="*/ 1135134 h 1135134"/>
              <a:gd name="connsiteX1" fmla="*/ 630621 w 1177158"/>
              <a:gd name="connsiteY1" fmla="*/ 16 h 1135134"/>
              <a:gd name="connsiteX2" fmla="*/ 1177158 w 1177158"/>
              <a:gd name="connsiteY2" fmla="*/ 1114113 h 113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158" h="1135134">
                <a:moveTo>
                  <a:pt x="0" y="1135134"/>
                </a:moveTo>
                <a:cubicBezTo>
                  <a:pt x="217214" y="569326"/>
                  <a:pt x="434428" y="3519"/>
                  <a:pt x="630621" y="16"/>
                </a:cubicBezTo>
                <a:cubicBezTo>
                  <a:pt x="826814" y="-3487"/>
                  <a:pt x="1001986" y="555313"/>
                  <a:pt x="1177158" y="111411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8343BBE-3A4E-4989-9A9C-BE6CF73F966F}"/>
              </a:ext>
            </a:extLst>
          </p:cNvPr>
          <p:cNvSpPr/>
          <p:nvPr/>
        </p:nvSpPr>
        <p:spPr>
          <a:xfrm>
            <a:off x="6978865" y="3054577"/>
            <a:ext cx="1177158" cy="1135134"/>
          </a:xfrm>
          <a:custGeom>
            <a:avLst/>
            <a:gdLst>
              <a:gd name="connsiteX0" fmla="*/ 0 w 1177158"/>
              <a:gd name="connsiteY0" fmla="*/ 1135134 h 1135134"/>
              <a:gd name="connsiteX1" fmla="*/ 630621 w 1177158"/>
              <a:gd name="connsiteY1" fmla="*/ 16 h 1135134"/>
              <a:gd name="connsiteX2" fmla="*/ 1177158 w 1177158"/>
              <a:gd name="connsiteY2" fmla="*/ 1114113 h 113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158" h="1135134">
                <a:moveTo>
                  <a:pt x="0" y="1135134"/>
                </a:moveTo>
                <a:cubicBezTo>
                  <a:pt x="217214" y="569326"/>
                  <a:pt x="434428" y="3519"/>
                  <a:pt x="630621" y="16"/>
                </a:cubicBezTo>
                <a:cubicBezTo>
                  <a:pt x="826814" y="-3487"/>
                  <a:pt x="1001986" y="555313"/>
                  <a:pt x="1177158" y="111411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56114A-5206-4D34-9889-F27ED66EBF8B}"/>
              </a:ext>
            </a:extLst>
          </p:cNvPr>
          <p:cNvSpPr/>
          <p:nvPr/>
        </p:nvSpPr>
        <p:spPr>
          <a:xfrm rot="10800000">
            <a:off x="8156023" y="4125625"/>
            <a:ext cx="1177158" cy="1135134"/>
          </a:xfrm>
          <a:custGeom>
            <a:avLst/>
            <a:gdLst>
              <a:gd name="connsiteX0" fmla="*/ 0 w 1177158"/>
              <a:gd name="connsiteY0" fmla="*/ 1135134 h 1135134"/>
              <a:gd name="connsiteX1" fmla="*/ 630621 w 1177158"/>
              <a:gd name="connsiteY1" fmla="*/ 16 h 1135134"/>
              <a:gd name="connsiteX2" fmla="*/ 1177158 w 1177158"/>
              <a:gd name="connsiteY2" fmla="*/ 1114113 h 113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158" h="1135134">
                <a:moveTo>
                  <a:pt x="0" y="1135134"/>
                </a:moveTo>
                <a:cubicBezTo>
                  <a:pt x="217214" y="569326"/>
                  <a:pt x="434428" y="3519"/>
                  <a:pt x="630621" y="16"/>
                </a:cubicBezTo>
                <a:cubicBezTo>
                  <a:pt x="826814" y="-3487"/>
                  <a:pt x="1001986" y="555313"/>
                  <a:pt x="1177158" y="111411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0E408-BD5C-4D70-8CB2-C88138987B93}"/>
              </a:ext>
            </a:extLst>
          </p:cNvPr>
          <p:cNvSpPr txBox="1"/>
          <p:nvPr/>
        </p:nvSpPr>
        <p:spPr>
          <a:xfrm>
            <a:off x="2270234" y="2473234"/>
            <a:ext cx="133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7092F-643A-4C8B-822A-898A621902C1}"/>
              </a:ext>
            </a:extLst>
          </p:cNvPr>
          <p:cNvSpPr txBox="1"/>
          <p:nvPr/>
        </p:nvSpPr>
        <p:spPr>
          <a:xfrm>
            <a:off x="2280222" y="5278886"/>
            <a:ext cx="133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0V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089856-E4F0-42E6-B4FA-07928266F8C1}"/>
              </a:ext>
            </a:extLst>
          </p:cNvPr>
          <p:cNvCxnSpPr>
            <a:cxnSpLocks/>
          </p:cNvCxnSpPr>
          <p:nvPr/>
        </p:nvCxnSpPr>
        <p:spPr>
          <a:xfrm flipV="1">
            <a:off x="1608081" y="3054576"/>
            <a:ext cx="8050925" cy="276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D5B8A4-8ADE-4200-9DAB-011A60730DAE}"/>
              </a:ext>
            </a:extLst>
          </p:cNvPr>
          <p:cNvCxnSpPr>
            <a:cxnSpLocks/>
          </p:cNvCxnSpPr>
          <p:nvPr/>
        </p:nvCxnSpPr>
        <p:spPr>
          <a:xfrm flipV="1">
            <a:off x="1608081" y="5278886"/>
            <a:ext cx="8050925" cy="276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97E493-91B6-46B6-94F7-EB790044C350}"/>
              </a:ext>
            </a:extLst>
          </p:cNvPr>
          <p:cNvSpPr txBox="1"/>
          <p:nvPr/>
        </p:nvSpPr>
        <p:spPr>
          <a:xfrm>
            <a:off x="5213129" y="5344631"/>
            <a:ext cx="228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2.5957 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559380-743D-4420-B564-6946148742F1}"/>
              </a:ext>
            </a:extLst>
          </p:cNvPr>
          <p:cNvCxnSpPr>
            <a:cxnSpLocks/>
          </p:cNvCxnSpPr>
          <p:nvPr/>
        </p:nvCxnSpPr>
        <p:spPr>
          <a:xfrm flipH="1" flipV="1">
            <a:off x="4666590" y="4198987"/>
            <a:ext cx="1093077" cy="126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278F43-B64C-472E-A01C-DC0038246EF4}"/>
              </a:ext>
            </a:extLst>
          </p:cNvPr>
          <p:cNvCxnSpPr>
            <a:cxnSpLocks/>
          </p:cNvCxnSpPr>
          <p:nvPr/>
        </p:nvCxnSpPr>
        <p:spPr>
          <a:xfrm flipH="1">
            <a:off x="4948233" y="2528436"/>
            <a:ext cx="1988591" cy="90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E906DC-DCE0-4C22-95FF-7FB115FDC386}"/>
              </a:ext>
            </a:extLst>
          </p:cNvPr>
          <p:cNvSpPr txBox="1"/>
          <p:nvPr/>
        </p:nvSpPr>
        <p:spPr>
          <a:xfrm>
            <a:off x="6936824" y="2136366"/>
            <a:ext cx="228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4.35824v</a:t>
            </a:r>
          </a:p>
        </p:txBody>
      </p:sp>
    </p:spTree>
    <p:extLst>
      <p:ext uri="{BB962C8B-B14F-4D97-AF65-F5344CB8AC3E}">
        <p14:creationId xmlns:p14="http://schemas.microsoft.com/office/powerpoint/2010/main" val="38836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81EAE7-DFC6-4E5A-BB16-C320946C1D39}"/>
              </a:ext>
            </a:extLst>
          </p:cNvPr>
          <p:cNvSpPr/>
          <p:nvPr/>
        </p:nvSpPr>
        <p:spPr>
          <a:xfrm>
            <a:off x="5645712" y="1252816"/>
            <a:ext cx="4929345" cy="2298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DF48-3C67-499E-A27A-E0BEBAEC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Arduino to Read/Write Digital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26EDB-6C41-4375-ADF6-4F197D1D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53153" y="1800721"/>
            <a:ext cx="4352368" cy="3256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91EC7F-A201-4224-94BE-B5A7DE1199C0}"/>
              </a:ext>
            </a:extLst>
          </p:cNvPr>
          <p:cNvSpPr txBox="1"/>
          <p:nvPr/>
        </p:nvSpPr>
        <p:spPr>
          <a:xfrm>
            <a:off x="5870706" y="1368132"/>
            <a:ext cx="5423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Arduino has 14 Digital Ports.</a:t>
            </a:r>
          </a:p>
          <a:p>
            <a:endParaRPr lang="en-US" sz="2400" dirty="0"/>
          </a:p>
          <a:p>
            <a:r>
              <a:rPr lang="en-US" sz="2400" dirty="0"/>
              <a:t>WRITE : </a:t>
            </a:r>
            <a:r>
              <a:rPr lang="en-US" sz="2400" dirty="0" err="1"/>
              <a:t>digitalWrite</a:t>
            </a:r>
            <a:r>
              <a:rPr lang="en-US" sz="2400" dirty="0"/>
              <a:t>(PORT, 0/1);</a:t>
            </a:r>
          </a:p>
          <a:p>
            <a:endParaRPr lang="en-US" sz="2400" dirty="0"/>
          </a:p>
          <a:p>
            <a:r>
              <a:rPr lang="en-US" sz="2400" dirty="0"/>
              <a:t>READ   : </a:t>
            </a:r>
            <a:r>
              <a:rPr lang="en-US" sz="2400" dirty="0" err="1"/>
              <a:t>digitalRead</a:t>
            </a:r>
            <a:r>
              <a:rPr lang="en-US" sz="2400" dirty="0"/>
              <a:t>(PORT);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63CB70-0B2C-4C3B-ADB8-55143E960806}"/>
              </a:ext>
            </a:extLst>
          </p:cNvPr>
          <p:cNvCxnSpPr/>
          <p:nvPr/>
        </p:nvCxnSpPr>
        <p:spPr>
          <a:xfrm flipV="1">
            <a:off x="5496912" y="4012956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27ABA6-7E3A-403B-8A0F-E6D17ED1C131}"/>
              </a:ext>
            </a:extLst>
          </p:cNvPr>
          <p:cNvCxnSpPr/>
          <p:nvPr/>
        </p:nvCxnSpPr>
        <p:spPr>
          <a:xfrm>
            <a:off x="5486402" y="4012956"/>
            <a:ext cx="26486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715211-0623-49AB-AA85-6A24CC9B6F83}"/>
              </a:ext>
            </a:extLst>
          </p:cNvPr>
          <p:cNvCxnSpPr/>
          <p:nvPr/>
        </p:nvCxnSpPr>
        <p:spPr>
          <a:xfrm>
            <a:off x="8145519" y="4012956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AF78D-F4E4-4010-9957-DED99263289F}"/>
              </a:ext>
            </a:extLst>
          </p:cNvPr>
          <p:cNvCxnSpPr/>
          <p:nvPr/>
        </p:nvCxnSpPr>
        <p:spPr>
          <a:xfrm>
            <a:off x="8135009" y="5841756"/>
            <a:ext cx="25435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B1EDC0-BE83-4847-B7F5-9554E9B77A8B}"/>
              </a:ext>
            </a:extLst>
          </p:cNvPr>
          <p:cNvCxnSpPr/>
          <p:nvPr/>
        </p:nvCxnSpPr>
        <p:spPr>
          <a:xfrm flipV="1">
            <a:off x="10657491" y="4012956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8BF501-9DE3-4106-A782-E3C68F6ABCF1}"/>
              </a:ext>
            </a:extLst>
          </p:cNvPr>
          <p:cNvSpPr txBox="1"/>
          <p:nvPr/>
        </p:nvSpPr>
        <p:spPr>
          <a:xfrm>
            <a:off x="10368976" y="5512300"/>
            <a:ext cx="133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4CDA9-9F70-4763-A577-54ABFAFBBFFE}"/>
              </a:ext>
            </a:extLst>
          </p:cNvPr>
          <p:cNvSpPr txBox="1"/>
          <p:nvPr/>
        </p:nvSpPr>
        <p:spPr>
          <a:xfrm>
            <a:off x="4534081" y="3782122"/>
            <a:ext cx="133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DF3BB-B030-4825-A7F3-A57ACE4656F1}"/>
              </a:ext>
            </a:extLst>
          </p:cNvPr>
          <p:cNvSpPr txBox="1"/>
          <p:nvPr/>
        </p:nvSpPr>
        <p:spPr>
          <a:xfrm>
            <a:off x="5807228" y="3959308"/>
            <a:ext cx="214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logic1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3C0F8-3FBA-48F8-9C70-0E761CD7C6E4}"/>
              </a:ext>
            </a:extLst>
          </p:cNvPr>
          <p:cNvSpPr txBox="1"/>
          <p:nvPr/>
        </p:nvSpPr>
        <p:spPr>
          <a:xfrm>
            <a:off x="8430434" y="5281467"/>
            <a:ext cx="214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logic0</a:t>
            </a:r>
          </a:p>
        </p:txBody>
      </p:sp>
    </p:spTree>
    <p:extLst>
      <p:ext uri="{BB962C8B-B14F-4D97-AF65-F5344CB8AC3E}">
        <p14:creationId xmlns:p14="http://schemas.microsoft.com/office/powerpoint/2010/main" val="103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535D-59CA-4969-8A35-19852BA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Arduino to Read Analog Signal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DC2A4-BBE4-48CE-85E6-7E9E25C5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47746" y="1800721"/>
            <a:ext cx="4352368" cy="32565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A40E94-7FD4-4116-BA36-829482497FBD}"/>
              </a:ext>
            </a:extLst>
          </p:cNvPr>
          <p:cNvSpPr/>
          <p:nvPr/>
        </p:nvSpPr>
        <p:spPr>
          <a:xfrm>
            <a:off x="5645712" y="1252817"/>
            <a:ext cx="4929345" cy="1627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EA212-9E67-4AD2-8838-EDAA7CD20D75}"/>
              </a:ext>
            </a:extLst>
          </p:cNvPr>
          <p:cNvSpPr txBox="1"/>
          <p:nvPr/>
        </p:nvSpPr>
        <p:spPr>
          <a:xfrm>
            <a:off x="5870706" y="1368132"/>
            <a:ext cx="542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Arduino has 5 Digital Ports.</a:t>
            </a:r>
          </a:p>
          <a:p>
            <a:endParaRPr lang="en-US" sz="2400" dirty="0"/>
          </a:p>
          <a:p>
            <a:r>
              <a:rPr lang="en-US" sz="2400" dirty="0"/>
              <a:t>READ   : </a:t>
            </a:r>
            <a:r>
              <a:rPr lang="en-US" sz="2400" dirty="0" err="1"/>
              <a:t>analogRead</a:t>
            </a:r>
            <a:r>
              <a:rPr lang="en-US" sz="2400" dirty="0"/>
              <a:t>(PORT);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41A81F-F0B8-435D-AD9B-9B4E6947523C}"/>
              </a:ext>
            </a:extLst>
          </p:cNvPr>
          <p:cNvSpPr/>
          <p:nvPr/>
        </p:nvSpPr>
        <p:spPr>
          <a:xfrm>
            <a:off x="645810" y="4656083"/>
            <a:ext cx="781371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2BDFC-80D3-4909-9E08-385624351A64}"/>
              </a:ext>
            </a:extLst>
          </p:cNvPr>
          <p:cNvSpPr txBox="1"/>
          <p:nvPr/>
        </p:nvSpPr>
        <p:spPr>
          <a:xfrm>
            <a:off x="645810" y="4286751"/>
            <a:ext cx="108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A0-A5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FA80E83-8EB5-42CC-A124-08814662D944}"/>
              </a:ext>
            </a:extLst>
          </p:cNvPr>
          <p:cNvSpPr/>
          <p:nvPr/>
        </p:nvSpPr>
        <p:spPr>
          <a:xfrm>
            <a:off x="5652620" y="3557630"/>
            <a:ext cx="1177158" cy="1135134"/>
          </a:xfrm>
          <a:custGeom>
            <a:avLst/>
            <a:gdLst>
              <a:gd name="connsiteX0" fmla="*/ 0 w 1177158"/>
              <a:gd name="connsiteY0" fmla="*/ 1135134 h 1135134"/>
              <a:gd name="connsiteX1" fmla="*/ 630621 w 1177158"/>
              <a:gd name="connsiteY1" fmla="*/ 16 h 1135134"/>
              <a:gd name="connsiteX2" fmla="*/ 1177158 w 1177158"/>
              <a:gd name="connsiteY2" fmla="*/ 1114113 h 113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158" h="1135134">
                <a:moveTo>
                  <a:pt x="0" y="1135134"/>
                </a:moveTo>
                <a:cubicBezTo>
                  <a:pt x="217214" y="569326"/>
                  <a:pt x="434428" y="3519"/>
                  <a:pt x="630621" y="16"/>
                </a:cubicBezTo>
                <a:cubicBezTo>
                  <a:pt x="826814" y="-3487"/>
                  <a:pt x="1001986" y="555313"/>
                  <a:pt x="1177158" y="111411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93F841-CD30-4AC0-B1A3-5A8D99EF4F4D}"/>
              </a:ext>
            </a:extLst>
          </p:cNvPr>
          <p:cNvSpPr/>
          <p:nvPr/>
        </p:nvSpPr>
        <p:spPr>
          <a:xfrm rot="10800000">
            <a:off x="6829778" y="4656083"/>
            <a:ext cx="1177158" cy="1135134"/>
          </a:xfrm>
          <a:custGeom>
            <a:avLst/>
            <a:gdLst>
              <a:gd name="connsiteX0" fmla="*/ 0 w 1177158"/>
              <a:gd name="connsiteY0" fmla="*/ 1135134 h 1135134"/>
              <a:gd name="connsiteX1" fmla="*/ 630621 w 1177158"/>
              <a:gd name="connsiteY1" fmla="*/ 16 h 1135134"/>
              <a:gd name="connsiteX2" fmla="*/ 1177158 w 1177158"/>
              <a:gd name="connsiteY2" fmla="*/ 1114113 h 113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158" h="1135134">
                <a:moveTo>
                  <a:pt x="0" y="1135134"/>
                </a:moveTo>
                <a:cubicBezTo>
                  <a:pt x="217214" y="569326"/>
                  <a:pt x="434428" y="3519"/>
                  <a:pt x="630621" y="16"/>
                </a:cubicBezTo>
                <a:cubicBezTo>
                  <a:pt x="826814" y="-3487"/>
                  <a:pt x="1001986" y="555313"/>
                  <a:pt x="1177158" y="111411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0E386C-9136-4AD5-8E9C-A1106AE1B88F}"/>
              </a:ext>
            </a:extLst>
          </p:cNvPr>
          <p:cNvSpPr/>
          <p:nvPr/>
        </p:nvSpPr>
        <p:spPr>
          <a:xfrm>
            <a:off x="8006936" y="3520949"/>
            <a:ext cx="1177158" cy="1135134"/>
          </a:xfrm>
          <a:custGeom>
            <a:avLst/>
            <a:gdLst>
              <a:gd name="connsiteX0" fmla="*/ 0 w 1177158"/>
              <a:gd name="connsiteY0" fmla="*/ 1135134 h 1135134"/>
              <a:gd name="connsiteX1" fmla="*/ 630621 w 1177158"/>
              <a:gd name="connsiteY1" fmla="*/ 16 h 1135134"/>
              <a:gd name="connsiteX2" fmla="*/ 1177158 w 1177158"/>
              <a:gd name="connsiteY2" fmla="*/ 1114113 h 113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158" h="1135134">
                <a:moveTo>
                  <a:pt x="0" y="1135134"/>
                </a:moveTo>
                <a:cubicBezTo>
                  <a:pt x="217214" y="569326"/>
                  <a:pt x="434428" y="3519"/>
                  <a:pt x="630621" y="16"/>
                </a:cubicBezTo>
                <a:cubicBezTo>
                  <a:pt x="826814" y="-3487"/>
                  <a:pt x="1001986" y="555313"/>
                  <a:pt x="1177158" y="111411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1F77417-E8D8-4697-8A12-E82D185419B8}"/>
              </a:ext>
            </a:extLst>
          </p:cNvPr>
          <p:cNvSpPr/>
          <p:nvPr/>
        </p:nvSpPr>
        <p:spPr>
          <a:xfrm rot="10800000">
            <a:off x="9184094" y="4619402"/>
            <a:ext cx="1177158" cy="1135134"/>
          </a:xfrm>
          <a:custGeom>
            <a:avLst/>
            <a:gdLst>
              <a:gd name="connsiteX0" fmla="*/ 0 w 1177158"/>
              <a:gd name="connsiteY0" fmla="*/ 1135134 h 1135134"/>
              <a:gd name="connsiteX1" fmla="*/ 630621 w 1177158"/>
              <a:gd name="connsiteY1" fmla="*/ 16 h 1135134"/>
              <a:gd name="connsiteX2" fmla="*/ 1177158 w 1177158"/>
              <a:gd name="connsiteY2" fmla="*/ 1114113 h 113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158" h="1135134">
                <a:moveTo>
                  <a:pt x="0" y="1135134"/>
                </a:moveTo>
                <a:cubicBezTo>
                  <a:pt x="217214" y="569326"/>
                  <a:pt x="434428" y="3519"/>
                  <a:pt x="630621" y="16"/>
                </a:cubicBezTo>
                <a:cubicBezTo>
                  <a:pt x="826814" y="-3487"/>
                  <a:pt x="1001986" y="555313"/>
                  <a:pt x="1177158" y="111411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E1903-5C28-42A6-9389-A116A0CAB137}"/>
              </a:ext>
            </a:extLst>
          </p:cNvPr>
          <p:cNvSpPr txBox="1"/>
          <p:nvPr/>
        </p:nvSpPr>
        <p:spPr>
          <a:xfrm>
            <a:off x="5662608" y="3150014"/>
            <a:ext cx="133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5D92B-2E2F-4062-91C8-550833150E1D}"/>
              </a:ext>
            </a:extLst>
          </p:cNvPr>
          <p:cNvSpPr txBox="1"/>
          <p:nvPr/>
        </p:nvSpPr>
        <p:spPr>
          <a:xfrm>
            <a:off x="6241199" y="5605183"/>
            <a:ext cx="133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0V</a:t>
            </a:r>
          </a:p>
        </p:txBody>
      </p:sp>
    </p:spTree>
    <p:extLst>
      <p:ext uri="{BB962C8B-B14F-4D97-AF65-F5344CB8AC3E}">
        <p14:creationId xmlns:p14="http://schemas.microsoft.com/office/powerpoint/2010/main" val="37299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BF2E-B91D-4755-B453-50932FF6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F043-3091-4C3A-A75B-5D262E446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11" y="1160171"/>
            <a:ext cx="10910777" cy="5156791"/>
          </a:xfrm>
        </p:spPr>
        <p:txBody>
          <a:bodyPr>
            <a:normAutofit/>
          </a:bodyPr>
          <a:lstStyle/>
          <a:p>
            <a:r>
              <a:rPr lang="en-US" dirty="0"/>
              <a:t>Potentiometer is an adjustable resistor. You can choose the resistance that you want by moving like a volume.</a:t>
            </a:r>
          </a:p>
          <a:p>
            <a:endParaRPr lang="en-US" dirty="0"/>
          </a:p>
        </p:txBody>
      </p:sp>
      <p:pic>
        <p:nvPicPr>
          <p:cNvPr id="1026" name="Picture 2" descr="Image result for Potentiometer">
            <a:extLst>
              <a:ext uri="{FF2B5EF4-FFF2-40B4-BE49-F238E27FC236}">
                <a16:creationId xmlns:a16="http://schemas.microsoft.com/office/drawing/2014/main" id="{63511458-B9FE-4B30-8F24-6BA315036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30680" y="2642461"/>
            <a:ext cx="1557410" cy="205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573091-7648-4812-810A-ACB79CBD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08" y="2188779"/>
            <a:ext cx="2980340" cy="29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tentiometer symbol">
            <a:extLst>
              <a:ext uri="{FF2B5EF4-FFF2-40B4-BE49-F238E27FC236}">
                <a16:creationId xmlns:a16="http://schemas.microsoft.com/office/drawing/2014/main" id="{7CA6C85D-8519-4EE8-BFAD-A09E144E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184" y="2235489"/>
            <a:ext cx="3346067" cy="346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7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9EEF-A9F6-4DB9-A62A-2CEE8150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C179-574A-4E49-8023-A2FDF85B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Potentiometer looks like 2 resistors connected in series.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C4E86D75-42D2-49BB-8652-6C3FDF74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9" y="2039294"/>
            <a:ext cx="4631120" cy="335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45C9D-D7AF-42E8-A1D9-3589C169FA0C}"/>
              </a:ext>
            </a:extLst>
          </p:cNvPr>
          <p:cNvSpPr txBox="1"/>
          <p:nvPr/>
        </p:nvSpPr>
        <p:spPr>
          <a:xfrm>
            <a:off x="4204138" y="1902373"/>
            <a:ext cx="72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5V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81CD5-7C50-4076-8CE9-0736E0E331F4}"/>
              </a:ext>
            </a:extLst>
          </p:cNvPr>
          <p:cNvSpPr txBox="1"/>
          <p:nvPr/>
        </p:nvSpPr>
        <p:spPr>
          <a:xfrm>
            <a:off x="4204138" y="4975485"/>
            <a:ext cx="72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7D81A-A71D-4D35-B1B8-07A918FA1A7B}"/>
              </a:ext>
            </a:extLst>
          </p:cNvPr>
          <p:cNvSpPr txBox="1"/>
          <p:nvPr/>
        </p:nvSpPr>
        <p:spPr>
          <a:xfrm>
            <a:off x="4246180" y="2801081"/>
            <a:ext cx="72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</a:t>
            </a:r>
            <a:r>
              <a:rPr lang="en-US" sz="2800" baseline="-25000" dirty="0"/>
              <a:t>A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4E6ED-30B1-44FF-A9C2-7CE61B58DD30}"/>
              </a:ext>
            </a:extLst>
          </p:cNvPr>
          <p:cNvSpPr txBox="1"/>
          <p:nvPr/>
        </p:nvSpPr>
        <p:spPr>
          <a:xfrm>
            <a:off x="4246180" y="4122195"/>
            <a:ext cx="72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</a:t>
            </a:r>
            <a:r>
              <a:rPr lang="en-US" sz="2800" baseline="-25000" dirty="0"/>
              <a:t>B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A2C17-8AFF-4CC5-BD03-823F143C33C3}"/>
              </a:ext>
            </a:extLst>
          </p:cNvPr>
          <p:cNvSpPr txBox="1"/>
          <p:nvPr/>
        </p:nvSpPr>
        <p:spPr>
          <a:xfrm>
            <a:off x="3941380" y="5076535"/>
            <a:ext cx="375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B3A49-0B54-4957-A350-D0B11885AEC1}"/>
              </a:ext>
            </a:extLst>
          </p:cNvPr>
          <p:cNvSpPr txBox="1"/>
          <p:nvPr/>
        </p:nvSpPr>
        <p:spPr>
          <a:xfrm>
            <a:off x="5083921" y="3531495"/>
            <a:ext cx="4128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00EDA-59FD-4657-9A97-5882A0170BBC}"/>
              </a:ext>
            </a:extLst>
          </p:cNvPr>
          <p:cNvSpPr txBox="1"/>
          <p:nvPr/>
        </p:nvSpPr>
        <p:spPr>
          <a:xfrm>
            <a:off x="3941380" y="1979317"/>
            <a:ext cx="375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BDC12-3B9F-453F-B162-2753C96DDF62}"/>
              </a:ext>
            </a:extLst>
          </p:cNvPr>
          <p:cNvSpPr txBox="1"/>
          <p:nvPr/>
        </p:nvSpPr>
        <p:spPr>
          <a:xfrm>
            <a:off x="2177810" y="3527281"/>
            <a:ext cx="4128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2D356-FFF2-4B39-9466-7973A5C94D64}"/>
              </a:ext>
            </a:extLst>
          </p:cNvPr>
          <p:cNvSpPr txBox="1"/>
          <p:nvPr/>
        </p:nvSpPr>
        <p:spPr>
          <a:xfrm>
            <a:off x="839712" y="2293043"/>
            <a:ext cx="375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81287-81DA-4EF5-BCEF-6C60E487D415}"/>
              </a:ext>
            </a:extLst>
          </p:cNvPr>
          <p:cNvSpPr txBox="1"/>
          <p:nvPr/>
        </p:nvSpPr>
        <p:spPr>
          <a:xfrm>
            <a:off x="839712" y="4891869"/>
            <a:ext cx="375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72E42-48C5-4CBB-8274-85C96DD0F194}"/>
                  </a:ext>
                </a:extLst>
              </p:cNvPr>
              <p:cNvSpPr txBox="1"/>
              <p:nvPr/>
            </p:nvSpPr>
            <p:spPr>
              <a:xfrm>
                <a:off x="6604106" y="2079473"/>
                <a:ext cx="3636573" cy="1244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72E42-48C5-4CBB-8274-85C96DD0F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106" y="2079473"/>
                <a:ext cx="3636573" cy="124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A55206B-5A3B-4B29-849E-8E9F229EE199}"/>
              </a:ext>
            </a:extLst>
          </p:cNvPr>
          <p:cNvGrpSpPr/>
          <p:nvPr/>
        </p:nvGrpSpPr>
        <p:grpSpPr>
          <a:xfrm>
            <a:off x="7287137" y="3711947"/>
            <a:ext cx="3634947" cy="2525195"/>
            <a:chOff x="7287137" y="3711947"/>
            <a:chExt cx="3634947" cy="252519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9B62C87-CAA4-4972-ABA1-36EA253E1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319" y="3711947"/>
              <a:ext cx="1914525" cy="1952625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FCEFFB-C017-4AA6-A5C3-B91AA61A5F8E}"/>
                </a:ext>
              </a:extLst>
            </p:cNvPr>
            <p:cNvCxnSpPr/>
            <p:nvPr/>
          </p:nvCxnSpPr>
          <p:spPr>
            <a:xfrm flipV="1">
              <a:off x="7673009" y="5261201"/>
              <a:ext cx="749383" cy="58300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2BD174-F3C9-4A22-B5BD-2AC53C375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7083" y="5154363"/>
              <a:ext cx="289889" cy="89785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ED17F6-659A-4475-8118-03DD48994E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2956" y="5251589"/>
              <a:ext cx="1184215" cy="1942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33434B-50F1-4178-9730-EF8E6AA3F06C}"/>
                </a:ext>
              </a:extLst>
            </p:cNvPr>
            <p:cNvSpPr txBox="1"/>
            <p:nvPr/>
          </p:nvSpPr>
          <p:spPr>
            <a:xfrm>
              <a:off x="7287137" y="5696138"/>
              <a:ext cx="596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6C8287-C9D3-4DB2-A64B-F333354F6D31}"/>
                </a:ext>
              </a:extLst>
            </p:cNvPr>
            <p:cNvSpPr txBox="1"/>
            <p:nvPr/>
          </p:nvSpPr>
          <p:spPr>
            <a:xfrm>
              <a:off x="9100790" y="5775477"/>
              <a:ext cx="596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941D1D-ABC2-4891-923A-433D8A5A5BFB}"/>
                </a:ext>
              </a:extLst>
            </p:cNvPr>
            <p:cNvSpPr txBox="1"/>
            <p:nvPr/>
          </p:nvSpPr>
          <p:spPr>
            <a:xfrm>
              <a:off x="10325736" y="5091040"/>
              <a:ext cx="596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19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2888</TotalTime>
  <Words>1222</Words>
  <Application>Microsoft Office PowerPoint</Application>
  <PresentationFormat>Widescreen</PresentationFormat>
  <Paragraphs>310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Cambria Math</vt:lpstr>
      <vt:lpstr>DilleniaUPC</vt:lpstr>
      <vt:lpstr>Diamond Grid 16x9</vt:lpstr>
      <vt:lpstr>Lab 3 : Analog Signal and Serial Interface</vt:lpstr>
      <vt:lpstr>Lab 2.3 : 7-Segment Countdown</vt:lpstr>
      <vt:lpstr>Lab 2.3 : 7-Segment Countdown</vt:lpstr>
      <vt:lpstr>Digital Signal</vt:lpstr>
      <vt:lpstr>Analog Signal</vt:lpstr>
      <vt:lpstr>Use Arduino to Read/Write Digital Signal</vt:lpstr>
      <vt:lpstr>Use Arduino to Read Analog Signal </vt:lpstr>
      <vt:lpstr>Potentiometer</vt:lpstr>
      <vt:lpstr>Potentiometer</vt:lpstr>
      <vt:lpstr>Lab 3.1 : analogRead </vt:lpstr>
      <vt:lpstr>Serial Communication </vt:lpstr>
      <vt:lpstr>Serial Communication </vt:lpstr>
      <vt:lpstr>Serial Communication </vt:lpstr>
      <vt:lpstr>Serial Communication </vt:lpstr>
      <vt:lpstr>Arduino Serial Monitor</vt:lpstr>
      <vt:lpstr>Arduino Serial Monitor</vt:lpstr>
      <vt:lpstr>Arduino Serial Monitor</vt:lpstr>
      <vt:lpstr>Arduino Serial Monitor</vt:lpstr>
      <vt:lpstr>Arduino Serial Monitor</vt:lpstr>
      <vt:lpstr>Arduino Serial Monitor</vt:lpstr>
      <vt:lpstr>Ascii Table</vt:lpstr>
      <vt:lpstr>Arduino Serial Monitor</vt:lpstr>
      <vt:lpstr>Lab 3.1 : analogRead </vt:lpstr>
      <vt:lpstr>Lab 3.1 : analogRead </vt:lpstr>
      <vt:lpstr>Lab 3.1 : analogWrite</vt:lpstr>
      <vt:lpstr>Lab 3.1 : analogWrite</vt:lpstr>
      <vt:lpstr>Lab 3.1 : analogWrite</vt:lpstr>
      <vt:lpstr>Analog Write</vt:lpstr>
      <vt:lpstr>Light Dependent Resistor</vt:lpstr>
      <vt:lpstr>Serial Read</vt:lpstr>
      <vt:lpstr>Light Dependent Resistor</vt:lpstr>
      <vt:lpstr>Lab 3.2 : Light Dependent Resistor</vt:lpstr>
      <vt:lpstr>Lab 3.2 : Light Dependent Resistor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and its Applications</dc:title>
  <dc:creator>sumek.wi</dc:creator>
  <cp:lastModifiedBy>Pattarapark Chutisamoot</cp:lastModifiedBy>
  <cp:revision>231</cp:revision>
  <dcterms:created xsi:type="dcterms:W3CDTF">2017-12-19T08:52:47Z</dcterms:created>
  <dcterms:modified xsi:type="dcterms:W3CDTF">2022-02-02T08:33:05Z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