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5" r:id="rId19"/>
    <p:sldId id="267" r:id="rId20"/>
    <p:sldId id="276" r:id="rId21"/>
    <p:sldId id="277" r:id="rId22"/>
    <p:sldId id="274" r:id="rId23"/>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BA07-02F4-A485-99DE-33D4B8885D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415A4908-4E22-2257-901D-A713B05273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D73DF8C5-C6E2-586F-8D68-077E99DB8C14}"/>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5" name="Footer Placeholder 4">
            <a:extLst>
              <a:ext uri="{FF2B5EF4-FFF2-40B4-BE49-F238E27FC236}">
                <a16:creationId xmlns:a16="http://schemas.microsoft.com/office/drawing/2014/main" id="{1DEF0FD4-4459-68F1-90AE-0EB5B9A3E1BD}"/>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185C3457-684A-90A2-BA93-BC5E59DC95C9}"/>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299644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9131-E59D-696F-A168-1BB75292DCCF}"/>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F78ADB80-736C-1779-E104-6E840EDBA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64E5E6B4-19A9-BC22-2D2F-36E79FDE68EE}"/>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5" name="Footer Placeholder 4">
            <a:extLst>
              <a:ext uri="{FF2B5EF4-FFF2-40B4-BE49-F238E27FC236}">
                <a16:creationId xmlns:a16="http://schemas.microsoft.com/office/drawing/2014/main" id="{E5B3AD71-53D5-C77E-3A7F-A1524C4B1BA1}"/>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9A4C773A-EA7D-6BA3-ACB9-D49602FB784C}"/>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1700468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06270-F160-4A61-01A0-AC7C60DB8F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8A28D4F0-1FE4-5028-BF2D-687AEC31E0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12E35F09-9DB0-24E9-5DC6-4F3D0A075238}"/>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5" name="Footer Placeholder 4">
            <a:extLst>
              <a:ext uri="{FF2B5EF4-FFF2-40B4-BE49-F238E27FC236}">
                <a16:creationId xmlns:a16="http://schemas.microsoft.com/office/drawing/2014/main" id="{887E6EBD-89EE-7704-FCFE-97BCA1635906}"/>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BF009313-CAE2-8648-79A6-7C761C032307}"/>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76337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0D91-4333-F21E-8FC6-C38E4A7F40AA}"/>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285875F7-0E48-4BAF-64D1-1C663C17B6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D004EAC7-CC39-2982-CA32-31589C0B429B}"/>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5" name="Footer Placeholder 4">
            <a:extLst>
              <a:ext uri="{FF2B5EF4-FFF2-40B4-BE49-F238E27FC236}">
                <a16:creationId xmlns:a16="http://schemas.microsoft.com/office/drawing/2014/main" id="{FF989EA3-8450-02AB-47C1-D65A16E3B374}"/>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98E9FF94-3201-C538-9C68-22F5D8211E25}"/>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41370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3148-D13E-256D-EDD2-62CFF72D32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36B9FCCD-CA74-F7CC-9131-ED4BC1C22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D74802-FB41-5F18-85F6-3C415BE26F6F}"/>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5" name="Footer Placeholder 4">
            <a:extLst>
              <a:ext uri="{FF2B5EF4-FFF2-40B4-BE49-F238E27FC236}">
                <a16:creationId xmlns:a16="http://schemas.microsoft.com/office/drawing/2014/main" id="{9E9BBF70-0BDB-4A52-C6FB-E4D59FCB1BA0}"/>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380EA13A-9841-542B-8257-3F9882A64BAE}"/>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249261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933E-BC01-5929-E44F-B85E8435E3E4}"/>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C3F57ECA-E4E7-C97C-83E5-67197E5E01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4840B576-E061-5D11-DD36-CBBA6083A1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00FCAAEB-4439-4EA4-1CAD-EFEDEE2961B6}"/>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6" name="Footer Placeholder 5">
            <a:extLst>
              <a:ext uri="{FF2B5EF4-FFF2-40B4-BE49-F238E27FC236}">
                <a16:creationId xmlns:a16="http://schemas.microsoft.com/office/drawing/2014/main" id="{E62D99F9-4CB6-84A4-DCC1-2051CF22E3D3}"/>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0BB85ABB-5AB4-D8BA-24E8-7F73AF683DB7}"/>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270709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5491-0C65-68F7-C816-A188C0642312}"/>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494E64B1-EA5A-4DB4-2C2E-48F3310FF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6472C8-D70B-1AB9-7ABC-EAFF46F35B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BEFCA15B-A03D-9358-BEA9-DB6E4555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5088A-8AF8-68C5-D5C7-03409CA140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8C713840-D0AB-597B-9A66-688F0DD4DF17}"/>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8" name="Footer Placeholder 7">
            <a:extLst>
              <a:ext uri="{FF2B5EF4-FFF2-40B4-BE49-F238E27FC236}">
                <a16:creationId xmlns:a16="http://schemas.microsoft.com/office/drawing/2014/main" id="{60C3D8E3-38C9-9F4D-31C9-AFDDDA1C64AC}"/>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796D650F-95D9-F870-C749-2DA54DBEB775}"/>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93052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6BEC-D945-81E7-CB5B-C2B423A8AEF4}"/>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3EB7529B-4047-1CE9-C342-68164AD6E729}"/>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4" name="Footer Placeholder 3">
            <a:extLst>
              <a:ext uri="{FF2B5EF4-FFF2-40B4-BE49-F238E27FC236}">
                <a16:creationId xmlns:a16="http://schemas.microsoft.com/office/drawing/2014/main" id="{6B22C154-BE2A-31CE-897A-0F8E68A1E84C}"/>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FBC6C4BF-51B7-9C3B-A725-82001B72B291}"/>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132515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4B986-8115-F4D7-6D5F-D4948CB6BED4}"/>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3" name="Footer Placeholder 2">
            <a:extLst>
              <a:ext uri="{FF2B5EF4-FFF2-40B4-BE49-F238E27FC236}">
                <a16:creationId xmlns:a16="http://schemas.microsoft.com/office/drawing/2014/main" id="{139F09DE-9421-63EA-6470-4998405B1B06}"/>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1FE4CB62-20BC-1E91-560E-948208030CAF}"/>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47115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40D2-B047-061E-5B79-AA81C41C6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85CC9D5B-1F24-FF7A-1BFD-CBF3FF6138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1C3D77DE-2165-E8D3-FCE6-5C0268F86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82276F-A176-5294-4A9C-F473DBACC5A2}"/>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6" name="Footer Placeholder 5">
            <a:extLst>
              <a:ext uri="{FF2B5EF4-FFF2-40B4-BE49-F238E27FC236}">
                <a16:creationId xmlns:a16="http://schemas.microsoft.com/office/drawing/2014/main" id="{4A32DA56-E85D-6A6B-2F64-EB0BFB36922F}"/>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72032230-E524-5851-A5E4-11B8EAD98DD2}"/>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166121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2BB5-9BBE-49B9-80DE-61E4616CA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D6A6BDBF-AB4A-1CD4-7DB1-EFB4624D06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83418E2F-FE00-5A24-3795-C4C484550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E2CB9-0CFC-6EC5-629D-7E5FAA22ED05}"/>
              </a:ext>
            </a:extLst>
          </p:cNvPr>
          <p:cNvSpPr>
            <a:spLocks noGrp="1"/>
          </p:cNvSpPr>
          <p:nvPr>
            <p:ph type="dt" sz="half" idx="10"/>
          </p:nvPr>
        </p:nvSpPr>
        <p:spPr/>
        <p:txBody>
          <a:bodyPr/>
          <a:lstStyle/>
          <a:p>
            <a:fld id="{1ED49637-ABE0-004E-AC9C-01BCA592EFCA}" type="datetimeFigureOut">
              <a:rPr lang="en-TH" smtClean="0"/>
              <a:t>16/1/2023 R</a:t>
            </a:fld>
            <a:endParaRPr lang="en-TH"/>
          </a:p>
        </p:txBody>
      </p:sp>
      <p:sp>
        <p:nvSpPr>
          <p:cNvPr id="6" name="Footer Placeholder 5">
            <a:extLst>
              <a:ext uri="{FF2B5EF4-FFF2-40B4-BE49-F238E27FC236}">
                <a16:creationId xmlns:a16="http://schemas.microsoft.com/office/drawing/2014/main" id="{3A3E45CA-AC82-F51B-A0BE-945DD355CC91}"/>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BC6B762E-3D36-E629-076C-E79295BDE5BA}"/>
              </a:ext>
            </a:extLst>
          </p:cNvPr>
          <p:cNvSpPr>
            <a:spLocks noGrp="1"/>
          </p:cNvSpPr>
          <p:nvPr>
            <p:ph type="sldNum" sz="quarter" idx="12"/>
          </p:nvPr>
        </p:nvSpPr>
        <p:spPr/>
        <p:txBody>
          <a:bodyPr/>
          <a:lstStyle/>
          <a:p>
            <a:fld id="{E29FDBD9-0EB7-C74D-A0C6-F4A0F6B09288}" type="slidenum">
              <a:rPr lang="en-TH" smtClean="0"/>
              <a:t>‹#›</a:t>
            </a:fld>
            <a:endParaRPr lang="en-TH"/>
          </a:p>
        </p:txBody>
      </p:sp>
    </p:spTree>
    <p:extLst>
      <p:ext uri="{BB962C8B-B14F-4D97-AF65-F5344CB8AC3E}">
        <p14:creationId xmlns:p14="http://schemas.microsoft.com/office/powerpoint/2010/main" val="2418798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64783C-6CDF-660A-24A2-B6B51314B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2879A661-F1AB-0500-1EE3-8BD84017B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C9CDF95D-80C5-D879-3274-98B2E70CD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49637-ABE0-004E-AC9C-01BCA592EFCA}" type="datetimeFigureOut">
              <a:rPr lang="en-TH" smtClean="0"/>
              <a:t>16/1/2023 R</a:t>
            </a:fld>
            <a:endParaRPr lang="en-TH"/>
          </a:p>
        </p:txBody>
      </p:sp>
      <p:sp>
        <p:nvSpPr>
          <p:cNvPr id="5" name="Footer Placeholder 4">
            <a:extLst>
              <a:ext uri="{FF2B5EF4-FFF2-40B4-BE49-F238E27FC236}">
                <a16:creationId xmlns:a16="http://schemas.microsoft.com/office/drawing/2014/main" id="{895A92C3-B762-4378-DBBD-8ABC42F70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ECD09195-F866-8F7B-EB97-6AD61FB09F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FDBD9-0EB7-C74D-A0C6-F4A0F6B09288}" type="slidenum">
              <a:rPr lang="en-TH" smtClean="0"/>
              <a:t>‹#›</a:t>
            </a:fld>
            <a:endParaRPr lang="en-TH"/>
          </a:p>
        </p:txBody>
      </p:sp>
    </p:spTree>
    <p:extLst>
      <p:ext uri="{BB962C8B-B14F-4D97-AF65-F5344CB8AC3E}">
        <p14:creationId xmlns:p14="http://schemas.microsoft.com/office/powerpoint/2010/main" val="621031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iki.engageeducation.org.au/further-maths/data-analysis/residuals/"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BF07-99D8-877F-0EA4-E0DB4326258E}"/>
              </a:ext>
            </a:extLst>
          </p:cNvPr>
          <p:cNvSpPr>
            <a:spLocks noGrp="1"/>
          </p:cNvSpPr>
          <p:nvPr>
            <p:ph type="ctrTitle"/>
          </p:nvPr>
        </p:nvSpPr>
        <p:spPr/>
        <p:txBody>
          <a:bodyPr/>
          <a:lstStyle/>
          <a:p>
            <a:r>
              <a:rPr lang="en-TH" dirty="0"/>
              <a:t>Linear Regression with Python</a:t>
            </a:r>
          </a:p>
        </p:txBody>
      </p:sp>
      <p:sp>
        <p:nvSpPr>
          <p:cNvPr id="3" name="Subtitle 2">
            <a:extLst>
              <a:ext uri="{FF2B5EF4-FFF2-40B4-BE49-F238E27FC236}">
                <a16:creationId xmlns:a16="http://schemas.microsoft.com/office/drawing/2014/main" id="{B7F322DE-1270-BECB-26EB-527908563E50}"/>
              </a:ext>
            </a:extLst>
          </p:cNvPr>
          <p:cNvSpPr>
            <a:spLocks noGrp="1"/>
          </p:cNvSpPr>
          <p:nvPr>
            <p:ph type="subTitle" idx="1"/>
          </p:nvPr>
        </p:nvSpPr>
        <p:spPr/>
        <p:txBody>
          <a:bodyPr>
            <a:normAutofit/>
          </a:bodyPr>
          <a:lstStyle/>
          <a:p>
            <a:r>
              <a:rPr lang="en-TH" dirty="0"/>
              <a:t>Cognitive C</a:t>
            </a:r>
            <a:r>
              <a:rPr lang="en-US" dirty="0"/>
              <a:t>o</a:t>
            </a:r>
            <a:r>
              <a:rPr lang="en-TH" dirty="0"/>
              <a:t>mputing Application</a:t>
            </a:r>
          </a:p>
        </p:txBody>
      </p:sp>
    </p:spTree>
    <p:extLst>
      <p:ext uri="{BB962C8B-B14F-4D97-AF65-F5344CB8AC3E}">
        <p14:creationId xmlns:p14="http://schemas.microsoft.com/office/powerpoint/2010/main" val="277890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B16F-68F7-A6CD-B450-5FBD7C6DB93C}"/>
              </a:ext>
            </a:extLst>
          </p:cNvPr>
          <p:cNvSpPr>
            <a:spLocks noGrp="1"/>
          </p:cNvSpPr>
          <p:nvPr>
            <p:ph type="title"/>
          </p:nvPr>
        </p:nvSpPr>
        <p:spPr/>
        <p:txBody>
          <a:bodyPr/>
          <a:lstStyle/>
          <a:p>
            <a:r>
              <a:rPr lang="en-TH" dirty="0"/>
              <a:t>Training a Linear Regression Model</a:t>
            </a:r>
          </a:p>
        </p:txBody>
      </p:sp>
      <p:sp>
        <p:nvSpPr>
          <p:cNvPr id="3" name="Content Placeholder 2">
            <a:extLst>
              <a:ext uri="{FF2B5EF4-FFF2-40B4-BE49-F238E27FC236}">
                <a16:creationId xmlns:a16="http://schemas.microsoft.com/office/drawing/2014/main" id="{56044CCF-A50A-E77C-EE04-9B8DC7D8E383}"/>
              </a:ext>
            </a:extLst>
          </p:cNvPr>
          <p:cNvSpPr>
            <a:spLocks noGrp="1"/>
          </p:cNvSpPr>
          <p:nvPr>
            <p:ph idx="1"/>
          </p:nvPr>
        </p:nvSpPr>
        <p:spPr>
          <a:xfrm>
            <a:off x="838200" y="1825625"/>
            <a:ext cx="10515600" cy="1216025"/>
          </a:xfrm>
        </p:spPr>
        <p:txBody>
          <a:bodyPr>
            <a:normAutofit lnSpcReduction="10000"/>
          </a:bodyPr>
          <a:lstStyle/>
          <a:p>
            <a:r>
              <a:rPr lang="en-US" b="0" i="0" dirty="0">
                <a:solidFill>
                  <a:srgbClr val="292929"/>
                </a:solidFill>
                <a:effectLst/>
                <a:latin typeface="source-serif-pro"/>
              </a:rPr>
              <a:t>To define and measure the error of our model we define the cost function as the sum of the squares of the residuals. The cost function is denoted by :</a:t>
            </a:r>
          </a:p>
        </p:txBody>
      </p:sp>
      <p:pic>
        <p:nvPicPr>
          <p:cNvPr id="4098" name="Picture 2">
            <a:extLst>
              <a:ext uri="{FF2B5EF4-FFF2-40B4-BE49-F238E27FC236}">
                <a16:creationId xmlns:a16="http://schemas.microsoft.com/office/drawing/2014/main" id="{246EBDF0-5A45-DAC7-409E-F87A0B8AC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312" y="3164654"/>
            <a:ext cx="3200400" cy="7747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65F6255-CE48-1209-AE18-9AF95691EF3D}"/>
                  </a:ext>
                </a:extLst>
              </p:cNvPr>
              <p:cNvSpPr txBox="1">
                <a:spLocks/>
              </p:cNvSpPr>
              <p:nvPr/>
            </p:nvSpPr>
            <p:spPr>
              <a:xfrm>
                <a:off x="838200" y="4515616"/>
                <a:ext cx="10515600" cy="121602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292929"/>
                    </a:solidFill>
                    <a:latin typeface="source-serif-pro"/>
                  </a:rPr>
                  <a:t>Where the hypothesis function,</a:t>
                </a:r>
              </a:p>
              <a:p>
                <a:pPr marL="0" indent="0">
                  <a:buNone/>
                </a:pPr>
                <a:r>
                  <a:rPr lang="en-US" dirty="0">
                    <a:solidFill>
                      <a:srgbClr val="292929"/>
                    </a:solidFill>
                    <a:latin typeface="source-serif-pro"/>
                  </a:rPr>
                  <a:t>	 </a:t>
                </a:r>
                <a14:m>
                  <m:oMath xmlns:m="http://schemas.openxmlformats.org/officeDocument/2006/math">
                    <m:r>
                      <a:rPr lang="en-US" b="0" i="1" smtClean="0">
                        <a:solidFill>
                          <a:srgbClr val="292929"/>
                        </a:solidFill>
                        <a:latin typeface="Cambria Math" panose="02040503050406030204" pitchFamily="18" charset="0"/>
                      </a:rPr>
                      <m:t>h</m:t>
                    </m:r>
                    <m:d>
                      <m:dPr>
                        <m:ctrlPr>
                          <a:rPr lang="en-US" b="0" i="1" smtClean="0">
                            <a:solidFill>
                              <a:srgbClr val="292929"/>
                            </a:solidFill>
                            <a:latin typeface="Cambria Math" panose="02040503050406030204" pitchFamily="18" charset="0"/>
                          </a:rPr>
                        </m:ctrlPr>
                      </m:dPr>
                      <m:e>
                        <m:r>
                          <a:rPr lang="en-US" b="0" i="1" smtClean="0">
                            <a:solidFill>
                              <a:srgbClr val="292929"/>
                            </a:solidFill>
                            <a:latin typeface="Cambria Math" panose="02040503050406030204" pitchFamily="18" charset="0"/>
                          </a:rPr>
                          <m:t>𝑥</m:t>
                        </m:r>
                      </m:e>
                    </m:d>
                    <m:r>
                      <a:rPr lang="en-US" b="0" i="1" smtClean="0">
                        <a:solidFill>
                          <a:srgbClr val="292929"/>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m:t>
                    </m:r>
                    <m:r>
                      <m:rPr>
                        <m:nor/>
                      </m:rPr>
                      <a:rPr lang="en-US" dirty="0"/>
                      <m:t> </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oMath>
                </a14:m>
                <a:r>
                  <a:rPr lang="en-US" dirty="0">
                    <a:solidFill>
                      <a:srgbClr val="292929"/>
                    </a:solidFill>
                    <a:latin typeface="source-serif-pro"/>
                  </a:rPr>
                  <a:t> </a:t>
                </a:r>
                <a:r>
                  <a:rPr lang="en-US" b="0" i="0" dirty="0">
                    <a:solidFill>
                      <a:srgbClr val="292929"/>
                    </a:solidFill>
                    <a:effectLst/>
                    <a:latin typeface="source-serif-pro"/>
                  </a:rPr>
                  <a:t> </a:t>
                </a:r>
              </a:p>
              <a:p>
                <a:pPr marL="0" indent="0">
                  <a:buNone/>
                </a:pPr>
                <a:r>
                  <a:rPr lang="en-US" b="0" i="1" dirty="0">
                    <a:solidFill>
                      <a:srgbClr val="292929"/>
                    </a:solidFill>
                    <a:effectLst/>
                    <a:latin typeface="source-serif-pro"/>
                  </a:rPr>
                  <a:t>	</a:t>
                </a:r>
                <a14:m>
                  <m:oMath xmlns:m="http://schemas.openxmlformats.org/officeDocument/2006/math">
                    <m:r>
                      <a:rPr lang="en-US" b="0" i="1" dirty="0" smtClean="0">
                        <a:solidFill>
                          <a:srgbClr val="292929"/>
                        </a:solidFill>
                        <a:effectLst/>
                        <a:latin typeface="Cambria Math" panose="02040503050406030204" pitchFamily="18" charset="0"/>
                      </a:rPr>
                      <m:t>𝑚</m:t>
                    </m:r>
                  </m:oMath>
                </a14:m>
                <a:r>
                  <a:rPr lang="en-US" b="0" i="0" dirty="0">
                    <a:solidFill>
                      <a:srgbClr val="292929"/>
                    </a:solidFill>
                    <a:effectLst/>
                    <a:latin typeface="source-serif-pro"/>
                  </a:rPr>
                  <a:t> is the total number of training examples in our data-set</a:t>
                </a:r>
                <a:endParaRPr lang="en-US" dirty="0">
                  <a:solidFill>
                    <a:srgbClr val="292929"/>
                  </a:solidFill>
                  <a:latin typeface="source-serif-pro"/>
                </a:endParaRPr>
              </a:p>
            </p:txBody>
          </p:sp>
        </mc:Choice>
        <mc:Fallback xmlns="">
          <p:sp>
            <p:nvSpPr>
              <p:cNvPr id="4" name="Content Placeholder 2">
                <a:extLst>
                  <a:ext uri="{FF2B5EF4-FFF2-40B4-BE49-F238E27FC236}">
                    <a16:creationId xmlns:a16="http://schemas.microsoft.com/office/drawing/2014/main" id="{F65F6255-CE48-1209-AE18-9AF95691EF3D}"/>
                  </a:ext>
                </a:extLst>
              </p:cNvPr>
              <p:cNvSpPr txBox="1">
                <a:spLocks noRot="1" noChangeAspect="1" noMove="1" noResize="1" noEditPoints="1" noAdjustHandles="1" noChangeArrowheads="1" noChangeShapeType="1" noTextEdit="1"/>
              </p:cNvSpPr>
              <p:nvPr/>
            </p:nvSpPr>
            <p:spPr>
              <a:xfrm>
                <a:off x="838200" y="4515616"/>
                <a:ext cx="10515600" cy="1216025"/>
              </a:xfrm>
              <a:prstGeom prst="rect">
                <a:avLst/>
              </a:prstGeom>
              <a:blipFill>
                <a:blip r:embed="rId3"/>
                <a:stretch>
                  <a:fillRect l="-965" t="-12371" b="-10309"/>
                </a:stretch>
              </a:blipFill>
            </p:spPr>
            <p:txBody>
              <a:bodyPr/>
              <a:lstStyle/>
              <a:p>
                <a:r>
                  <a:rPr lang="en-TH">
                    <a:noFill/>
                  </a:rPr>
                  <a:t> </a:t>
                </a:r>
              </a:p>
            </p:txBody>
          </p:sp>
        </mc:Fallback>
      </mc:AlternateContent>
    </p:spTree>
    <p:extLst>
      <p:ext uri="{BB962C8B-B14F-4D97-AF65-F5344CB8AC3E}">
        <p14:creationId xmlns:p14="http://schemas.microsoft.com/office/powerpoint/2010/main" val="401959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B16F-68F7-A6CD-B450-5FBD7C6DB93C}"/>
              </a:ext>
            </a:extLst>
          </p:cNvPr>
          <p:cNvSpPr>
            <a:spLocks noGrp="1"/>
          </p:cNvSpPr>
          <p:nvPr>
            <p:ph type="title"/>
          </p:nvPr>
        </p:nvSpPr>
        <p:spPr/>
        <p:txBody>
          <a:bodyPr/>
          <a:lstStyle/>
          <a:p>
            <a:r>
              <a:rPr lang="en-TH" dirty="0"/>
              <a:t>Training a Linear Regression Model</a:t>
            </a:r>
          </a:p>
        </p:txBody>
      </p:sp>
      <p:sp>
        <p:nvSpPr>
          <p:cNvPr id="3" name="Content Placeholder 2">
            <a:extLst>
              <a:ext uri="{FF2B5EF4-FFF2-40B4-BE49-F238E27FC236}">
                <a16:creationId xmlns:a16="http://schemas.microsoft.com/office/drawing/2014/main" id="{56044CCF-A50A-E77C-EE04-9B8DC7D8E383}"/>
              </a:ext>
            </a:extLst>
          </p:cNvPr>
          <p:cNvSpPr>
            <a:spLocks noGrp="1"/>
          </p:cNvSpPr>
          <p:nvPr>
            <p:ph idx="1"/>
          </p:nvPr>
        </p:nvSpPr>
        <p:spPr>
          <a:xfrm>
            <a:off x="838200" y="1825625"/>
            <a:ext cx="10515600" cy="1216025"/>
          </a:xfrm>
        </p:spPr>
        <p:txBody>
          <a:bodyPr>
            <a:normAutofit fontScale="92500" lnSpcReduction="20000"/>
          </a:bodyPr>
          <a:lstStyle/>
          <a:p>
            <a:r>
              <a:rPr lang="en-US" i="0" dirty="0">
                <a:solidFill>
                  <a:srgbClr val="292929"/>
                </a:solidFill>
                <a:effectLst/>
              </a:rPr>
              <a:t>Why do we take the square of the residuals and not the absolute value of the residuals ?</a:t>
            </a:r>
            <a:r>
              <a:rPr lang="en-US" i="1" dirty="0">
                <a:solidFill>
                  <a:srgbClr val="292929"/>
                </a:solidFill>
                <a:effectLst/>
              </a:rPr>
              <a:t>  </a:t>
            </a:r>
          </a:p>
          <a:p>
            <a:pPr lvl="1"/>
            <a:r>
              <a:rPr lang="en-US" b="0" dirty="0">
                <a:solidFill>
                  <a:srgbClr val="292929"/>
                </a:solidFill>
                <a:effectLst/>
              </a:rPr>
              <a:t>We want to penalize the points which are farther from the regression line much more than the points which lie close to the line</a:t>
            </a:r>
          </a:p>
          <a:p>
            <a:pPr lvl="1"/>
            <a:endParaRPr lang="en-US" b="0" i="1" dirty="0">
              <a:solidFill>
                <a:srgbClr val="292929"/>
              </a:solidFill>
              <a:effectLst/>
            </a:endParaRPr>
          </a:p>
        </p:txBody>
      </p:sp>
      <p:sp>
        <p:nvSpPr>
          <p:cNvPr id="4" name="Content Placeholder 2">
            <a:extLst>
              <a:ext uri="{FF2B5EF4-FFF2-40B4-BE49-F238E27FC236}">
                <a16:creationId xmlns:a16="http://schemas.microsoft.com/office/drawing/2014/main" id="{F65F6255-CE48-1209-AE18-9AF95691EF3D}"/>
              </a:ext>
            </a:extLst>
          </p:cNvPr>
          <p:cNvSpPr txBox="1">
            <a:spLocks/>
          </p:cNvSpPr>
          <p:nvPr/>
        </p:nvSpPr>
        <p:spPr>
          <a:xfrm>
            <a:off x="838200" y="3176587"/>
            <a:ext cx="10515600" cy="1216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Our objective is to find the model parameters so that the cost function is minimum.</a:t>
            </a:r>
            <a:r>
              <a:rPr lang="en-US" sz="2600" b="0" i="0" dirty="0">
                <a:solidFill>
                  <a:srgbClr val="292929"/>
                </a:solidFill>
                <a:effectLst/>
                <a:latin typeface="source-serif-pro"/>
              </a:rPr>
              <a:t> We will use </a:t>
            </a:r>
            <a:r>
              <a:rPr lang="en-US" sz="2600" b="1" i="0" dirty="0">
                <a:solidFill>
                  <a:srgbClr val="292929"/>
                </a:solidFill>
                <a:effectLst/>
                <a:latin typeface="source-serif-pro"/>
              </a:rPr>
              <a:t>Gradient Descent </a:t>
            </a:r>
            <a:r>
              <a:rPr lang="en-US" sz="2600" b="0" i="0" dirty="0">
                <a:solidFill>
                  <a:srgbClr val="292929"/>
                </a:solidFill>
                <a:effectLst/>
                <a:latin typeface="source-serif-pro"/>
              </a:rPr>
              <a:t>to find this!</a:t>
            </a:r>
            <a:endParaRPr lang="en-US" sz="2600" dirty="0">
              <a:solidFill>
                <a:srgbClr val="292929"/>
              </a:solidFill>
              <a:latin typeface="source-serif-pro"/>
            </a:endParaRPr>
          </a:p>
        </p:txBody>
      </p:sp>
    </p:spTree>
    <p:extLst>
      <p:ext uri="{BB962C8B-B14F-4D97-AF65-F5344CB8AC3E}">
        <p14:creationId xmlns:p14="http://schemas.microsoft.com/office/powerpoint/2010/main" val="193675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C68D-D7FD-D502-EF9C-195E58CFF24B}"/>
              </a:ext>
            </a:extLst>
          </p:cNvPr>
          <p:cNvSpPr>
            <a:spLocks noGrp="1"/>
          </p:cNvSpPr>
          <p:nvPr>
            <p:ph type="title"/>
          </p:nvPr>
        </p:nvSpPr>
        <p:spPr/>
        <p:txBody>
          <a:bodyPr/>
          <a:lstStyle/>
          <a:p>
            <a:r>
              <a:rPr lang="en-TH" dirty="0"/>
              <a:t>Gradient Descent</a:t>
            </a:r>
          </a:p>
        </p:txBody>
      </p:sp>
      <p:sp>
        <p:nvSpPr>
          <p:cNvPr id="3" name="Content Placeholder 2">
            <a:extLst>
              <a:ext uri="{FF2B5EF4-FFF2-40B4-BE49-F238E27FC236}">
                <a16:creationId xmlns:a16="http://schemas.microsoft.com/office/drawing/2014/main" id="{BFE9F94F-F63E-E56A-254F-4F9145670072}"/>
              </a:ext>
            </a:extLst>
          </p:cNvPr>
          <p:cNvSpPr>
            <a:spLocks noGrp="1"/>
          </p:cNvSpPr>
          <p:nvPr>
            <p:ph idx="1"/>
          </p:nvPr>
        </p:nvSpPr>
        <p:spPr>
          <a:xfrm>
            <a:off x="838200" y="1825625"/>
            <a:ext cx="10515600" cy="1874016"/>
          </a:xfrm>
        </p:spPr>
        <p:txBody>
          <a:bodyPr/>
          <a:lstStyle/>
          <a:p>
            <a:r>
              <a:rPr lang="en-US" b="0" i="0" dirty="0">
                <a:solidFill>
                  <a:srgbClr val="292929"/>
                </a:solidFill>
                <a:effectLst/>
                <a:latin typeface="source-serif-pro"/>
              </a:rPr>
              <a:t>Gradient descent is a generic optimization algorithm used in many machine learning algorithms. It iteratively tweaks the parameters of the model in order to minimize the cost function. The steps of gradient descent is outlined below.</a:t>
            </a:r>
          </a:p>
          <a:p>
            <a:pPr marL="0" indent="0">
              <a:buNone/>
            </a:pPr>
            <a:endParaRPr lang="en-TH"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DA4CEE7-A838-ABAB-890F-20721670B016}"/>
                  </a:ext>
                </a:extLst>
              </p:cNvPr>
              <p:cNvSpPr txBox="1"/>
              <p:nvPr/>
            </p:nvSpPr>
            <p:spPr>
              <a:xfrm>
                <a:off x="1036375" y="3699641"/>
                <a:ext cx="10691648" cy="923330"/>
              </a:xfrm>
              <a:prstGeom prst="rect">
                <a:avLst/>
              </a:prstGeom>
              <a:noFill/>
            </p:spPr>
            <p:txBody>
              <a:bodyPr wrap="square" rtlCol="0">
                <a:spAutoFit/>
              </a:bodyPr>
              <a:lstStyle/>
              <a:p>
                <a:pPr marL="342900" indent="-342900" algn="l">
                  <a:buFont typeface="+mj-lt"/>
                  <a:buAutoNum type="arabicPeriod"/>
                </a:pPr>
                <a:r>
                  <a:rPr lang="en-US" b="0" i="0" dirty="0">
                    <a:solidFill>
                      <a:srgbClr val="292929"/>
                    </a:solidFill>
                    <a:effectLst/>
                    <a:latin typeface="source-serif-pro"/>
                  </a:rPr>
                  <a:t>We first initialize the model parameters with some random values. This is also called as </a:t>
                </a:r>
                <a:r>
                  <a:rPr lang="en-US" b="1" i="1" dirty="0">
                    <a:solidFill>
                      <a:srgbClr val="292929"/>
                    </a:solidFill>
                    <a:effectLst/>
                    <a:latin typeface="source-serif-pro"/>
                  </a:rPr>
                  <a:t>random initialization</a:t>
                </a:r>
                <a:r>
                  <a:rPr lang="en-US" b="0" i="0" dirty="0">
                    <a:solidFill>
                      <a:srgbClr val="292929"/>
                    </a:solidFill>
                    <a:effectLst/>
                    <a:latin typeface="source-serif-pro"/>
                  </a:rPr>
                  <a:t>.</a:t>
                </a:r>
              </a:p>
              <a:p>
                <a:pPr marL="342900" indent="-342900">
                  <a:buFont typeface="+mj-lt"/>
                  <a:buAutoNum type="arabicPeriod"/>
                </a:pPr>
                <a:r>
                  <a:rPr lang="en-US" b="0" i="0" dirty="0">
                    <a:solidFill>
                      <a:srgbClr val="292929"/>
                    </a:solidFill>
                    <a:effectLst/>
                    <a:latin typeface="source-serif-pro"/>
                  </a:rPr>
                  <a:t>Now we need to measure how the cost function changes with change in its parameters. Therefore, we compute the partial derivatives of the cost function w.r.t to the parameters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𝜃</m:t>
                        </m:r>
                      </m:e>
                      <m:sub>
                        <m:r>
                          <a:rPr lang="en-US" b="0" i="1" smtClean="0">
                            <a:solidFill>
                              <a:srgbClr val="C00000"/>
                            </a:solidFill>
                            <a:latin typeface="Cambria Math" panose="02040503050406030204" pitchFamily="18" charset="0"/>
                          </a:rPr>
                          <m:t>0</m:t>
                        </m:r>
                      </m:sub>
                    </m:sSub>
                  </m:oMath>
                </a14:m>
                <a:r>
                  <a:rPr lang="el-GR" dirty="0">
                    <a:solidFill>
                      <a:srgbClr val="C00000"/>
                    </a:solidFill>
                    <a:latin typeface="source-serif-pro"/>
                  </a:rPr>
                  <a:t>,</a:t>
                </a:r>
                <a14:m>
                  <m:oMath xmlns:m="http://schemas.openxmlformats.org/officeDocument/2006/math">
                    <m:sSub>
                      <m:sSubPr>
                        <m:ctrlPr>
                          <a:rPr lang="en-US" sz="1800" b="0" i="1" smtClean="0">
                            <a:solidFill>
                              <a:srgbClr val="C00000"/>
                            </a:solidFill>
                            <a:latin typeface="Cambria Math" panose="02040503050406030204" pitchFamily="18" charset="0"/>
                          </a:rPr>
                        </m:ctrlPr>
                      </m:sSubPr>
                      <m:e>
                        <m:r>
                          <a:rPr lang="en-US" sz="1800" b="0" i="1" smtClean="0">
                            <a:solidFill>
                              <a:srgbClr val="C00000"/>
                            </a:solidFill>
                            <a:latin typeface="Cambria Math" panose="02040503050406030204" pitchFamily="18" charset="0"/>
                            <a:ea typeface="Cambria Math" panose="02040503050406030204" pitchFamily="18" charset="0"/>
                          </a:rPr>
                          <m:t>𝜃</m:t>
                        </m:r>
                      </m:e>
                      <m:sub>
                        <m:r>
                          <a:rPr lang="en-US" sz="1800" b="0" i="1" smtClean="0">
                            <a:solidFill>
                              <a:srgbClr val="C00000"/>
                            </a:solidFill>
                            <a:latin typeface="Cambria Math" panose="02040503050406030204" pitchFamily="18" charset="0"/>
                          </a:rPr>
                          <m:t>1</m:t>
                        </m:r>
                      </m:sub>
                    </m:sSub>
                    <m:r>
                      <a:rPr lang="en-US" sz="1800" b="0" i="1" smtClean="0">
                        <a:solidFill>
                          <a:srgbClr val="C00000"/>
                        </a:solidFill>
                        <a:latin typeface="Cambria Math" panose="02040503050406030204" pitchFamily="18" charset="0"/>
                      </a:rPr>
                      <m:t>,…,</m:t>
                    </m:r>
                    <m:sSub>
                      <m:sSubPr>
                        <m:ctrlPr>
                          <a:rPr lang="en-US" sz="1800" i="1">
                            <a:solidFill>
                              <a:srgbClr val="C00000"/>
                            </a:solidFill>
                            <a:latin typeface="Cambria Math" panose="02040503050406030204" pitchFamily="18" charset="0"/>
                          </a:rPr>
                        </m:ctrlPr>
                      </m:sSubPr>
                      <m:e>
                        <m:r>
                          <a:rPr lang="en-US" sz="1800" i="1">
                            <a:solidFill>
                              <a:srgbClr val="C00000"/>
                            </a:solidFill>
                            <a:latin typeface="Cambria Math" panose="02040503050406030204" pitchFamily="18" charset="0"/>
                            <a:ea typeface="Cambria Math" panose="02040503050406030204" pitchFamily="18" charset="0"/>
                          </a:rPr>
                          <m:t>𝜃</m:t>
                        </m:r>
                      </m:e>
                      <m:sub>
                        <m:r>
                          <a:rPr lang="en-US" sz="1800" i="1">
                            <a:solidFill>
                              <a:srgbClr val="C00000"/>
                            </a:solidFill>
                            <a:latin typeface="Cambria Math" panose="02040503050406030204" pitchFamily="18" charset="0"/>
                          </a:rPr>
                          <m:t>𝑛</m:t>
                        </m:r>
                      </m:sub>
                    </m:sSub>
                  </m:oMath>
                </a14:m>
                <a:endParaRPr lang="en-TH" dirty="0"/>
              </a:p>
            </p:txBody>
          </p:sp>
        </mc:Choice>
        <mc:Fallback xmlns="">
          <p:sp>
            <p:nvSpPr>
              <p:cNvPr id="4" name="TextBox 3">
                <a:extLst>
                  <a:ext uri="{FF2B5EF4-FFF2-40B4-BE49-F238E27FC236}">
                    <a16:creationId xmlns:a16="http://schemas.microsoft.com/office/drawing/2014/main" id="{1DA4CEE7-A838-ABAB-890F-20721670B016}"/>
                  </a:ext>
                </a:extLst>
              </p:cNvPr>
              <p:cNvSpPr txBox="1">
                <a:spLocks noRot="1" noChangeAspect="1" noMove="1" noResize="1" noEditPoints="1" noAdjustHandles="1" noChangeArrowheads="1" noChangeShapeType="1" noTextEdit="1"/>
              </p:cNvSpPr>
              <p:nvPr/>
            </p:nvSpPr>
            <p:spPr>
              <a:xfrm>
                <a:off x="1036375" y="3699641"/>
                <a:ext cx="10691648" cy="923330"/>
              </a:xfrm>
              <a:prstGeom prst="rect">
                <a:avLst/>
              </a:prstGeom>
              <a:blipFill>
                <a:blip r:embed="rId2"/>
                <a:stretch>
                  <a:fillRect l="-474" t="-4110" r="-237" b="-10959"/>
                </a:stretch>
              </a:blipFill>
            </p:spPr>
            <p:txBody>
              <a:bodyPr/>
              <a:lstStyle/>
              <a:p>
                <a:r>
                  <a:rPr lang="en-TH">
                    <a:noFill/>
                  </a:rPr>
                  <a:t> </a:t>
                </a:r>
              </a:p>
            </p:txBody>
          </p:sp>
        </mc:Fallback>
      </mc:AlternateContent>
      <p:pic>
        <p:nvPicPr>
          <p:cNvPr id="6146" name="Picture 2">
            <a:extLst>
              <a:ext uri="{FF2B5EF4-FFF2-40B4-BE49-F238E27FC236}">
                <a16:creationId xmlns:a16="http://schemas.microsoft.com/office/drawing/2014/main" id="{1189B7B8-CF0D-52A2-B79C-88DEE16A7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593" y="5088429"/>
            <a:ext cx="3162300" cy="7747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C273BBA-48C5-0CAF-04D6-31B31597E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1109" y="5088429"/>
            <a:ext cx="3416300" cy="77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71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C68D-D7FD-D502-EF9C-195E58CFF24B}"/>
              </a:ext>
            </a:extLst>
          </p:cNvPr>
          <p:cNvSpPr>
            <a:spLocks noGrp="1"/>
          </p:cNvSpPr>
          <p:nvPr>
            <p:ph type="title"/>
          </p:nvPr>
        </p:nvSpPr>
        <p:spPr/>
        <p:txBody>
          <a:bodyPr/>
          <a:lstStyle/>
          <a:p>
            <a:r>
              <a:rPr lang="en-TH" dirty="0"/>
              <a:t>Gradient Descent</a:t>
            </a:r>
          </a:p>
        </p:txBody>
      </p:sp>
      <p:sp>
        <p:nvSpPr>
          <p:cNvPr id="4" name="TextBox 3">
            <a:extLst>
              <a:ext uri="{FF2B5EF4-FFF2-40B4-BE49-F238E27FC236}">
                <a16:creationId xmlns:a16="http://schemas.microsoft.com/office/drawing/2014/main" id="{1DA4CEE7-A838-ABAB-890F-20721670B016}"/>
              </a:ext>
            </a:extLst>
          </p:cNvPr>
          <p:cNvSpPr txBox="1"/>
          <p:nvPr/>
        </p:nvSpPr>
        <p:spPr>
          <a:xfrm>
            <a:off x="935233" y="1457183"/>
            <a:ext cx="10691648" cy="369332"/>
          </a:xfrm>
          <a:prstGeom prst="rect">
            <a:avLst/>
          </a:prstGeom>
          <a:noFill/>
        </p:spPr>
        <p:txBody>
          <a:bodyPr wrap="square" rtlCol="0">
            <a:spAutoFit/>
          </a:bodyPr>
          <a:lstStyle/>
          <a:p>
            <a:pPr algn="l"/>
            <a:r>
              <a:rPr lang="en-US" b="0" i="0" dirty="0">
                <a:solidFill>
                  <a:srgbClr val="292929"/>
                </a:solidFill>
                <a:effectLst/>
                <a:latin typeface="source-serif-pro"/>
              </a:rPr>
              <a:t>Similarly, the partial derivative of the cost function w.r.t to any parameter can be denoted by:</a:t>
            </a:r>
            <a:endParaRPr lang="en-TH" dirty="0"/>
          </a:p>
        </p:txBody>
      </p:sp>
      <p:pic>
        <p:nvPicPr>
          <p:cNvPr id="8194" name="Picture 2">
            <a:extLst>
              <a:ext uri="{FF2B5EF4-FFF2-40B4-BE49-F238E27FC236}">
                <a16:creationId xmlns:a16="http://schemas.microsoft.com/office/drawing/2014/main" id="{0190DA22-90AE-5333-B2AE-E0E9435E3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307" y="2068875"/>
            <a:ext cx="3416300" cy="774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F1B258-C179-2BF9-0A7E-336A8CE84F43}"/>
              </a:ext>
            </a:extLst>
          </p:cNvPr>
          <p:cNvSpPr txBox="1"/>
          <p:nvPr/>
        </p:nvSpPr>
        <p:spPr>
          <a:xfrm>
            <a:off x="935233" y="3037783"/>
            <a:ext cx="10691648" cy="369332"/>
          </a:xfrm>
          <a:prstGeom prst="rect">
            <a:avLst/>
          </a:prstGeom>
          <a:noFill/>
        </p:spPr>
        <p:txBody>
          <a:bodyPr wrap="square" rtlCol="0">
            <a:spAutoFit/>
          </a:bodyPr>
          <a:lstStyle/>
          <a:p>
            <a:pPr algn="l"/>
            <a:r>
              <a:rPr lang="en-US" b="0" i="0" dirty="0">
                <a:solidFill>
                  <a:srgbClr val="292929"/>
                </a:solidFill>
                <a:effectLst/>
                <a:latin typeface="source-serif-pro"/>
              </a:rPr>
              <a:t>We can compute the partial derivatives for all parameters at once using:</a:t>
            </a:r>
            <a:endParaRPr lang="en-TH" dirty="0"/>
          </a:p>
        </p:txBody>
      </p:sp>
      <p:pic>
        <p:nvPicPr>
          <p:cNvPr id="8196" name="Picture 4">
            <a:extLst>
              <a:ext uri="{FF2B5EF4-FFF2-40B4-BE49-F238E27FC236}">
                <a16:creationId xmlns:a16="http://schemas.microsoft.com/office/drawing/2014/main" id="{E4E35F15-A112-7418-C3DA-6BA69BA0B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807" y="3780183"/>
            <a:ext cx="2971800" cy="1676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D4A8709-2FC5-8778-8C2A-938D73840106}"/>
                  </a:ext>
                </a:extLst>
              </p:cNvPr>
              <p:cNvSpPr txBox="1"/>
              <p:nvPr/>
            </p:nvSpPr>
            <p:spPr>
              <a:xfrm>
                <a:off x="2083707" y="6014317"/>
                <a:ext cx="6096000" cy="369332"/>
              </a:xfrm>
              <a:prstGeom prst="rect">
                <a:avLst/>
              </a:prstGeom>
              <a:noFill/>
            </p:spPr>
            <p:txBody>
              <a:bodyPr wrap="square">
                <a:spAutoFit/>
              </a:bodyPr>
              <a:lstStyle/>
              <a:p>
                <a14:m>
                  <m:oMath xmlns:m="http://schemas.openxmlformats.org/officeDocument/2006/math">
                    <m:r>
                      <a:rPr lang="en-US" b="0" i="1" smtClean="0">
                        <a:solidFill>
                          <a:srgbClr val="292929"/>
                        </a:solidFill>
                        <a:latin typeface="Cambria Math" panose="02040503050406030204" pitchFamily="18" charset="0"/>
                      </a:rPr>
                      <m:t>h</m:t>
                    </m:r>
                    <m:d>
                      <m:dPr>
                        <m:ctrlPr>
                          <a:rPr lang="en-US" b="0" i="1" smtClean="0">
                            <a:solidFill>
                              <a:srgbClr val="292929"/>
                            </a:solidFill>
                            <a:latin typeface="Cambria Math" panose="02040503050406030204" pitchFamily="18" charset="0"/>
                          </a:rPr>
                        </m:ctrlPr>
                      </m:dPr>
                      <m:e>
                        <m:r>
                          <a:rPr lang="en-US" b="0" i="1" smtClean="0">
                            <a:solidFill>
                              <a:srgbClr val="292929"/>
                            </a:solidFill>
                            <a:latin typeface="Cambria Math" panose="02040503050406030204" pitchFamily="18" charset="0"/>
                          </a:rPr>
                          <m:t>𝑥</m:t>
                        </m:r>
                      </m:e>
                    </m:d>
                    <m:r>
                      <a:rPr lang="en-US" b="0" i="1" smtClean="0">
                        <a:solidFill>
                          <a:srgbClr val="292929"/>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m:t>
                    </m:r>
                    <m:r>
                      <m:rPr>
                        <m:nor/>
                      </m:rPr>
                      <a:rPr lang="en-US" dirty="0"/>
                      <m:t> </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oMath>
                </a14:m>
                <a:r>
                  <a:rPr lang="en-US" dirty="0">
                    <a:solidFill>
                      <a:srgbClr val="292929"/>
                    </a:solidFill>
                    <a:latin typeface="source-serif-pro"/>
                  </a:rPr>
                  <a:t> </a:t>
                </a:r>
                <a:r>
                  <a:rPr lang="en-US" b="0" i="0" dirty="0">
                    <a:solidFill>
                      <a:srgbClr val="292929"/>
                    </a:solidFill>
                    <a:effectLst/>
                    <a:latin typeface="source-serif-pro"/>
                  </a:rPr>
                  <a:t> </a:t>
                </a:r>
                <a:endParaRPr lang="en-TH" dirty="0"/>
              </a:p>
            </p:txBody>
          </p:sp>
        </mc:Choice>
        <mc:Fallback xmlns="">
          <p:sp>
            <p:nvSpPr>
              <p:cNvPr id="7" name="TextBox 6">
                <a:extLst>
                  <a:ext uri="{FF2B5EF4-FFF2-40B4-BE49-F238E27FC236}">
                    <a16:creationId xmlns:a16="http://schemas.microsoft.com/office/drawing/2014/main" id="{AD4A8709-2FC5-8778-8C2A-938D73840106}"/>
                  </a:ext>
                </a:extLst>
              </p:cNvPr>
              <p:cNvSpPr txBox="1">
                <a:spLocks noRot="1" noChangeAspect="1" noMove="1" noResize="1" noEditPoints="1" noAdjustHandles="1" noChangeArrowheads="1" noChangeShapeType="1" noTextEdit="1"/>
              </p:cNvSpPr>
              <p:nvPr/>
            </p:nvSpPr>
            <p:spPr>
              <a:xfrm>
                <a:off x="2083707" y="6014317"/>
                <a:ext cx="6096000" cy="369332"/>
              </a:xfrm>
              <a:prstGeom prst="rect">
                <a:avLst/>
              </a:prstGeom>
              <a:blipFill>
                <a:blip r:embed="rId4"/>
                <a:stretch>
                  <a:fillRect t="-3333" b="-20000"/>
                </a:stretch>
              </a:blipFill>
            </p:spPr>
            <p:txBody>
              <a:bodyPr/>
              <a:lstStyle/>
              <a:p>
                <a:r>
                  <a:rPr lang="en-TH">
                    <a:noFill/>
                  </a:rPr>
                  <a:t> </a:t>
                </a:r>
              </a:p>
            </p:txBody>
          </p:sp>
        </mc:Fallback>
      </mc:AlternateContent>
      <p:sp>
        <p:nvSpPr>
          <p:cNvPr id="8" name="TextBox 7">
            <a:extLst>
              <a:ext uri="{FF2B5EF4-FFF2-40B4-BE49-F238E27FC236}">
                <a16:creationId xmlns:a16="http://schemas.microsoft.com/office/drawing/2014/main" id="{B5012A27-69AC-FD51-165B-ACF171C0D820}"/>
              </a:ext>
            </a:extLst>
          </p:cNvPr>
          <p:cNvSpPr txBox="1"/>
          <p:nvPr/>
        </p:nvSpPr>
        <p:spPr>
          <a:xfrm>
            <a:off x="1435975" y="6014317"/>
            <a:ext cx="1035081" cy="369332"/>
          </a:xfrm>
          <a:prstGeom prst="rect">
            <a:avLst/>
          </a:prstGeom>
          <a:noFill/>
        </p:spPr>
        <p:txBody>
          <a:bodyPr wrap="square" rtlCol="0">
            <a:spAutoFit/>
          </a:bodyPr>
          <a:lstStyle/>
          <a:p>
            <a:pPr algn="l"/>
            <a:r>
              <a:rPr lang="en-US" dirty="0">
                <a:solidFill>
                  <a:srgbClr val="292929"/>
                </a:solidFill>
                <a:latin typeface="source-serif-pro"/>
              </a:rPr>
              <a:t>w</a:t>
            </a:r>
            <a:r>
              <a:rPr lang="en-US" b="0" i="0" dirty="0">
                <a:solidFill>
                  <a:srgbClr val="292929"/>
                </a:solidFill>
                <a:effectLst/>
                <a:latin typeface="source-serif-pro"/>
              </a:rPr>
              <a:t>here</a:t>
            </a:r>
            <a:endParaRPr lang="en-TH" dirty="0"/>
          </a:p>
        </p:txBody>
      </p:sp>
    </p:spTree>
    <p:extLst>
      <p:ext uri="{BB962C8B-B14F-4D97-AF65-F5344CB8AC3E}">
        <p14:creationId xmlns:p14="http://schemas.microsoft.com/office/powerpoint/2010/main" val="36234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C68D-D7FD-D502-EF9C-195E58CFF24B}"/>
              </a:ext>
            </a:extLst>
          </p:cNvPr>
          <p:cNvSpPr>
            <a:spLocks noGrp="1"/>
          </p:cNvSpPr>
          <p:nvPr>
            <p:ph type="title"/>
          </p:nvPr>
        </p:nvSpPr>
        <p:spPr/>
        <p:txBody>
          <a:bodyPr/>
          <a:lstStyle/>
          <a:p>
            <a:r>
              <a:rPr lang="en-TH" dirty="0"/>
              <a:t>Gradient Descent</a:t>
            </a:r>
          </a:p>
        </p:txBody>
      </p:sp>
      <p:sp>
        <p:nvSpPr>
          <p:cNvPr id="3" name="TextBox 2">
            <a:extLst>
              <a:ext uri="{FF2B5EF4-FFF2-40B4-BE49-F238E27FC236}">
                <a16:creationId xmlns:a16="http://schemas.microsoft.com/office/drawing/2014/main" id="{48360F48-514C-71D1-99C6-3AC01E482C4A}"/>
              </a:ext>
            </a:extLst>
          </p:cNvPr>
          <p:cNvSpPr txBox="1"/>
          <p:nvPr/>
        </p:nvSpPr>
        <p:spPr>
          <a:xfrm>
            <a:off x="838200" y="1446298"/>
            <a:ext cx="10691648" cy="369332"/>
          </a:xfrm>
          <a:prstGeom prst="rect">
            <a:avLst/>
          </a:prstGeom>
          <a:noFill/>
        </p:spPr>
        <p:txBody>
          <a:bodyPr wrap="square" rtlCol="0">
            <a:spAutoFit/>
          </a:bodyPr>
          <a:lstStyle/>
          <a:p>
            <a:pPr marL="342900" indent="-342900" algn="l">
              <a:buFont typeface="+mj-lt"/>
              <a:buAutoNum type="arabicPeriod" startAt="3"/>
            </a:pPr>
            <a:r>
              <a:rPr lang="en-US" b="0" i="0" dirty="0">
                <a:solidFill>
                  <a:srgbClr val="292929"/>
                </a:solidFill>
                <a:effectLst/>
                <a:latin typeface="source-serif-pro"/>
              </a:rPr>
              <a:t>After computing the derivative, we update the parameters as given below:</a:t>
            </a:r>
            <a:endParaRPr lang="en-TH" dirty="0"/>
          </a:p>
        </p:txBody>
      </p:sp>
      <p:pic>
        <p:nvPicPr>
          <p:cNvPr id="10242" name="Picture 2">
            <a:extLst>
              <a:ext uri="{FF2B5EF4-FFF2-40B4-BE49-F238E27FC236}">
                <a16:creationId xmlns:a16="http://schemas.microsoft.com/office/drawing/2014/main" id="{0B237123-6E11-80A3-02A4-B7D5F02D1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164" y="1997161"/>
            <a:ext cx="3263900" cy="7747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CFB3D38-F6AC-C8CF-81DD-5399F5400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136" y="1956982"/>
            <a:ext cx="3517900" cy="7747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81AAE5-78F1-F75D-F77C-29570145898A}"/>
                  </a:ext>
                </a:extLst>
              </p:cNvPr>
              <p:cNvSpPr txBox="1"/>
              <p:nvPr/>
            </p:nvSpPr>
            <p:spPr>
              <a:xfrm>
                <a:off x="1196489" y="3244334"/>
                <a:ext cx="8883681" cy="369332"/>
              </a:xfrm>
              <a:prstGeom prst="rect">
                <a:avLst/>
              </a:prstGeom>
              <a:noFill/>
            </p:spPr>
            <p:txBody>
              <a:bodyPr wrap="square" rtlCol="0">
                <a:spAutoFit/>
              </a:bodyPr>
              <a:lstStyle/>
              <a:p>
                <a:r>
                  <a:rPr lang="en-US" dirty="0">
                    <a:solidFill>
                      <a:srgbClr val="292929"/>
                    </a:solidFill>
                    <a:latin typeface="source-serif-pro"/>
                  </a:rPr>
                  <a:t>W</a:t>
                </a:r>
                <a:r>
                  <a:rPr lang="en-US" b="0" i="0" dirty="0">
                    <a:solidFill>
                      <a:srgbClr val="292929"/>
                    </a:solidFill>
                    <a:effectLst/>
                    <a:latin typeface="source-serif-pro"/>
                  </a:rPr>
                  <a:t>here </a:t>
                </a:r>
                <a14:m>
                  <m:oMath xmlns:m="http://schemas.openxmlformats.org/officeDocument/2006/math">
                    <m:r>
                      <a:rPr lang="en-US" b="0" i="1" smtClean="0">
                        <a:solidFill>
                          <a:srgbClr val="292929"/>
                        </a:solidFill>
                        <a:effectLst/>
                        <a:latin typeface="Cambria Math" panose="02040503050406030204" pitchFamily="18" charset="0"/>
                        <a:ea typeface="Cambria Math" panose="02040503050406030204" pitchFamily="18" charset="0"/>
                      </a:rPr>
                      <m:t>𝛼</m:t>
                    </m:r>
                  </m:oMath>
                </a14:m>
                <a:r>
                  <a:rPr lang="en-TH" dirty="0"/>
                  <a:t> is the </a:t>
                </a:r>
                <a:r>
                  <a:rPr lang="en-TH" b="1" dirty="0"/>
                  <a:t>learning parameter</a:t>
                </a:r>
                <a:r>
                  <a:rPr lang="en-TH" dirty="0"/>
                  <a:t>.</a:t>
                </a:r>
                <a:r>
                  <a:rPr lang="en-US" dirty="0"/>
                  <a:t> We can update all the parameters at once using:</a:t>
                </a:r>
                <a:endParaRPr lang="en-TH" dirty="0"/>
              </a:p>
            </p:txBody>
          </p:sp>
        </mc:Choice>
        <mc:Fallback xmlns="">
          <p:sp>
            <p:nvSpPr>
              <p:cNvPr id="6" name="TextBox 5">
                <a:extLst>
                  <a:ext uri="{FF2B5EF4-FFF2-40B4-BE49-F238E27FC236}">
                    <a16:creationId xmlns:a16="http://schemas.microsoft.com/office/drawing/2014/main" id="{BA81AAE5-78F1-F75D-F77C-29570145898A}"/>
                  </a:ext>
                </a:extLst>
              </p:cNvPr>
              <p:cNvSpPr txBox="1">
                <a:spLocks noRot="1" noChangeAspect="1" noMove="1" noResize="1" noEditPoints="1" noAdjustHandles="1" noChangeArrowheads="1" noChangeShapeType="1" noTextEdit="1"/>
              </p:cNvSpPr>
              <p:nvPr/>
            </p:nvSpPr>
            <p:spPr>
              <a:xfrm>
                <a:off x="1196489" y="3244334"/>
                <a:ext cx="8883681" cy="369332"/>
              </a:xfrm>
              <a:prstGeom prst="rect">
                <a:avLst/>
              </a:prstGeom>
              <a:blipFill>
                <a:blip r:embed="rId4"/>
                <a:stretch>
                  <a:fillRect l="-571" t="-6667" b="-26667"/>
                </a:stretch>
              </a:blipFill>
            </p:spPr>
            <p:txBody>
              <a:bodyPr/>
              <a:lstStyle/>
              <a:p>
                <a:r>
                  <a:rPr lang="en-TH">
                    <a:noFill/>
                  </a:rPr>
                  <a:t> </a:t>
                </a:r>
              </a:p>
            </p:txBody>
          </p:sp>
        </mc:Fallback>
      </mc:AlternateContent>
      <p:pic>
        <p:nvPicPr>
          <p:cNvPr id="10246" name="Picture 6">
            <a:extLst>
              <a:ext uri="{FF2B5EF4-FFF2-40B4-BE49-F238E27FC236}">
                <a16:creationId xmlns:a16="http://schemas.microsoft.com/office/drawing/2014/main" id="{C225FF74-1CC9-E0EE-9C69-E091E2EF41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1850" y="4204170"/>
            <a:ext cx="29083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669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C68D-D7FD-D502-EF9C-195E58CFF24B}"/>
              </a:ext>
            </a:extLst>
          </p:cNvPr>
          <p:cNvSpPr>
            <a:spLocks noGrp="1"/>
          </p:cNvSpPr>
          <p:nvPr>
            <p:ph type="title"/>
          </p:nvPr>
        </p:nvSpPr>
        <p:spPr/>
        <p:txBody>
          <a:bodyPr/>
          <a:lstStyle/>
          <a:p>
            <a:r>
              <a:rPr lang="en-TH" dirty="0"/>
              <a:t>Gradient Descent</a:t>
            </a:r>
          </a:p>
        </p:txBody>
      </p:sp>
      <p:sp>
        <p:nvSpPr>
          <p:cNvPr id="6" name="TextBox 5">
            <a:extLst>
              <a:ext uri="{FF2B5EF4-FFF2-40B4-BE49-F238E27FC236}">
                <a16:creationId xmlns:a16="http://schemas.microsoft.com/office/drawing/2014/main" id="{BA81AAE5-78F1-F75D-F77C-29570145898A}"/>
              </a:ext>
            </a:extLst>
          </p:cNvPr>
          <p:cNvSpPr txBox="1"/>
          <p:nvPr/>
        </p:nvSpPr>
        <p:spPr>
          <a:xfrm>
            <a:off x="838200" y="1690688"/>
            <a:ext cx="10221686" cy="1569660"/>
          </a:xfrm>
          <a:prstGeom prst="rect">
            <a:avLst/>
          </a:prstGeom>
          <a:noFill/>
        </p:spPr>
        <p:txBody>
          <a:bodyPr wrap="square" rtlCol="0">
            <a:spAutoFit/>
          </a:bodyPr>
          <a:lstStyle/>
          <a:p>
            <a:pPr algn="just"/>
            <a:r>
              <a:rPr lang="en-US" sz="2400" dirty="0">
                <a:solidFill>
                  <a:srgbClr val="292929"/>
                </a:solidFill>
                <a:latin typeface="source-serif-pro"/>
              </a:rPr>
              <a:t>We </a:t>
            </a:r>
            <a:r>
              <a:rPr lang="en-US" sz="2400" b="0" i="0" dirty="0">
                <a:solidFill>
                  <a:srgbClr val="292929"/>
                </a:solidFill>
                <a:effectLst/>
                <a:latin typeface="source-serif-pro"/>
              </a:rPr>
              <a:t>repeat the steps 2,3 until the cost function converges to the minimum value.</a:t>
            </a:r>
            <a:r>
              <a:rPr lang="en-US" sz="2400" b="0" i="1" dirty="0">
                <a:solidFill>
                  <a:srgbClr val="292929"/>
                </a:solidFill>
                <a:effectLst/>
                <a:latin typeface="source-serif-pro"/>
              </a:rPr>
              <a:t> </a:t>
            </a:r>
            <a:r>
              <a:rPr lang="en-US" sz="2400" b="0" i="0" dirty="0">
                <a:solidFill>
                  <a:srgbClr val="292929"/>
                </a:solidFill>
                <a:effectLst/>
                <a:latin typeface="source-serif-pro"/>
              </a:rPr>
              <a:t>If the value of </a:t>
            </a:r>
            <a:r>
              <a:rPr lang="el-GR" sz="2400" b="0" i="1" dirty="0">
                <a:solidFill>
                  <a:srgbClr val="292929"/>
                </a:solidFill>
                <a:effectLst/>
                <a:latin typeface="source-serif-pro"/>
              </a:rPr>
              <a:t>α</a:t>
            </a:r>
            <a:r>
              <a:rPr lang="el-GR" sz="2400" b="0" i="0" dirty="0">
                <a:solidFill>
                  <a:srgbClr val="292929"/>
                </a:solidFill>
                <a:effectLst/>
                <a:latin typeface="source-serif-pro"/>
              </a:rPr>
              <a:t> </a:t>
            </a:r>
            <a:r>
              <a:rPr lang="en-US" sz="2400" b="0" i="0" dirty="0">
                <a:solidFill>
                  <a:srgbClr val="292929"/>
                </a:solidFill>
                <a:effectLst/>
                <a:latin typeface="source-serif-pro"/>
              </a:rPr>
              <a:t>is too small, the cost function takes larger time to converge. If </a:t>
            </a:r>
            <a:r>
              <a:rPr lang="el-GR" sz="2400" b="0" i="1" dirty="0">
                <a:solidFill>
                  <a:srgbClr val="292929"/>
                </a:solidFill>
                <a:effectLst/>
                <a:latin typeface="source-serif-pro"/>
              </a:rPr>
              <a:t>α</a:t>
            </a:r>
            <a:r>
              <a:rPr lang="el-GR" sz="2400" b="0" i="0" dirty="0">
                <a:solidFill>
                  <a:srgbClr val="292929"/>
                </a:solidFill>
                <a:effectLst/>
                <a:latin typeface="source-serif-pro"/>
              </a:rPr>
              <a:t> </a:t>
            </a:r>
            <a:r>
              <a:rPr lang="en-US" sz="2400" b="0" i="0" dirty="0">
                <a:solidFill>
                  <a:srgbClr val="292929"/>
                </a:solidFill>
                <a:effectLst/>
                <a:latin typeface="source-serif-pro"/>
              </a:rPr>
              <a:t>is too large, gradient descent may overshoot the minimum and may finally fail to converge.</a:t>
            </a:r>
            <a:endParaRPr lang="en-TH" sz="2400" dirty="0"/>
          </a:p>
        </p:txBody>
      </p:sp>
      <p:pic>
        <p:nvPicPr>
          <p:cNvPr id="12290" name="Picture 2">
            <a:extLst>
              <a:ext uri="{FF2B5EF4-FFF2-40B4-BE49-F238E27FC236}">
                <a16:creationId xmlns:a16="http://schemas.microsoft.com/office/drawing/2014/main" id="{2E8BFC68-4723-66C4-0723-5238E054F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286" y="3260348"/>
            <a:ext cx="5994400" cy="32519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151C99-586E-231E-407E-780CA8A6A225}"/>
              </a:ext>
            </a:extLst>
          </p:cNvPr>
          <p:cNvSpPr txBox="1"/>
          <p:nvPr/>
        </p:nvSpPr>
        <p:spPr>
          <a:xfrm>
            <a:off x="2601686" y="6308209"/>
            <a:ext cx="6096000" cy="369332"/>
          </a:xfrm>
          <a:prstGeom prst="rect">
            <a:avLst/>
          </a:prstGeom>
          <a:noFill/>
        </p:spPr>
        <p:txBody>
          <a:bodyPr wrap="square">
            <a:spAutoFit/>
          </a:bodyPr>
          <a:lstStyle/>
          <a:p>
            <a:r>
              <a:rPr lang="en-US" b="0" i="0" dirty="0">
                <a:solidFill>
                  <a:srgbClr val="757575"/>
                </a:solidFill>
                <a:effectLst/>
                <a:latin typeface="sohne"/>
              </a:rPr>
              <a:t>Source: Andrew Ng’s course on Coursera</a:t>
            </a:r>
            <a:endParaRPr lang="en-TH" dirty="0"/>
          </a:p>
        </p:txBody>
      </p:sp>
    </p:spTree>
    <p:extLst>
      <p:ext uri="{BB962C8B-B14F-4D97-AF65-F5344CB8AC3E}">
        <p14:creationId xmlns:p14="http://schemas.microsoft.com/office/powerpoint/2010/main" val="168935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CC68D-D7FD-D502-EF9C-195E58CFF24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Gradient Descent: find the best fit line</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81AAE5-78F1-F75D-F77C-29570145898A}"/>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sz="1700" b="0" i="0">
                <a:effectLst/>
              </a:rPr>
              <a:t>To demonstrate the gradient descent algorithm, we initialize the model parameters with 0. The equation becomes </a:t>
            </a:r>
            <a:r>
              <a:rPr lang="en-US" sz="1700" b="0" i="1">
                <a:effectLst/>
              </a:rPr>
              <a:t>Y = 0. </a:t>
            </a:r>
            <a:r>
              <a:rPr lang="en-US" sz="1700" b="0" i="0">
                <a:effectLst/>
              </a:rPr>
              <a:t>Gradient descent algorithm now tries to update the value of the parameters</a:t>
            </a:r>
            <a:r>
              <a:rPr lang="en-US" sz="1700" b="0" i="1">
                <a:effectLst/>
              </a:rPr>
              <a:t> </a:t>
            </a:r>
            <a:r>
              <a:rPr lang="en-US" sz="1700" b="0" i="0">
                <a:effectLst/>
              </a:rPr>
              <a:t>so that we arrive at the best fit line.</a:t>
            </a:r>
          </a:p>
          <a:p>
            <a:pPr marL="342900" indent="-228600">
              <a:lnSpc>
                <a:spcPct val="90000"/>
              </a:lnSpc>
              <a:spcAft>
                <a:spcPts val="600"/>
              </a:spcAft>
              <a:buFont typeface="Arial" panose="020B0604020202020204" pitchFamily="34" charset="0"/>
              <a:buChar char="•"/>
            </a:pPr>
            <a:r>
              <a:rPr lang="en-US" sz="1700" b="0" i="0">
                <a:effectLst/>
              </a:rPr>
              <a:t>When the learning rate is </a:t>
            </a:r>
            <a:r>
              <a:rPr lang="en-US" sz="1700" b="1" i="0">
                <a:effectLst/>
              </a:rPr>
              <a:t>very slow</a:t>
            </a:r>
            <a:r>
              <a:rPr lang="en-US" sz="1700" b="0" i="0">
                <a:effectLst/>
              </a:rPr>
              <a:t>, the gradient descent takes larger time to find the best fit line.</a:t>
            </a:r>
          </a:p>
        </p:txBody>
      </p:sp>
      <p:pic>
        <p:nvPicPr>
          <p:cNvPr id="4" name="Picture 3" descr="Chart, scatter chart&#10;&#10;Description automatically generated">
            <a:extLst>
              <a:ext uri="{FF2B5EF4-FFF2-40B4-BE49-F238E27FC236}">
                <a16:creationId xmlns:a16="http://schemas.microsoft.com/office/drawing/2014/main" id="{23363438-826F-7638-90A8-9B7C279E3659}"/>
              </a:ext>
            </a:extLst>
          </p:cNvPr>
          <p:cNvPicPr>
            <a:picLocks noChangeAspect="1"/>
          </p:cNvPicPr>
          <p:nvPr/>
        </p:nvPicPr>
        <p:blipFill>
          <a:blip r:embed="rId2"/>
          <a:stretch>
            <a:fillRect/>
          </a:stretch>
        </p:blipFill>
        <p:spPr>
          <a:xfrm>
            <a:off x="4654296" y="840105"/>
            <a:ext cx="6903720" cy="5177790"/>
          </a:xfrm>
          <a:prstGeom prst="rect">
            <a:avLst/>
          </a:prstGeom>
        </p:spPr>
      </p:pic>
    </p:spTree>
    <p:extLst>
      <p:ext uri="{BB962C8B-B14F-4D97-AF65-F5344CB8AC3E}">
        <p14:creationId xmlns:p14="http://schemas.microsoft.com/office/powerpoint/2010/main" val="149379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CC68D-D7FD-D502-EF9C-195E58CFF24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Gradient Descent : find the best fit line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81AAE5-78F1-F75D-F77C-29570145898A}"/>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342900" indent="-228600">
              <a:lnSpc>
                <a:spcPct val="90000"/>
              </a:lnSpc>
              <a:spcAft>
                <a:spcPts val="600"/>
              </a:spcAft>
              <a:buFont typeface="Arial" panose="020B0604020202020204" pitchFamily="34" charset="0"/>
              <a:buChar char="•"/>
            </a:pPr>
            <a:r>
              <a:rPr lang="en-US" sz="2200" b="0" i="0">
                <a:effectLst/>
              </a:rPr>
              <a:t>When the learning rate is normal:</a:t>
            </a:r>
          </a:p>
        </p:txBody>
      </p:sp>
      <p:pic>
        <p:nvPicPr>
          <p:cNvPr id="4" name="Picture 3" descr="Chart, scatter chart&#10;&#10;Description automatically generated">
            <a:extLst>
              <a:ext uri="{FF2B5EF4-FFF2-40B4-BE49-F238E27FC236}">
                <a16:creationId xmlns:a16="http://schemas.microsoft.com/office/drawing/2014/main" id="{8736C718-9AE7-B7B7-C0F0-6D22A1E87690}"/>
              </a:ext>
            </a:extLst>
          </p:cNvPr>
          <p:cNvPicPr>
            <a:picLocks noChangeAspect="1"/>
          </p:cNvPicPr>
          <p:nvPr/>
        </p:nvPicPr>
        <p:blipFill>
          <a:blip r:embed="rId2"/>
          <a:stretch>
            <a:fillRect/>
          </a:stretch>
        </p:blipFill>
        <p:spPr>
          <a:xfrm>
            <a:off x="4654296" y="840105"/>
            <a:ext cx="6903720" cy="5177790"/>
          </a:xfrm>
          <a:prstGeom prst="rect">
            <a:avLst/>
          </a:prstGeom>
        </p:spPr>
      </p:pic>
    </p:spTree>
    <p:extLst>
      <p:ext uri="{BB962C8B-B14F-4D97-AF65-F5344CB8AC3E}">
        <p14:creationId xmlns:p14="http://schemas.microsoft.com/office/powerpoint/2010/main" val="2595098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CC68D-D7FD-D502-EF9C-195E58CFF24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Gradient Descent : find the best fit line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81AAE5-78F1-F75D-F77C-29570145898A}"/>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rPr>
              <a:t>When the learning rate is arbitrarily high, gradient descent algorithm keeps overshooting the best fit line and may even fail to find the best line:</a:t>
            </a:r>
          </a:p>
        </p:txBody>
      </p:sp>
      <p:pic>
        <p:nvPicPr>
          <p:cNvPr id="5" name="Picture 4" descr="Chart, scatter chart&#10;&#10;Description automatically generated">
            <a:extLst>
              <a:ext uri="{FF2B5EF4-FFF2-40B4-BE49-F238E27FC236}">
                <a16:creationId xmlns:a16="http://schemas.microsoft.com/office/drawing/2014/main" id="{99F62467-115F-0DFF-08D1-F9075027C355}"/>
              </a:ext>
            </a:extLst>
          </p:cNvPr>
          <p:cNvPicPr>
            <a:picLocks noChangeAspect="1"/>
          </p:cNvPicPr>
          <p:nvPr/>
        </p:nvPicPr>
        <p:blipFill>
          <a:blip r:embed="rId2"/>
          <a:stretch>
            <a:fillRect/>
          </a:stretch>
        </p:blipFill>
        <p:spPr>
          <a:xfrm>
            <a:off x="4654296" y="840105"/>
            <a:ext cx="6903720" cy="5177790"/>
          </a:xfrm>
          <a:prstGeom prst="rect">
            <a:avLst/>
          </a:prstGeom>
        </p:spPr>
      </p:pic>
    </p:spTree>
    <p:extLst>
      <p:ext uri="{BB962C8B-B14F-4D97-AF65-F5344CB8AC3E}">
        <p14:creationId xmlns:p14="http://schemas.microsoft.com/office/powerpoint/2010/main" val="79805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1E8CD-20DD-B2FD-E282-05372E370ED4}"/>
              </a:ext>
            </a:extLst>
          </p:cNvPr>
          <p:cNvSpPr>
            <a:spLocks noGrp="1"/>
          </p:cNvSpPr>
          <p:nvPr>
            <p:ph type="title"/>
          </p:nvPr>
        </p:nvSpPr>
        <p:spPr/>
        <p:txBody>
          <a:bodyPr/>
          <a:lstStyle/>
          <a:p>
            <a:r>
              <a:rPr lang="en-TH" dirty="0"/>
              <a:t>Learning Yourself</a:t>
            </a:r>
          </a:p>
        </p:txBody>
      </p:sp>
      <p:sp>
        <p:nvSpPr>
          <p:cNvPr id="3" name="Content Placeholder 2">
            <a:extLst>
              <a:ext uri="{FF2B5EF4-FFF2-40B4-BE49-F238E27FC236}">
                <a16:creationId xmlns:a16="http://schemas.microsoft.com/office/drawing/2014/main" id="{DC3F899A-6C8A-3704-9E92-2ED2BCE5454D}"/>
              </a:ext>
            </a:extLst>
          </p:cNvPr>
          <p:cNvSpPr>
            <a:spLocks noGrp="1"/>
          </p:cNvSpPr>
          <p:nvPr>
            <p:ph idx="1"/>
          </p:nvPr>
        </p:nvSpPr>
        <p:spPr/>
        <p:txBody>
          <a:bodyPr/>
          <a:lstStyle/>
          <a:p>
            <a:r>
              <a:rPr lang="en-TH" dirty="0"/>
              <a:t>Gradient Descent</a:t>
            </a:r>
          </a:p>
          <a:p>
            <a:r>
              <a:rPr lang="en-TH" dirty="0"/>
              <a:t>Linear Regression more example</a:t>
            </a:r>
          </a:p>
        </p:txBody>
      </p:sp>
    </p:spTree>
    <p:extLst>
      <p:ext uri="{BB962C8B-B14F-4D97-AF65-F5344CB8AC3E}">
        <p14:creationId xmlns:p14="http://schemas.microsoft.com/office/powerpoint/2010/main" val="248788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64F9-406B-1512-4E9F-606EDB011327}"/>
              </a:ext>
            </a:extLst>
          </p:cNvPr>
          <p:cNvSpPr>
            <a:spLocks noGrp="1"/>
          </p:cNvSpPr>
          <p:nvPr>
            <p:ph type="title"/>
          </p:nvPr>
        </p:nvSpPr>
        <p:spPr/>
        <p:txBody>
          <a:bodyPr/>
          <a:lstStyle/>
          <a:p>
            <a:r>
              <a:rPr lang="en-TH" dirty="0"/>
              <a:t>Linear Regression</a:t>
            </a:r>
          </a:p>
        </p:txBody>
      </p:sp>
      <p:sp>
        <p:nvSpPr>
          <p:cNvPr id="3" name="Content Placeholder 2">
            <a:extLst>
              <a:ext uri="{FF2B5EF4-FFF2-40B4-BE49-F238E27FC236}">
                <a16:creationId xmlns:a16="http://schemas.microsoft.com/office/drawing/2014/main" id="{6A597352-2D1B-D1B3-090A-FE855E6D894B}"/>
              </a:ext>
            </a:extLst>
          </p:cNvPr>
          <p:cNvSpPr>
            <a:spLocks noGrp="1"/>
          </p:cNvSpPr>
          <p:nvPr>
            <p:ph idx="1"/>
          </p:nvPr>
        </p:nvSpPr>
        <p:spPr/>
        <p:txBody>
          <a:bodyPr/>
          <a:lstStyle/>
          <a:p>
            <a:r>
              <a:rPr lang="en-US" b="0" i="0" dirty="0">
                <a:solidFill>
                  <a:srgbClr val="292929"/>
                </a:solidFill>
                <a:effectLst/>
                <a:latin typeface="source-serif-pro"/>
              </a:rPr>
              <a:t>Linear Regression is usually the first machine learning algorithm that every data scientist comes across. </a:t>
            </a:r>
          </a:p>
          <a:p>
            <a:r>
              <a:rPr lang="en-US" b="0" i="0" dirty="0">
                <a:solidFill>
                  <a:srgbClr val="292929"/>
                </a:solidFill>
                <a:effectLst/>
                <a:latin typeface="source-serif-pro"/>
              </a:rPr>
              <a:t>It is a simple model, but everyone needs to master it as it lays the foundation for other machine learning algorithms</a:t>
            </a:r>
            <a:endParaRPr lang="en-TH" dirty="0"/>
          </a:p>
        </p:txBody>
      </p:sp>
    </p:spTree>
    <p:extLst>
      <p:ext uri="{BB962C8B-B14F-4D97-AF65-F5344CB8AC3E}">
        <p14:creationId xmlns:p14="http://schemas.microsoft.com/office/powerpoint/2010/main" val="1874213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C68D-D7FD-D502-EF9C-195E58CFF24B}"/>
              </a:ext>
            </a:extLst>
          </p:cNvPr>
          <p:cNvSpPr>
            <a:spLocks noGrp="1"/>
          </p:cNvSpPr>
          <p:nvPr>
            <p:ph type="title"/>
          </p:nvPr>
        </p:nvSpPr>
        <p:spPr>
          <a:xfrm>
            <a:off x="838199" y="365125"/>
            <a:ext cx="10712669" cy="738461"/>
          </a:xfrm>
        </p:spPr>
        <p:txBody>
          <a:bodyPr>
            <a:normAutofit/>
          </a:bodyPr>
          <a:lstStyle/>
          <a:p>
            <a:r>
              <a:rPr lang="en-US" i="0" dirty="0">
                <a:solidFill>
                  <a:srgbClr val="292929"/>
                </a:solidFill>
                <a:effectLst/>
              </a:rPr>
              <a:t>Evaluating the model performance: RMSE</a:t>
            </a:r>
            <a:endParaRPr lang="en-TH" dirty="0"/>
          </a:p>
        </p:txBody>
      </p:sp>
      <p:sp>
        <p:nvSpPr>
          <p:cNvPr id="4" name="TextBox 3">
            <a:extLst>
              <a:ext uri="{FF2B5EF4-FFF2-40B4-BE49-F238E27FC236}">
                <a16:creationId xmlns:a16="http://schemas.microsoft.com/office/drawing/2014/main" id="{B8AD1FF2-1EA0-5E84-1B39-21DAF0EEACB5}"/>
              </a:ext>
            </a:extLst>
          </p:cNvPr>
          <p:cNvSpPr txBox="1"/>
          <p:nvPr/>
        </p:nvSpPr>
        <p:spPr>
          <a:xfrm>
            <a:off x="914399" y="1337128"/>
            <a:ext cx="10394731" cy="1200329"/>
          </a:xfrm>
          <a:prstGeom prst="rect">
            <a:avLst/>
          </a:prstGeom>
          <a:noFill/>
        </p:spPr>
        <p:txBody>
          <a:bodyPr wrap="square">
            <a:spAutoFit/>
          </a:bodyPr>
          <a:lstStyle/>
          <a:p>
            <a:pPr algn="l"/>
            <a:r>
              <a:rPr lang="en-US" b="0" i="0" dirty="0">
                <a:solidFill>
                  <a:srgbClr val="292929"/>
                </a:solidFill>
                <a:effectLst/>
                <a:latin typeface="source-serif-pro"/>
              </a:rPr>
              <a:t>We will be using Root mean squared error(</a:t>
            </a:r>
            <a:r>
              <a:rPr lang="en-US" b="1" i="0" dirty="0">
                <a:solidFill>
                  <a:srgbClr val="292929"/>
                </a:solidFill>
                <a:effectLst/>
                <a:latin typeface="source-serif-pro"/>
              </a:rPr>
              <a:t>RMSE</a:t>
            </a:r>
            <a:r>
              <a:rPr lang="en-US" b="0" i="0" dirty="0">
                <a:solidFill>
                  <a:srgbClr val="292929"/>
                </a:solidFill>
                <a:effectLst/>
                <a:latin typeface="source-serif-pro"/>
              </a:rPr>
              <a:t>) and Coefficient of Determination(</a:t>
            </a:r>
            <a:r>
              <a:rPr lang="en-US" b="1" i="0" dirty="0">
                <a:solidFill>
                  <a:srgbClr val="292929"/>
                </a:solidFill>
                <a:effectLst/>
                <a:latin typeface="source-serif-pro"/>
              </a:rPr>
              <a:t>R² </a:t>
            </a:r>
            <a:r>
              <a:rPr lang="en-US" b="0" i="0" dirty="0">
                <a:solidFill>
                  <a:srgbClr val="292929"/>
                </a:solidFill>
                <a:effectLst/>
                <a:latin typeface="source-serif-pro"/>
              </a:rPr>
              <a:t>score) to evaluate our model.</a:t>
            </a:r>
          </a:p>
          <a:p>
            <a:pPr algn="l"/>
            <a:r>
              <a:rPr lang="en-US" b="1" i="0" dirty="0">
                <a:solidFill>
                  <a:srgbClr val="292929"/>
                </a:solidFill>
                <a:effectLst/>
                <a:latin typeface="source-serif-pro"/>
              </a:rPr>
              <a:t>RMSE </a:t>
            </a:r>
            <a:r>
              <a:rPr lang="en-US" b="0" i="0" dirty="0">
                <a:solidFill>
                  <a:srgbClr val="292929"/>
                </a:solidFill>
                <a:effectLst/>
                <a:latin typeface="source-serif-pro"/>
              </a:rPr>
              <a:t>is the square root of the average of the sum of the squares of residuals.</a:t>
            </a:r>
          </a:p>
          <a:p>
            <a:pPr algn="l"/>
            <a:r>
              <a:rPr lang="en-US" b="0" i="0" dirty="0">
                <a:solidFill>
                  <a:srgbClr val="292929"/>
                </a:solidFill>
                <a:effectLst/>
                <a:latin typeface="source-serif-pro"/>
              </a:rPr>
              <a:t>RMSE is defined by</a:t>
            </a:r>
          </a:p>
        </p:txBody>
      </p:sp>
      <p:pic>
        <p:nvPicPr>
          <p:cNvPr id="14338" name="Picture 2">
            <a:extLst>
              <a:ext uri="{FF2B5EF4-FFF2-40B4-BE49-F238E27FC236}">
                <a16:creationId xmlns:a16="http://schemas.microsoft.com/office/drawing/2014/main" id="{1F4F5B58-5063-EBD7-0D76-25D1FB898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629" y="2921000"/>
            <a:ext cx="3771900" cy="10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02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C68D-D7FD-D502-EF9C-195E58CFF24B}"/>
              </a:ext>
            </a:extLst>
          </p:cNvPr>
          <p:cNvSpPr>
            <a:spLocks noGrp="1"/>
          </p:cNvSpPr>
          <p:nvPr>
            <p:ph type="title"/>
          </p:nvPr>
        </p:nvSpPr>
        <p:spPr>
          <a:xfrm>
            <a:off x="838199" y="365125"/>
            <a:ext cx="10712669" cy="738461"/>
          </a:xfrm>
        </p:spPr>
        <p:txBody>
          <a:bodyPr>
            <a:normAutofit/>
          </a:bodyPr>
          <a:lstStyle/>
          <a:p>
            <a:r>
              <a:rPr lang="en-US" i="0" dirty="0">
                <a:solidFill>
                  <a:srgbClr val="292929"/>
                </a:solidFill>
                <a:effectLst/>
              </a:rPr>
              <a:t>Evaluating the model performance: RMSE</a:t>
            </a:r>
            <a:endParaRPr lang="en-TH" dirty="0"/>
          </a:p>
        </p:txBody>
      </p:sp>
      <p:sp>
        <p:nvSpPr>
          <p:cNvPr id="4" name="TextBox 3">
            <a:extLst>
              <a:ext uri="{FF2B5EF4-FFF2-40B4-BE49-F238E27FC236}">
                <a16:creationId xmlns:a16="http://schemas.microsoft.com/office/drawing/2014/main" id="{B8AD1FF2-1EA0-5E84-1B39-21DAF0EEACB5}"/>
              </a:ext>
            </a:extLst>
          </p:cNvPr>
          <p:cNvSpPr txBox="1"/>
          <p:nvPr/>
        </p:nvSpPr>
        <p:spPr>
          <a:xfrm>
            <a:off x="914399" y="1337128"/>
            <a:ext cx="10394731" cy="646331"/>
          </a:xfrm>
          <a:prstGeom prst="rect">
            <a:avLst/>
          </a:prstGeom>
          <a:noFill/>
        </p:spPr>
        <p:txBody>
          <a:bodyPr wrap="square">
            <a:spAutoFit/>
          </a:bodyPr>
          <a:lstStyle/>
          <a:p>
            <a:pPr algn="l"/>
            <a:r>
              <a:rPr lang="en-US" b="1" i="0" dirty="0">
                <a:solidFill>
                  <a:srgbClr val="292929"/>
                </a:solidFill>
                <a:effectLst/>
                <a:latin typeface="source-serif-pro"/>
              </a:rPr>
              <a:t>R²</a:t>
            </a:r>
            <a:r>
              <a:rPr lang="en-US" b="0" i="0" dirty="0">
                <a:solidFill>
                  <a:srgbClr val="292929"/>
                </a:solidFill>
                <a:effectLst/>
                <a:latin typeface="source-serif-pro"/>
              </a:rPr>
              <a:t> score or the </a:t>
            </a:r>
            <a:r>
              <a:rPr lang="en-US" b="1" i="0" dirty="0">
                <a:solidFill>
                  <a:srgbClr val="292929"/>
                </a:solidFill>
                <a:effectLst/>
                <a:latin typeface="source-serif-pro"/>
              </a:rPr>
              <a:t>coefficient of determination</a:t>
            </a:r>
            <a:r>
              <a:rPr lang="en-US" b="0" i="0" dirty="0">
                <a:solidFill>
                  <a:srgbClr val="292929"/>
                </a:solidFill>
                <a:effectLst/>
                <a:latin typeface="source-serif-pro"/>
              </a:rPr>
              <a:t> explains how much the total variance of the dependent variable can be reduced by using the least square regression.</a:t>
            </a:r>
          </a:p>
        </p:txBody>
      </p:sp>
      <p:sp>
        <p:nvSpPr>
          <p:cNvPr id="5" name="TextBox 4">
            <a:extLst>
              <a:ext uri="{FF2B5EF4-FFF2-40B4-BE49-F238E27FC236}">
                <a16:creationId xmlns:a16="http://schemas.microsoft.com/office/drawing/2014/main" id="{8F492BF6-6C74-1E8F-3438-D28338E47517}"/>
              </a:ext>
            </a:extLst>
          </p:cNvPr>
          <p:cNvSpPr txBox="1"/>
          <p:nvPr/>
        </p:nvSpPr>
        <p:spPr>
          <a:xfrm>
            <a:off x="914399" y="2217001"/>
            <a:ext cx="2165132" cy="369332"/>
          </a:xfrm>
          <a:prstGeom prst="rect">
            <a:avLst/>
          </a:prstGeom>
          <a:noFill/>
        </p:spPr>
        <p:txBody>
          <a:bodyPr wrap="square">
            <a:spAutoFit/>
          </a:bodyPr>
          <a:lstStyle/>
          <a:p>
            <a:r>
              <a:rPr lang="en-US" b="1" i="1" dirty="0">
                <a:solidFill>
                  <a:srgbClr val="292929"/>
                </a:solidFill>
                <a:effectLst/>
                <a:latin typeface="source-serif-pro"/>
              </a:rPr>
              <a:t>R² </a:t>
            </a:r>
            <a:r>
              <a:rPr lang="en-US" b="0" i="0" dirty="0">
                <a:solidFill>
                  <a:srgbClr val="292929"/>
                </a:solidFill>
                <a:effectLst/>
                <a:latin typeface="source-serif-pro"/>
              </a:rPr>
              <a:t>is determined by</a:t>
            </a:r>
            <a:endParaRPr lang="en-TH" dirty="0"/>
          </a:p>
        </p:txBody>
      </p:sp>
      <p:pic>
        <p:nvPicPr>
          <p:cNvPr id="17410" name="Picture 2">
            <a:extLst>
              <a:ext uri="{FF2B5EF4-FFF2-40B4-BE49-F238E27FC236}">
                <a16:creationId xmlns:a16="http://schemas.microsoft.com/office/drawing/2014/main" id="{035C1098-4076-5E32-3482-7F0C81D62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1035" y="2161877"/>
            <a:ext cx="16256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43B0743-22F5-7A0E-6330-BD7C7C3E33F3}"/>
              </a:ext>
            </a:extLst>
          </p:cNvPr>
          <p:cNvSpPr txBox="1"/>
          <p:nvPr/>
        </p:nvSpPr>
        <p:spPr>
          <a:xfrm>
            <a:off x="914399" y="3266117"/>
            <a:ext cx="6096000" cy="646331"/>
          </a:xfrm>
          <a:prstGeom prst="rect">
            <a:avLst/>
          </a:prstGeom>
          <a:noFill/>
        </p:spPr>
        <p:txBody>
          <a:bodyPr wrap="square">
            <a:spAutoFit/>
          </a:bodyPr>
          <a:lstStyle/>
          <a:p>
            <a:r>
              <a:rPr lang="en-US" b="1" i="1" dirty="0">
                <a:solidFill>
                  <a:srgbClr val="292929"/>
                </a:solidFill>
                <a:effectLst/>
                <a:latin typeface="source-serif-pro"/>
              </a:rPr>
              <a:t>SSₜ </a:t>
            </a:r>
            <a:r>
              <a:rPr lang="en-US" b="0" i="0" dirty="0">
                <a:solidFill>
                  <a:srgbClr val="292929"/>
                </a:solidFill>
                <a:effectLst/>
                <a:latin typeface="source-serif-pro"/>
              </a:rPr>
              <a:t>is the total sum of errors if we take the mean of the observed values as the predicted value.</a:t>
            </a:r>
            <a:endParaRPr lang="en-TH" dirty="0"/>
          </a:p>
        </p:txBody>
      </p:sp>
      <p:pic>
        <p:nvPicPr>
          <p:cNvPr id="17412" name="Picture 4">
            <a:extLst>
              <a:ext uri="{FF2B5EF4-FFF2-40B4-BE49-F238E27FC236}">
                <a16:creationId xmlns:a16="http://schemas.microsoft.com/office/drawing/2014/main" id="{A48562A5-5CE0-F847-1CDA-F4478703A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399" y="3137748"/>
            <a:ext cx="2184400" cy="774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99DCB8B-8444-B172-B0E3-4E4049F452FF}"/>
              </a:ext>
            </a:extLst>
          </p:cNvPr>
          <p:cNvSpPr txBox="1"/>
          <p:nvPr/>
        </p:nvSpPr>
        <p:spPr>
          <a:xfrm>
            <a:off x="914399" y="4820518"/>
            <a:ext cx="6096000" cy="369332"/>
          </a:xfrm>
          <a:prstGeom prst="rect">
            <a:avLst/>
          </a:prstGeom>
          <a:noFill/>
        </p:spPr>
        <p:txBody>
          <a:bodyPr wrap="square">
            <a:spAutoFit/>
          </a:bodyPr>
          <a:lstStyle/>
          <a:p>
            <a:r>
              <a:rPr lang="en-US" b="1" i="1" dirty="0">
                <a:solidFill>
                  <a:srgbClr val="292929"/>
                </a:solidFill>
                <a:effectLst/>
                <a:latin typeface="source-serif-pro"/>
              </a:rPr>
              <a:t>SSᵣ</a:t>
            </a:r>
            <a:r>
              <a:rPr lang="en-US" b="0" i="1" dirty="0">
                <a:solidFill>
                  <a:srgbClr val="292929"/>
                </a:solidFill>
                <a:effectLst/>
                <a:latin typeface="source-serif-pro"/>
              </a:rPr>
              <a:t> </a:t>
            </a:r>
            <a:r>
              <a:rPr lang="en-US" b="0" i="0" dirty="0">
                <a:solidFill>
                  <a:srgbClr val="292929"/>
                </a:solidFill>
                <a:effectLst/>
                <a:latin typeface="source-serif-pro"/>
              </a:rPr>
              <a:t>is the sum of the square of residuals</a:t>
            </a:r>
            <a:endParaRPr lang="en-TH" dirty="0"/>
          </a:p>
        </p:txBody>
      </p:sp>
      <p:pic>
        <p:nvPicPr>
          <p:cNvPr id="17414" name="Picture 6">
            <a:extLst>
              <a:ext uri="{FF2B5EF4-FFF2-40B4-BE49-F238E27FC236}">
                <a16:creationId xmlns:a16="http://schemas.microsoft.com/office/drawing/2014/main" id="{1F419BF5-5D70-C8D2-A660-0F75B780A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599" y="4820518"/>
            <a:ext cx="2667000" cy="77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73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C68D-D7FD-D502-EF9C-195E58CFF24B}"/>
              </a:ext>
            </a:extLst>
          </p:cNvPr>
          <p:cNvSpPr>
            <a:spLocks noGrp="1"/>
          </p:cNvSpPr>
          <p:nvPr>
            <p:ph type="title"/>
          </p:nvPr>
        </p:nvSpPr>
        <p:spPr>
          <a:xfrm>
            <a:off x="838199" y="365125"/>
            <a:ext cx="10712669" cy="738461"/>
          </a:xfrm>
        </p:spPr>
        <p:txBody>
          <a:bodyPr>
            <a:normAutofit/>
          </a:bodyPr>
          <a:lstStyle/>
          <a:p>
            <a:r>
              <a:rPr lang="en-US" i="0" dirty="0">
                <a:solidFill>
                  <a:srgbClr val="292929"/>
                </a:solidFill>
                <a:effectLst/>
              </a:rPr>
              <a:t>Scikit-learn implementation: Linear Regression</a:t>
            </a:r>
            <a:endParaRPr lang="en-TH" dirty="0"/>
          </a:p>
        </p:txBody>
      </p:sp>
    </p:spTree>
    <p:extLst>
      <p:ext uri="{BB962C8B-B14F-4D97-AF65-F5344CB8AC3E}">
        <p14:creationId xmlns:p14="http://schemas.microsoft.com/office/powerpoint/2010/main" val="398728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DDEA-62BF-A87A-C325-4D4C0F2525D4}"/>
              </a:ext>
            </a:extLst>
          </p:cNvPr>
          <p:cNvSpPr>
            <a:spLocks noGrp="1"/>
          </p:cNvSpPr>
          <p:nvPr>
            <p:ph type="title"/>
          </p:nvPr>
        </p:nvSpPr>
        <p:spPr/>
        <p:txBody>
          <a:bodyPr/>
          <a:lstStyle/>
          <a:p>
            <a:r>
              <a:rPr lang="en-TH" dirty="0"/>
              <a:t>Where Linear Regression can be used?</a:t>
            </a:r>
          </a:p>
        </p:txBody>
      </p:sp>
      <p:sp>
        <p:nvSpPr>
          <p:cNvPr id="3" name="Content Placeholder 2">
            <a:extLst>
              <a:ext uri="{FF2B5EF4-FFF2-40B4-BE49-F238E27FC236}">
                <a16:creationId xmlns:a16="http://schemas.microsoft.com/office/drawing/2014/main" id="{304FC22D-E33D-2F32-006B-F9E9E0520079}"/>
              </a:ext>
            </a:extLst>
          </p:cNvPr>
          <p:cNvSpPr>
            <a:spLocks noGrp="1"/>
          </p:cNvSpPr>
          <p:nvPr>
            <p:ph idx="1"/>
          </p:nvPr>
        </p:nvSpPr>
        <p:spPr>
          <a:xfrm>
            <a:off x="838200" y="1825625"/>
            <a:ext cx="10515600" cy="2557189"/>
          </a:xfrm>
        </p:spPr>
        <p:txBody>
          <a:bodyPr/>
          <a:lstStyle/>
          <a:p>
            <a:r>
              <a:rPr lang="en-US" dirty="0">
                <a:solidFill>
                  <a:srgbClr val="292929"/>
                </a:solidFill>
                <a:latin typeface="source-serif-pro"/>
              </a:rPr>
              <a:t>T</a:t>
            </a:r>
            <a:r>
              <a:rPr lang="en-US" b="0" i="0" dirty="0">
                <a:solidFill>
                  <a:srgbClr val="292929"/>
                </a:solidFill>
                <a:effectLst/>
                <a:latin typeface="source-serif-pro"/>
              </a:rPr>
              <a:t>o understand the factors that influence profitability. </a:t>
            </a:r>
          </a:p>
          <a:p>
            <a:r>
              <a:rPr lang="en-US" b="0" i="0" dirty="0">
                <a:solidFill>
                  <a:srgbClr val="292929"/>
                </a:solidFill>
                <a:effectLst/>
                <a:latin typeface="source-serif-pro"/>
              </a:rPr>
              <a:t>It can be used to forecast sales in the coming months by analyzing the sales data for previous months. </a:t>
            </a:r>
          </a:p>
          <a:p>
            <a:r>
              <a:rPr lang="en-US" b="0" i="0" dirty="0">
                <a:solidFill>
                  <a:srgbClr val="292929"/>
                </a:solidFill>
                <a:effectLst/>
                <a:latin typeface="source-serif-pro"/>
              </a:rPr>
              <a:t>It can also be used to gain various insights about customer </a:t>
            </a:r>
            <a:r>
              <a:rPr lang="en-US" b="0" i="0" dirty="0" err="1">
                <a:solidFill>
                  <a:srgbClr val="292929"/>
                </a:solidFill>
                <a:effectLst/>
                <a:latin typeface="source-serif-pro"/>
              </a:rPr>
              <a:t>behaviour</a:t>
            </a:r>
            <a:r>
              <a:rPr lang="en-US" b="0" i="0" dirty="0">
                <a:solidFill>
                  <a:srgbClr val="292929"/>
                </a:solidFill>
                <a:effectLst/>
                <a:latin typeface="source-serif-pro"/>
              </a:rPr>
              <a:t>.</a:t>
            </a:r>
          </a:p>
          <a:p>
            <a:r>
              <a:rPr lang="en-US" b="0" i="0" dirty="0">
                <a:solidFill>
                  <a:srgbClr val="292929"/>
                </a:solidFill>
                <a:effectLst/>
                <a:latin typeface="source-serif-pro"/>
              </a:rPr>
              <a:t>Determine a line which best fits the data.</a:t>
            </a:r>
            <a:endParaRPr lang="en-TH" dirty="0"/>
          </a:p>
        </p:txBody>
      </p:sp>
      <p:pic>
        <p:nvPicPr>
          <p:cNvPr id="1026" name="Picture 2">
            <a:extLst>
              <a:ext uri="{FF2B5EF4-FFF2-40B4-BE49-F238E27FC236}">
                <a16:creationId xmlns:a16="http://schemas.microsoft.com/office/drawing/2014/main" id="{640B08E0-1E65-B708-83CC-658FD13D7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540" y="3656930"/>
            <a:ext cx="3781260" cy="283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86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4E37-07A2-A689-EBE8-2C7B0A05BE8D}"/>
              </a:ext>
            </a:extLst>
          </p:cNvPr>
          <p:cNvSpPr>
            <a:spLocks noGrp="1"/>
          </p:cNvSpPr>
          <p:nvPr>
            <p:ph type="title"/>
          </p:nvPr>
        </p:nvSpPr>
        <p:spPr/>
        <p:txBody>
          <a:bodyPr/>
          <a:lstStyle/>
          <a:p>
            <a:r>
              <a:rPr lang="en-TH" dirty="0"/>
              <a:t>Outline</a:t>
            </a:r>
          </a:p>
        </p:txBody>
      </p:sp>
      <p:sp>
        <p:nvSpPr>
          <p:cNvPr id="3" name="Content Placeholder 2">
            <a:extLst>
              <a:ext uri="{FF2B5EF4-FFF2-40B4-BE49-F238E27FC236}">
                <a16:creationId xmlns:a16="http://schemas.microsoft.com/office/drawing/2014/main" id="{7463EC3C-EC81-2050-5467-B3A3643FB708}"/>
              </a:ext>
            </a:extLst>
          </p:cNvPr>
          <p:cNvSpPr>
            <a:spLocks noGrp="1"/>
          </p:cNvSpPr>
          <p:nvPr>
            <p:ph idx="1"/>
          </p:nvPr>
        </p:nvSpPr>
        <p:spPr/>
        <p:txBody>
          <a:bodyPr/>
          <a:lstStyle/>
          <a:p>
            <a:pPr algn="l">
              <a:buFont typeface="+mj-lt"/>
              <a:buAutoNum type="arabicPeriod"/>
            </a:pPr>
            <a:r>
              <a:rPr lang="en-US" b="0" i="0" dirty="0">
                <a:solidFill>
                  <a:srgbClr val="292929"/>
                </a:solidFill>
                <a:effectLst/>
                <a:latin typeface="source-serif-pro"/>
              </a:rPr>
              <a:t>What is Linear Regression</a:t>
            </a:r>
          </a:p>
          <a:p>
            <a:pPr algn="l">
              <a:buFont typeface="+mj-lt"/>
              <a:buAutoNum type="arabicPeriod"/>
            </a:pPr>
            <a:r>
              <a:rPr lang="en-US" b="0" i="0" dirty="0">
                <a:solidFill>
                  <a:srgbClr val="292929"/>
                </a:solidFill>
                <a:effectLst/>
                <a:latin typeface="source-serif-pro"/>
              </a:rPr>
              <a:t>Hypothesis of Linear Regression</a:t>
            </a:r>
          </a:p>
          <a:p>
            <a:pPr algn="l">
              <a:buFont typeface="+mj-lt"/>
              <a:buAutoNum type="arabicPeriod"/>
            </a:pPr>
            <a:r>
              <a:rPr lang="en-US" b="0" i="0" dirty="0">
                <a:solidFill>
                  <a:srgbClr val="292929"/>
                </a:solidFill>
                <a:effectLst/>
                <a:latin typeface="source-serif-pro"/>
              </a:rPr>
              <a:t>Training a Linear Regression model</a:t>
            </a:r>
          </a:p>
          <a:p>
            <a:pPr algn="l">
              <a:buFont typeface="+mj-lt"/>
              <a:buAutoNum type="arabicPeriod"/>
            </a:pPr>
            <a:r>
              <a:rPr lang="en-US" b="0" i="0" dirty="0">
                <a:solidFill>
                  <a:srgbClr val="292929"/>
                </a:solidFill>
                <a:effectLst/>
                <a:latin typeface="source-serif-pro"/>
              </a:rPr>
              <a:t>Evaluating the model</a:t>
            </a:r>
          </a:p>
          <a:p>
            <a:pPr algn="l">
              <a:buFont typeface="+mj-lt"/>
              <a:buAutoNum type="arabicPeriod"/>
            </a:pPr>
            <a:r>
              <a:rPr lang="en-US" b="0" i="0" dirty="0">
                <a:solidFill>
                  <a:srgbClr val="292929"/>
                </a:solidFill>
                <a:effectLst/>
                <a:latin typeface="source-serif-pro"/>
              </a:rPr>
              <a:t>scikit-learn implementation</a:t>
            </a:r>
          </a:p>
        </p:txBody>
      </p:sp>
    </p:spTree>
    <p:extLst>
      <p:ext uri="{BB962C8B-B14F-4D97-AF65-F5344CB8AC3E}">
        <p14:creationId xmlns:p14="http://schemas.microsoft.com/office/powerpoint/2010/main" val="102952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B22A-BFCD-129D-576C-69BB017FA999}"/>
              </a:ext>
            </a:extLst>
          </p:cNvPr>
          <p:cNvSpPr>
            <a:spLocks noGrp="1"/>
          </p:cNvSpPr>
          <p:nvPr>
            <p:ph type="title"/>
          </p:nvPr>
        </p:nvSpPr>
        <p:spPr/>
        <p:txBody>
          <a:bodyPr/>
          <a:lstStyle/>
          <a:p>
            <a:r>
              <a:rPr lang="en-TH" dirty="0"/>
              <a:t>What is Linear Regression?</a:t>
            </a:r>
          </a:p>
        </p:txBody>
      </p:sp>
      <p:sp>
        <p:nvSpPr>
          <p:cNvPr id="3" name="Content Placeholder 2">
            <a:extLst>
              <a:ext uri="{FF2B5EF4-FFF2-40B4-BE49-F238E27FC236}">
                <a16:creationId xmlns:a16="http://schemas.microsoft.com/office/drawing/2014/main" id="{0CEFEABA-4286-A1B0-05EB-622E9399AF54}"/>
              </a:ext>
            </a:extLst>
          </p:cNvPr>
          <p:cNvSpPr>
            <a:spLocks noGrp="1"/>
          </p:cNvSpPr>
          <p:nvPr>
            <p:ph idx="1"/>
          </p:nvPr>
        </p:nvSpPr>
        <p:spPr/>
        <p:txBody>
          <a:bodyPr/>
          <a:lstStyle/>
          <a:p>
            <a:r>
              <a:rPr lang="en-US" b="0" i="0" dirty="0">
                <a:solidFill>
                  <a:srgbClr val="292929"/>
                </a:solidFill>
                <a:effectLst/>
                <a:latin typeface="source-serif-pro"/>
              </a:rPr>
              <a:t>The objective of a linear regression model is to find a relationship between one or more features(independent variables) and a continuous target variable(dependent variable). </a:t>
            </a:r>
          </a:p>
          <a:p>
            <a:r>
              <a:rPr lang="en-US" b="0" i="0" dirty="0">
                <a:solidFill>
                  <a:srgbClr val="292929"/>
                </a:solidFill>
                <a:effectLst/>
                <a:latin typeface="source-serif-pro"/>
              </a:rPr>
              <a:t>When there is only feature it is called </a:t>
            </a:r>
            <a:r>
              <a:rPr lang="en-US" b="0" i="1" dirty="0">
                <a:solidFill>
                  <a:srgbClr val="292929"/>
                </a:solidFill>
                <a:effectLst/>
                <a:latin typeface="source-serif-pro"/>
              </a:rPr>
              <a:t>Uni-variate</a:t>
            </a:r>
            <a:r>
              <a:rPr lang="en-US" b="0" i="0" dirty="0">
                <a:solidFill>
                  <a:srgbClr val="292929"/>
                </a:solidFill>
                <a:effectLst/>
                <a:latin typeface="source-serif-pro"/>
              </a:rPr>
              <a:t> Linear Regression and if there are multiple features, it is called </a:t>
            </a:r>
            <a:r>
              <a:rPr lang="en-US" b="0" i="1" dirty="0">
                <a:solidFill>
                  <a:srgbClr val="292929"/>
                </a:solidFill>
                <a:effectLst/>
                <a:latin typeface="source-serif-pro"/>
              </a:rPr>
              <a:t>Multi</a:t>
            </a:r>
            <a:r>
              <a:rPr lang="en-US" b="0" i="0" dirty="0">
                <a:solidFill>
                  <a:srgbClr val="292929"/>
                </a:solidFill>
                <a:effectLst/>
                <a:latin typeface="source-serif-pro"/>
              </a:rPr>
              <a:t>ple Linear Regression.</a:t>
            </a:r>
            <a:endParaRPr lang="en-TH" dirty="0"/>
          </a:p>
        </p:txBody>
      </p:sp>
    </p:spTree>
    <p:extLst>
      <p:ext uri="{BB962C8B-B14F-4D97-AF65-F5344CB8AC3E}">
        <p14:creationId xmlns:p14="http://schemas.microsoft.com/office/powerpoint/2010/main" val="27450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B22A-BFCD-129D-576C-69BB017FA999}"/>
              </a:ext>
            </a:extLst>
          </p:cNvPr>
          <p:cNvSpPr>
            <a:spLocks noGrp="1"/>
          </p:cNvSpPr>
          <p:nvPr>
            <p:ph type="title"/>
          </p:nvPr>
        </p:nvSpPr>
        <p:spPr/>
        <p:txBody>
          <a:bodyPr/>
          <a:lstStyle/>
          <a:p>
            <a:r>
              <a:rPr lang="en-TH" dirty="0"/>
              <a:t>Hypothesis of Linear Regression</a:t>
            </a:r>
          </a:p>
        </p:txBody>
      </p:sp>
      <p:sp>
        <p:nvSpPr>
          <p:cNvPr id="3" name="Content Placeholder 2">
            <a:extLst>
              <a:ext uri="{FF2B5EF4-FFF2-40B4-BE49-F238E27FC236}">
                <a16:creationId xmlns:a16="http://schemas.microsoft.com/office/drawing/2014/main" id="{0CEFEABA-4286-A1B0-05EB-622E9399AF54}"/>
              </a:ext>
            </a:extLst>
          </p:cNvPr>
          <p:cNvSpPr>
            <a:spLocks noGrp="1"/>
          </p:cNvSpPr>
          <p:nvPr>
            <p:ph idx="1"/>
          </p:nvPr>
        </p:nvSpPr>
        <p:spPr>
          <a:xfrm>
            <a:off x="838200" y="1825625"/>
            <a:ext cx="10515600" cy="938596"/>
          </a:xfrm>
        </p:spPr>
        <p:txBody>
          <a:bodyPr/>
          <a:lstStyle/>
          <a:p>
            <a:r>
              <a:rPr lang="en-US" b="0" i="0" dirty="0">
                <a:solidFill>
                  <a:srgbClr val="292929"/>
                </a:solidFill>
                <a:effectLst/>
                <a:latin typeface="source-serif-pro"/>
              </a:rPr>
              <a:t>The linear regression model can be represented by the following equation:</a:t>
            </a:r>
            <a:endParaRPr lang="en-TH"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AB1CAA-E393-5D4A-839D-BE3A280481D0}"/>
                  </a:ext>
                </a:extLst>
              </p:cNvPr>
              <p:cNvSpPr txBox="1"/>
              <p:nvPr/>
            </p:nvSpPr>
            <p:spPr>
              <a:xfrm>
                <a:off x="3305504" y="2487222"/>
                <a:ext cx="6920100" cy="553998"/>
              </a:xfrm>
              <a:prstGeom prst="rect">
                <a:avLst/>
              </a:prstGeom>
              <a:noFill/>
            </p:spPr>
            <p:txBody>
              <a:bodyPr wrap="none" lIns="0" tIns="0" rIns="0" bIns="0" rtlCol="0">
                <a:spAutoFit/>
              </a:bodyPr>
              <a:lstStyle/>
              <a:p>
                <a14:m>
                  <m:oMath xmlns:m="http://schemas.openxmlformats.org/officeDocument/2006/math">
                    <m:r>
                      <a:rPr lang="en-US" sz="3600" b="0" i="1" smtClean="0">
                        <a:latin typeface="Cambria Math" panose="02040503050406030204" pitchFamily="18" charset="0"/>
                      </a:rPr>
                      <m:t>𝑌</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𝜃</m:t>
                        </m:r>
                      </m:e>
                      <m:sub>
                        <m:r>
                          <a:rPr lang="en-US" sz="3600" b="0" i="1" smtClean="0">
                            <a:latin typeface="Cambria Math" panose="02040503050406030204" pitchFamily="18" charset="0"/>
                          </a:rPr>
                          <m:t>0</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𝜃</m:t>
                        </m:r>
                      </m:e>
                      <m:sub>
                        <m:r>
                          <a:rPr lang="en-US" sz="3600" b="0" i="1" smtClean="0">
                            <a:latin typeface="Cambria Math" panose="02040503050406030204" pitchFamily="18" charset="0"/>
                          </a:rPr>
                          <m:t>1</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𝜃</m:t>
                        </m:r>
                      </m:e>
                      <m:sub>
                        <m:r>
                          <a:rPr lang="en-US" sz="3600" b="0" i="1" smtClean="0">
                            <a:latin typeface="Cambria Math" panose="02040503050406030204" pitchFamily="18" charset="0"/>
                          </a:rPr>
                          <m:t>2</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oMath>
                </a14:m>
                <a:r>
                  <a:rPr lang="en-US" sz="3600" b="0" dirty="0"/>
                  <a:t> </a:t>
                </a:r>
                <a14:m>
                  <m:oMath xmlns:m="http://schemas.openxmlformats.org/officeDocument/2006/math">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𝜃</m:t>
                        </m:r>
                      </m:e>
                      <m:sub>
                        <m:r>
                          <a:rPr lang="en-US" sz="3600" b="0" i="1" smtClean="0">
                            <a:latin typeface="Cambria Math" panose="02040503050406030204" pitchFamily="18" charset="0"/>
                          </a:rPr>
                          <m:t>𝑛</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𝑛</m:t>
                        </m:r>
                      </m:sub>
                    </m:sSub>
                  </m:oMath>
                </a14:m>
                <a:endParaRPr lang="en-TH" sz="3600" dirty="0"/>
              </a:p>
            </p:txBody>
          </p:sp>
        </mc:Choice>
        <mc:Fallback xmlns="">
          <p:sp>
            <p:nvSpPr>
              <p:cNvPr id="4" name="TextBox 3">
                <a:extLst>
                  <a:ext uri="{FF2B5EF4-FFF2-40B4-BE49-F238E27FC236}">
                    <a16:creationId xmlns:a16="http://schemas.microsoft.com/office/drawing/2014/main" id="{4FAB1CAA-E393-5D4A-839D-BE3A280481D0}"/>
                  </a:ext>
                </a:extLst>
              </p:cNvPr>
              <p:cNvSpPr txBox="1">
                <a:spLocks noRot="1" noChangeAspect="1" noMove="1" noResize="1" noEditPoints="1" noAdjustHandles="1" noChangeArrowheads="1" noChangeShapeType="1" noTextEdit="1"/>
              </p:cNvSpPr>
              <p:nvPr/>
            </p:nvSpPr>
            <p:spPr>
              <a:xfrm>
                <a:off x="3305504" y="2487222"/>
                <a:ext cx="6920100" cy="553998"/>
              </a:xfrm>
              <a:prstGeom prst="rect">
                <a:avLst/>
              </a:prstGeom>
              <a:blipFill>
                <a:blip r:embed="rId2"/>
                <a:stretch>
                  <a:fillRect l="-2202" t="-6667" b="-37778"/>
                </a:stretch>
              </a:blipFill>
            </p:spPr>
            <p:txBody>
              <a:bodyPr/>
              <a:lstStyle/>
              <a:p>
                <a:r>
                  <a:rPr lang="en-TH">
                    <a:noFill/>
                  </a:rPr>
                  <a:t> </a:t>
                </a:r>
              </a:p>
            </p:txBody>
          </p:sp>
        </mc:Fallback>
      </mc:AlternateContent>
      <p:sp>
        <p:nvSpPr>
          <p:cNvPr id="5" name="Oval 4">
            <a:extLst>
              <a:ext uri="{FF2B5EF4-FFF2-40B4-BE49-F238E27FC236}">
                <a16:creationId xmlns:a16="http://schemas.microsoft.com/office/drawing/2014/main" id="{379EFA34-CF68-D1DF-8591-045256BA6A61}"/>
              </a:ext>
            </a:extLst>
          </p:cNvPr>
          <p:cNvSpPr/>
          <p:nvPr/>
        </p:nvSpPr>
        <p:spPr>
          <a:xfrm>
            <a:off x="3111062" y="2362200"/>
            <a:ext cx="588580" cy="77776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6" name="Oval 5">
            <a:extLst>
              <a:ext uri="{FF2B5EF4-FFF2-40B4-BE49-F238E27FC236}">
                <a16:creationId xmlns:a16="http://schemas.microsoft.com/office/drawing/2014/main" id="{A273EC59-3266-055D-8D9E-CC39DD5596CC}"/>
              </a:ext>
            </a:extLst>
          </p:cNvPr>
          <p:cNvSpPr/>
          <p:nvPr/>
        </p:nvSpPr>
        <p:spPr>
          <a:xfrm>
            <a:off x="4230414" y="2375338"/>
            <a:ext cx="588580" cy="77776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7" name="Oval 6">
            <a:extLst>
              <a:ext uri="{FF2B5EF4-FFF2-40B4-BE49-F238E27FC236}">
                <a16:creationId xmlns:a16="http://schemas.microsoft.com/office/drawing/2014/main" id="{5ABF172F-682D-D40A-BF2B-90E67D74EA97}"/>
              </a:ext>
            </a:extLst>
          </p:cNvPr>
          <p:cNvSpPr/>
          <p:nvPr/>
        </p:nvSpPr>
        <p:spPr>
          <a:xfrm>
            <a:off x="5260427" y="2472559"/>
            <a:ext cx="588580" cy="6805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8" name="Oval 7">
            <a:extLst>
              <a:ext uri="{FF2B5EF4-FFF2-40B4-BE49-F238E27FC236}">
                <a16:creationId xmlns:a16="http://schemas.microsoft.com/office/drawing/2014/main" id="{E32A6A76-93BE-4332-51F9-C44A1412D08A}"/>
              </a:ext>
            </a:extLst>
          </p:cNvPr>
          <p:cNvSpPr/>
          <p:nvPr/>
        </p:nvSpPr>
        <p:spPr>
          <a:xfrm>
            <a:off x="6863255" y="2487222"/>
            <a:ext cx="588580" cy="6805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9" name="Oval 8">
            <a:extLst>
              <a:ext uri="{FF2B5EF4-FFF2-40B4-BE49-F238E27FC236}">
                <a16:creationId xmlns:a16="http://schemas.microsoft.com/office/drawing/2014/main" id="{09AEAAA6-1C4A-2088-C340-B3C4BD6D37BB}"/>
              </a:ext>
            </a:extLst>
          </p:cNvPr>
          <p:cNvSpPr/>
          <p:nvPr/>
        </p:nvSpPr>
        <p:spPr>
          <a:xfrm>
            <a:off x="9101958" y="2487222"/>
            <a:ext cx="588580" cy="6805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0" name="Oval 9">
            <a:extLst>
              <a:ext uri="{FF2B5EF4-FFF2-40B4-BE49-F238E27FC236}">
                <a16:creationId xmlns:a16="http://schemas.microsoft.com/office/drawing/2014/main" id="{92175322-82CA-C586-8EFA-D97E17310E38}"/>
              </a:ext>
            </a:extLst>
          </p:cNvPr>
          <p:cNvSpPr/>
          <p:nvPr/>
        </p:nvSpPr>
        <p:spPr>
          <a:xfrm>
            <a:off x="5856889" y="2518752"/>
            <a:ext cx="433551" cy="56866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1" name="Oval 10">
            <a:extLst>
              <a:ext uri="{FF2B5EF4-FFF2-40B4-BE49-F238E27FC236}">
                <a16:creationId xmlns:a16="http://schemas.microsoft.com/office/drawing/2014/main" id="{A722A8D1-8F19-F4DC-2F75-015EBE3441E8}"/>
              </a:ext>
            </a:extLst>
          </p:cNvPr>
          <p:cNvSpPr/>
          <p:nvPr/>
        </p:nvSpPr>
        <p:spPr>
          <a:xfrm>
            <a:off x="7429501" y="2552912"/>
            <a:ext cx="433551" cy="56866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2" name="Oval 11">
            <a:extLst>
              <a:ext uri="{FF2B5EF4-FFF2-40B4-BE49-F238E27FC236}">
                <a16:creationId xmlns:a16="http://schemas.microsoft.com/office/drawing/2014/main" id="{DDF38F66-CA4F-F389-E610-51EB0490549C}"/>
              </a:ext>
            </a:extLst>
          </p:cNvPr>
          <p:cNvSpPr/>
          <p:nvPr/>
        </p:nvSpPr>
        <p:spPr>
          <a:xfrm>
            <a:off x="9690538" y="2535832"/>
            <a:ext cx="433551" cy="56866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17E2E10-AF2C-ED3B-E557-1B2A77C27B67}"/>
                  </a:ext>
                </a:extLst>
              </p:cNvPr>
              <p:cNvSpPr txBox="1"/>
              <p:nvPr/>
            </p:nvSpPr>
            <p:spPr>
              <a:xfrm>
                <a:off x="3245245" y="3308950"/>
                <a:ext cx="7040617" cy="1569660"/>
              </a:xfrm>
              <a:prstGeom prst="rect">
                <a:avLst/>
              </a:prstGeom>
              <a:noFill/>
            </p:spPr>
            <p:txBody>
              <a:bodyPr wrap="square">
                <a:spAutoFit/>
              </a:bodyPr>
              <a:lstStyle/>
              <a:p>
                <a:pPr algn="l"/>
                <a14:m>
                  <m:oMath xmlns:m="http://schemas.openxmlformats.org/officeDocument/2006/math">
                    <m:r>
                      <a:rPr lang="en-US" sz="2400" b="0" i="1" smtClean="0">
                        <a:solidFill>
                          <a:schemeClr val="accent2"/>
                        </a:solidFill>
                        <a:latin typeface="Cambria Math" panose="02040503050406030204" pitchFamily="18" charset="0"/>
                      </a:rPr>
                      <m:t>𝑌</m:t>
                    </m:r>
                    <m:r>
                      <a:rPr lang="en-US" sz="2400" b="0" i="1" smtClean="0">
                        <a:solidFill>
                          <a:schemeClr val="accent2"/>
                        </a:solidFill>
                        <a:latin typeface="Cambria Math" panose="02040503050406030204" pitchFamily="18" charset="0"/>
                      </a:rPr>
                      <m:t> </m:t>
                    </m:r>
                  </m:oMath>
                </a14:m>
                <a:r>
                  <a:rPr lang="en-US" sz="2400" b="0" i="0" dirty="0">
                    <a:solidFill>
                      <a:schemeClr val="accent2"/>
                    </a:solidFill>
                    <a:effectLst/>
                    <a:latin typeface="source-serif-pro"/>
                  </a:rPr>
                  <a:t> is the predicted value</a:t>
                </a:r>
              </a:p>
              <a:p>
                <a:pPr algn="l"/>
                <a14:m>
                  <m:oMath xmlns:m="http://schemas.openxmlformats.org/officeDocument/2006/math">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ea typeface="Cambria Math" panose="02040503050406030204" pitchFamily="18" charset="0"/>
                          </a:rPr>
                          <m:t>𝜃</m:t>
                        </m:r>
                      </m:e>
                      <m:sub>
                        <m:r>
                          <a:rPr lang="en-US" sz="2400" b="0" i="1" smtClean="0">
                            <a:solidFill>
                              <a:schemeClr val="accent1"/>
                            </a:solidFill>
                            <a:latin typeface="Cambria Math" panose="02040503050406030204" pitchFamily="18" charset="0"/>
                          </a:rPr>
                          <m:t>0</m:t>
                        </m:r>
                      </m:sub>
                    </m:sSub>
                  </m:oMath>
                </a14:m>
                <a:r>
                  <a:rPr lang="el-GR" sz="2400" b="0" i="0" dirty="0">
                    <a:solidFill>
                      <a:schemeClr val="accent1"/>
                    </a:solidFill>
                    <a:effectLst/>
                    <a:latin typeface="source-serif-pro"/>
                  </a:rPr>
                  <a:t> </a:t>
                </a:r>
                <a:r>
                  <a:rPr lang="en-US" sz="2400" b="0" i="0" dirty="0">
                    <a:solidFill>
                      <a:schemeClr val="accent1"/>
                    </a:solidFill>
                    <a:effectLst/>
                    <a:latin typeface="source-serif-pro"/>
                  </a:rPr>
                  <a:t>is the bias term.</a:t>
                </a:r>
              </a:p>
              <a:p>
                <a14:m>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ea typeface="Cambria Math" panose="02040503050406030204" pitchFamily="18" charset="0"/>
                          </a:rPr>
                          <m:t>𝜃</m:t>
                        </m:r>
                      </m:e>
                      <m:sub>
                        <m:r>
                          <a:rPr lang="en-US" sz="2400" b="0" i="1" smtClean="0">
                            <a:solidFill>
                              <a:srgbClr val="C00000"/>
                            </a:solidFill>
                            <a:latin typeface="Cambria Math" panose="02040503050406030204" pitchFamily="18" charset="0"/>
                          </a:rPr>
                          <m:t>1</m:t>
                        </m:r>
                      </m:sub>
                    </m:sSub>
                  </m:oMath>
                </a14:m>
                <a:r>
                  <a:rPr lang="el-GR" sz="2400" b="0" i="0" dirty="0">
                    <a:solidFill>
                      <a:srgbClr val="C00000"/>
                    </a:solidFill>
                    <a:effectLst/>
                    <a:latin typeface="source-serif-pro"/>
                  </a:rPr>
                  <a:t>,…,</a:t>
                </a:r>
                <a:r>
                  <a:rPr lang="en-US" sz="2400" dirty="0">
                    <a:solidFill>
                      <a:srgbClr val="C00000"/>
                    </a:solidFill>
                  </a:rPr>
                  <a:t> </a:t>
                </a:r>
                <a14:m>
                  <m:oMath xmlns:m="http://schemas.openxmlformats.org/officeDocument/2006/math">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ea typeface="Cambria Math" panose="02040503050406030204" pitchFamily="18" charset="0"/>
                          </a:rPr>
                          <m:t>𝜃</m:t>
                        </m:r>
                      </m:e>
                      <m:sub>
                        <m:r>
                          <a:rPr lang="en-US" sz="2400" i="1">
                            <a:solidFill>
                              <a:srgbClr val="C00000"/>
                            </a:solidFill>
                            <a:latin typeface="Cambria Math" panose="02040503050406030204" pitchFamily="18" charset="0"/>
                          </a:rPr>
                          <m:t>𝑛</m:t>
                        </m:r>
                      </m:sub>
                    </m:sSub>
                  </m:oMath>
                </a14:m>
                <a:r>
                  <a:rPr lang="el-GR" sz="2400" b="0" i="0" dirty="0">
                    <a:solidFill>
                      <a:srgbClr val="C00000"/>
                    </a:solidFill>
                    <a:effectLst/>
                    <a:latin typeface="source-serif-pro"/>
                  </a:rPr>
                  <a:t> </a:t>
                </a:r>
                <a:r>
                  <a:rPr lang="en-US" sz="2400" b="0" i="0" dirty="0">
                    <a:solidFill>
                      <a:srgbClr val="C00000"/>
                    </a:solidFill>
                    <a:effectLst/>
                    <a:latin typeface="source-serif-pro"/>
                  </a:rPr>
                  <a:t>are the model parameters</a:t>
                </a:r>
              </a:p>
              <a:p>
                <a14:m>
                  <m:oMath xmlns:m="http://schemas.openxmlformats.org/officeDocument/2006/math">
                    <m:sSub>
                      <m:sSubPr>
                        <m:ctrlPr>
                          <a:rPr lang="en-US" sz="2400" b="0" i="1" smtClean="0">
                            <a:solidFill>
                              <a:schemeClr val="accent6"/>
                            </a:solidFill>
                            <a:latin typeface="Cambria Math" panose="02040503050406030204" pitchFamily="18" charset="0"/>
                          </a:rPr>
                        </m:ctrlPr>
                      </m:sSubPr>
                      <m:e>
                        <m:r>
                          <a:rPr lang="en-US" sz="2400" b="0" i="1" smtClean="0">
                            <a:solidFill>
                              <a:schemeClr val="accent6"/>
                            </a:solidFill>
                            <a:latin typeface="Cambria Math" panose="02040503050406030204" pitchFamily="18" charset="0"/>
                          </a:rPr>
                          <m:t>𝑥</m:t>
                        </m:r>
                      </m:e>
                      <m:sub>
                        <m:r>
                          <a:rPr lang="en-US" sz="2400" b="0" i="1" smtClean="0">
                            <a:solidFill>
                              <a:schemeClr val="accent6"/>
                            </a:solidFill>
                            <a:latin typeface="Cambria Math" panose="02040503050406030204" pitchFamily="18" charset="0"/>
                          </a:rPr>
                          <m:t>1</m:t>
                        </m:r>
                      </m:sub>
                    </m:sSub>
                  </m:oMath>
                </a14:m>
                <a:r>
                  <a:rPr lang="en-US" sz="2400" b="0" i="0" dirty="0">
                    <a:solidFill>
                      <a:schemeClr val="accent6"/>
                    </a:solidFill>
                    <a:effectLst/>
                    <a:latin typeface="source-serif-pro"/>
                  </a:rPr>
                  <a:t>, </a:t>
                </a:r>
                <a:r>
                  <a:rPr lang="en-US" sz="2400" dirty="0">
                    <a:solidFill>
                      <a:schemeClr val="accent6"/>
                    </a:solidFill>
                  </a:rPr>
                  <a:t> </a:t>
                </a:r>
                <a14:m>
                  <m:oMath xmlns:m="http://schemas.openxmlformats.org/officeDocument/2006/math">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𝑥</m:t>
                        </m:r>
                      </m:e>
                      <m:sub>
                        <m:r>
                          <a:rPr lang="en-US" sz="2400" i="1">
                            <a:solidFill>
                              <a:schemeClr val="accent6"/>
                            </a:solidFill>
                            <a:latin typeface="Cambria Math" panose="02040503050406030204" pitchFamily="18" charset="0"/>
                          </a:rPr>
                          <m:t>2</m:t>
                        </m:r>
                      </m:sub>
                    </m:sSub>
                  </m:oMath>
                </a14:m>
                <a:r>
                  <a:rPr lang="en-US" sz="2400" b="0" i="0" dirty="0">
                    <a:solidFill>
                      <a:schemeClr val="accent6"/>
                    </a:solidFill>
                    <a:effectLst/>
                    <a:latin typeface="source-serif-pro"/>
                  </a:rPr>
                  <a:t>,…,</a:t>
                </a:r>
                <a:r>
                  <a:rPr lang="en-US" sz="2400" dirty="0">
                    <a:solidFill>
                      <a:schemeClr val="accent6"/>
                    </a:solidFill>
                  </a:rPr>
                  <a:t> </a:t>
                </a:r>
                <a14:m>
                  <m:oMath xmlns:m="http://schemas.openxmlformats.org/officeDocument/2006/math">
                    <m:sSub>
                      <m:sSubPr>
                        <m:ctrlPr>
                          <a:rPr lang="en-US" sz="2400" i="1">
                            <a:solidFill>
                              <a:schemeClr val="accent6"/>
                            </a:solidFill>
                            <a:latin typeface="Cambria Math" panose="02040503050406030204" pitchFamily="18" charset="0"/>
                          </a:rPr>
                        </m:ctrlPr>
                      </m:sSubPr>
                      <m:e>
                        <m:r>
                          <a:rPr lang="en-US" sz="2400" i="1">
                            <a:solidFill>
                              <a:schemeClr val="accent6"/>
                            </a:solidFill>
                            <a:latin typeface="Cambria Math" panose="02040503050406030204" pitchFamily="18" charset="0"/>
                          </a:rPr>
                          <m:t>𝑥</m:t>
                        </m:r>
                      </m:e>
                      <m:sub>
                        <m:r>
                          <a:rPr lang="en-US" sz="2400" b="0" i="1" smtClean="0">
                            <a:solidFill>
                              <a:schemeClr val="accent6"/>
                            </a:solidFill>
                            <a:latin typeface="Cambria Math" panose="02040503050406030204" pitchFamily="18" charset="0"/>
                          </a:rPr>
                          <m:t>𝑛</m:t>
                        </m:r>
                      </m:sub>
                    </m:sSub>
                  </m:oMath>
                </a14:m>
                <a:r>
                  <a:rPr lang="en-US" sz="2400" b="0" i="0" dirty="0">
                    <a:solidFill>
                      <a:schemeClr val="accent6"/>
                    </a:solidFill>
                    <a:effectLst/>
                    <a:latin typeface="source-serif-pro"/>
                  </a:rPr>
                  <a:t> are the feature values.</a:t>
                </a:r>
                <a:endParaRPr lang="en-US" sz="2400" b="0" i="0" dirty="0">
                  <a:solidFill>
                    <a:srgbClr val="292929"/>
                  </a:solidFill>
                  <a:effectLst/>
                  <a:latin typeface="source-serif-pro"/>
                </a:endParaRPr>
              </a:p>
            </p:txBody>
          </p:sp>
        </mc:Choice>
        <mc:Fallback xmlns="">
          <p:sp>
            <p:nvSpPr>
              <p:cNvPr id="14" name="TextBox 13">
                <a:extLst>
                  <a:ext uri="{FF2B5EF4-FFF2-40B4-BE49-F238E27FC236}">
                    <a16:creationId xmlns:a16="http://schemas.microsoft.com/office/drawing/2014/main" id="{617E2E10-AF2C-ED3B-E557-1B2A77C27B67}"/>
                  </a:ext>
                </a:extLst>
              </p:cNvPr>
              <p:cNvSpPr txBox="1">
                <a:spLocks noRot="1" noChangeAspect="1" noMove="1" noResize="1" noEditPoints="1" noAdjustHandles="1" noChangeArrowheads="1" noChangeShapeType="1" noTextEdit="1"/>
              </p:cNvSpPr>
              <p:nvPr/>
            </p:nvSpPr>
            <p:spPr>
              <a:xfrm>
                <a:off x="3245245" y="3308950"/>
                <a:ext cx="7040617" cy="1569660"/>
              </a:xfrm>
              <a:prstGeom prst="rect">
                <a:avLst/>
              </a:prstGeom>
              <a:blipFill>
                <a:blip r:embed="rId3"/>
                <a:stretch>
                  <a:fillRect l="-180" t="-2419" b="-8871"/>
                </a:stretch>
              </a:blipFill>
            </p:spPr>
            <p:txBody>
              <a:bodyPr/>
              <a:lstStyle/>
              <a:p>
                <a:r>
                  <a:rPr lang="en-TH">
                    <a:noFill/>
                  </a:rPr>
                  <a:t> </a:t>
                </a:r>
              </a:p>
            </p:txBody>
          </p:sp>
        </mc:Fallback>
      </mc:AlternateContent>
      <p:sp>
        <p:nvSpPr>
          <p:cNvPr id="15" name="Content Placeholder 2">
            <a:extLst>
              <a:ext uri="{FF2B5EF4-FFF2-40B4-BE49-F238E27FC236}">
                <a16:creationId xmlns:a16="http://schemas.microsoft.com/office/drawing/2014/main" id="{C972A978-215C-86D4-32D7-EFCCA16E12AD}"/>
              </a:ext>
            </a:extLst>
          </p:cNvPr>
          <p:cNvSpPr txBox="1">
            <a:spLocks/>
          </p:cNvSpPr>
          <p:nvPr/>
        </p:nvSpPr>
        <p:spPr>
          <a:xfrm>
            <a:off x="838200" y="5018096"/>
            <a:ext cx="8137634" cy="40524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292929"/>
                </a:solidFill>
                <a:effectLst/>
                <a:latin typeface="source-serif-pro"/>
              </a:rPr>
              <a:t>The above hypothesis can also be represented by</a:t>
            </a:r>
            <a:r>
              <a:rPr lang="en-US" dirty="0">
                <a:solidFill>
                  <a:srgbClr val="292929"/>
                </a:solidFill>
                <a:latin typeface="source-serif-pro"/>
              </a:rPr>
              <a:t>:</a:t>
            </a:r>
            <a:endParaRPr lang="en-TH"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825BEF7-CB91-CC52-1DD3-25D856798CA3}"/>
                  </a:ext>
                </a:extLst>
              </p:cNvPr>
              <p:cNvSpPr txBox="1"/>
              <p:nvPr/>
            </p:nvSpPr>
            <p:spPr>
              <a:xfrm>
                <a:off x="5638800" y="2974427"/>
                <a:ext cx="20069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TH" i="1" smtClean="0">
                          <a:latin typeface="Cambria Math" panose="02040503050406030204" pitchFamily="18" charset="0"/>
                        </a:rPr>
                        <a:t>Type equation here.</a:t>
                      </a:fld>
                    </m:oMath>
                  </m:oMathPara>
                </a14:m>
                <a:endParaRPr lang="en-TH" dirty="0"/>
              </a:p>
            </p:txBody>
          </p:sp>
        </mc:Choice>
        <mc:Fallback xmlns="">
          <p:sp>
            <p:nvSpPr>
              <p:cNvPr id="18" name="TextBox 17">
                <a:extLst>
                  <a:ext uri="{FF2B5EF4-FFF2-40B4-BE49-F238E27FC236}">
                    <a16:creationId xmlns:a16="http://schemas.microsoft.com/office/drawing/2014/main" id="{0825BEF7-CB91-CC52-1DD3-25D856798CA3}"/>
                  </a:ext>
                </a:extLst>
              </p:cNvPr>
              <p:cNvSpPr txBox="1">
                <a:spLocks noRot="1" noChangeAspect="1" noMove="1" noResize="1" noEditPoints="1" noAdjustHandles="1" noChangeArrowheads="1" noChangeShapeType="1" noTextEdit="1"/>
              </p:cNvSpPr>
              <p:nvPr/>
            </p:nvSpPr>
            <p:spPr>
              <a:xfrm>
                <a:off x="5638800" y="2974427"/>
                <a:ext cx="2006960" cy="276999"/>
              </a:xfrm>
              <a:prstGeom prst="rect">
                <a:avLst/>
              </a:prstGeom>
              <a:blipFill>
                <a:blip r:embed="rId4"/>
                <a:stretch>
                  <a:fillRect l="-3797" t="-9091" r="-2532" b="-40909"/>
                </a:stretch>
              </a:blipFill>
            </p:spPr>
            <p:txBody>
              <a:bodyPr/>
              <a:lstStyle/>
              <a:p>
                <a:r>
                  <a:rPr lang="en-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FE583B7-EEC8-DBAC-18BF-DC0CC07CFFD2}"/>
                  </a:ext>
                </a:extLst>
              </p:cNvPr>
              <p:cNvSpPr txBox="1"/>
              <p:nvPr/>
            </p:nvSpPr>
            <p:spPr>
              <a:xfrm>
                <a:off x="3111062" y="5714122"/>
                <a:ext cx="166558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𝑌</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𝜃</m:t>
                          </m:r>
                        </m:e>
                        <m:sup>
                          <m:r>
                            <a:rPr lang="en-US" sz="3200" b="0" i="1" smtClean="0">
                              <a:latin typeface="Cambria Math" panose="02040503050406030204" pitchFamily="18" charset="0"/>
                            </a:rPr>
                            <m:t>𝑇</m:t>
                          </m:r>
                        </m:sup>
                      </m:sSup>
                      <m:r>
                        <a:rPr lang="en-US" sz="3200" b="0" i="1" smtClean="0">
                          <a:latin typeface="Cambria Math" panose="02040503050406030204" pitchFamily="18" charset="0"/>
                        </a:rPr>
                        <m:t>𝑥</m:t>
                      </m:r>
                    </m:oMath>
                  </m:oMathPara>
                </a14:m>
                <a:endParaRPr lang="en-TH" sz="3200" dirty="0"/>
              </a:p>
            </p:txBody>
          </p:sp>
        </mc:Choice>
        <mc:Fallback xmlns="">
          <p:sp>
            <p:nvSpPr>
              <p:cNvPr id="19" name="TextBox 18">
                <a:extLst>
                  <a:ext uri="{FF2B5EF4-FFF2-40B4-BE49-F238E27FC236}">
                    <a16:creationId xmlns:a16="http://schemas.microsoft.com/office/drawing/2014/main" id="{DFE583B7-EEC8-DBAC-18BF-DC0CC07CFFD2}"/>
                  </a:ext>
                </a:extLst>
              </p:cNvPr>
              <p:cNvSpPr txBox="1">
                <a:spLocks noRot="1" noChangeAspect="1" noMove="1" noResize="1" noEditPoints="1" noAdjustHandles="1" noChangeArrowheads="1" noChangeShapeType="1" noTextEdit="1"/>
              </p:cNvSpPr>
              <p:nvPr/>
            </p:nvSpPr>
            <p:spPr>
              <a:xfrm>
                <a:off x="3111062" y="5714122"/>
                <a:ext cx="1665584" cy="492443"/>
              </a:xfrm>
              <a:prstGeom prst="rect">
                <a:avLst/>
              </a:prstGeom>
              <a:blipFill>
                <a:blip r:embed="rId5"/>
                <a:stretch>
                  <a:fillRect l="-4511" t="-7500" r="-1504" b="-37500"/>
                </a:stretch>
              </a:blipFill>
            </p:spPr>
            <p:txBody>
              <a:bodyPr/>
              <a:lstStyle/>
              <a:p>
                <a:r>
                  <a:rPr lang="en-TH">
                    <a:noFill/>
                  </a:rPr>
                  <a:t> </a:t>
                </a:r>
              </a:p>
            </p:txBody>
          </p:sp>
        </mc:Fallback>
      </mc:AlternateContent>
      <p:sp>
        <p:nvSpPr>
          <p:cNvPr id="20" name="Oval 19">
            <a:extLst>
              <a:ext uri="{FF2B5EF4-FFF2-40B4-BE49-F238E27FC236}">
                <a16:creationId xmlns:a16="http://schemas.microsoft.com/office/drawing/2014/main" id="{7E6473E9-A4C1-CFFD-9C32-D4F1ABA59285}"/>
              </a:ext>
            </a:extLst>
          </p:cNvPr>
          <p:cNvSpPr/>
          <p:nvPr/>
        </p:nvSpPr>
        <p:spPr>
          <a:xfrm>
            <a:off x="4025461" y="5714122"/>
            <a:ext cx="236483" cy="4924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cxnSp>
        <p:nvCxnSpPr>
          <p:cNvPr id="22" name="Straight Arrow Connector 21">
            <a:extLst>
              <a:ext uri="{FF2B5EF4-FFF2-40B4-BE49-F238E27FC236}">
                <a16:creationId xmlns:a16="http://schemas.microsoft.com/office/drawing/2014/main" id="{27EDF8BC-B441-4D66-9EBC-C7A026D91186}"/>
              </a:ext>
            </a:extLst>
          </p:cNvPr>
          <p:cNvCxnSpPr>
            <a:stCxn id="20" idx="5"/>
          </p:cNvCxnSpPr>
          <p:nvPr/>
        </p:nvCxnSpPr>
        <p:spPr>
          <a:xfrm>
            <a:off x="4227312" y="6134448"/>
            <a:ext cx="271116" cy="339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0AD5597-8E65-7F80-76A9-2DD080D4B9F3}"/>
              </a:ext>
            </a:extLst>
          </p:cNvPr>
          <p:cNvSpPr/>
          <p:nvPr/>
        </p:nvSpPr>
        <p:spPr>
          <a:xfrm>
            <a:off x="4461337" y="5777164"/>
            <a:ext cx="357657" cy="469116"/>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cxnSp>
        <p:nvCxnSpPr>
          <p:cNvPr id="25" name="Straight Arrow Connector 24">
            <a:extLst>
              <a:ext uri="{FF2B5EF4-FFF2-40B4-BE49-F238E27FC236}">
                <a16:creationId xmlns:a16="http://schemas.microsoft.com/office/drawing/2014/main" id="{D514A646-CB46-C7E3-5EDA-198CCC05700E}"/>
              </a:ext>
            </a:extLst>
          </p:cNvPr>
          <p:cNvCxnSpPr>
            <a:stCxn id="23" idx="7"/>
          </p:cNvCxnSpPr>
          <p:nvPr/>
        </p:nvCxnSpPr>
        <p:spPr>
          <a:xfrm flipV="1">
            <a:off x="4766616" y="5714122"/>
            <a:ext cx="1329384" cy="13174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941DD9-847D-AFA2-01C4-8A9DE99B1E77}"/>
                  </a:ext>
                </a:extLst>
              </p:cNvPr>
              <p:cNvSpPr txBox="1"/>
              <p:nvPr/>
            </p:nvSpPr>
            <p:spPr>
              <a:xfrm>
                <a:off x="6096000" y="5529456"/>
                <a:ext cx="2727734" cy="369332"/>
              </a:xfrm>
              <a:prstGeom prst="rect">
                <a:avLst/>
              </a:prstGeom>
              <a:noFill/>
            </p:spPr>
            <p:txBody>
              <a:bodyPr wrap="none" rtlCol="0">
                <a:spAutoFit/>
              </a:bodyPr>
              <a:lstStyle/>
              <a:p>
                <a:r>
                  <a:rPr lang="en-US" dirty="0">
                    <a:solidFill>
                      <a:schemeClr val="accent6"/>
                    </a:solidFill>
                  </a:rPr>
                  <a:t>Feature vector with </a:t>
                </a:r>
                <a14:m>
                  <m:oMath xmlns:m="http://schemas.openxmlformats.org/officeDocument/2006/math">
                    <m:sSub>
                      <m:sSubPr>
                        <m:ctrlPr>
                          <a:rPr lang="en-US"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𝑥</m:t>
                        </m:r>
                      </m:e>
                      <m:sub>
                        <m:r>
                          <a:rPr lang="en-US" b="0" i="1" smtClean="0">
                            <a:solidFill>
                              <a:schemeClr val="accent6"/>
                            </a:solidFill>
                            <a:latin typeface="Cambria Math" panose="02040503050406030204" pitchFamily="18" charset="0"/>
                          </a:rPr>
                          <m:t>0</m:t>
                        </m:r>
                      </m:sub>
                    </m:sSub>
                    <m:r>
                      <a:rPr lang="en-US" b="0" i="1" smtClean="0">
                        <a:solidFill>
                          <a:schemeClr val="accent6"/>
                        </a:solidFill>
                        <a:latin typeface="Cambria Math" panose="02040503050406030204" pitchFamily="18" charset="0"/>
                      </a:rPr>
                      <m:t>=1</m:t>
                    </m:r>
                  </m:oMath>
                </a14:m>
                <a:endParaRPr lang="en-TH" dirty="0">
                  <a:solidFill>
                    <a:schemeClr val="accent6"/>
                  </a:solidFill>
                </a:endParaRPr>
              </a:p>
            </p:txBody>
          </p:sp>
        </mc:Choice>
        <mc:Fallback xmlns="">
          <p:sp>
            <p:nvSpPr>
              <p:cNvPr id="26" name="TextBox 25">
                <a:extLst>
                  <a:ext uri="{FF2B5EF4-FFF2-40B4-BE49-F238E27FC236}">
                    <a16:creationId xmlns:a16="http://schemas.microsoft.com/office/drawing/2014/main" id="{F5941DD9-847D-AFA2-01C4-8A9DE99B1E77}"/>
                  </a:ext>
                </a:extLst>
              </p:cNvPr>
              <p:cNvSpPr txBox="1">
                <a:spLocks noRot="1" noChangeAspect="1" noMove="1" noResize="1" noEditPoints="1" noAdjustHandles="1" noChangeArrowheads="1" noChangeShapeType="1" noTextEdit="1"/>
              </p:cNvSpPr>
              <p:nvPr/>
            </p:nvSpPr>
            <p:spPr>
              <a:xfrm>
                <a:off x="6096000" y="5529456"/>
                <a:ext cx="2727734" cy="369332"/>
              </a:xfrm>
              <a:prstGeom prst="rect">
                <a:avLst/>
              </a:prstGeom>
              <a:blipFill>
                <a:blip r:embed="rId6"/>
                <a:stretch>
                  <a:fillRect l="-1860" t="-6667" b="-26667"/>
                </a:stretch>
              </a:blipFill>
            </p:spPr>
            <p:txBody>
              <a:bodyPr/>
              <a:lstStyle/>
              <a:p>
                <a:r>
                  <a:rPr lang="en-TH">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A6ACD9B-921C-9C6A-E11D-02B22BA75537}"/>
                  </a:ext>
                </a:extLst>
              </p:cNvPr>
              <p:cNvSpPr txBox="1"/>
              <p:nvPr/>
            </p:nvSpPr>
            <p:spPr>
              <a:xfrm>
                <a:off x="4466897" y="6309784"/>
                <a:ext cx="5491311" cy="369332"/>
              </a:xfrm>
              <a:prstGeom prst="rect">
                <a:avLst/>
              </a:prstGeom>
              <a:noFill/>
            </p:spPr>
            <p:txBody>
              <a:bodyPr wrap="none" rtlCol="0">
                <a:spAutoFit/>
              </a:bodyPr>
              <a:lstStyle/>
              <a:p>
                <a:r>
                  <a:rPr lang="en-US" dirty="0">
                    <a:solidFill>
                      <a:srgbClr val="C00000"/>
                    </a:solidFill>
                  </a:rPr>
                  <a:t>The model’s parameter vector including the bias term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𝜃</m:t>
                        </m:r>
                      </m:e>
                      <m:sub>
                        <m:r>
                          <a:rPr lang="en-US" b="0" i="1" smtClean="0">
                            <a:solidFill>
                              <a:srgbClr val="C00000"/>
                            </a:solidFill>
                            <a:latin typeface="Cambria Math" panose="02040503050406030204" pitchFamily="18" charset="0"/>
                          </a:rPr>
                          <m:t>0</m:t>
                        </m:r>
                      </m:sub>
                    </m:sSub>
                  </m:oMath>
                </a14:m>
                <a:endParaRPr lang="en-TH" dirty="0">
                  <a:solidFill>
                    <a:srgbClr val="C00000"/>
                  </a:solidFill>
                </a:endParaRPr>
              </a:p>
            </p:txBody>
          </p:sp>
        </mc:Choice>
        <mc:Fallback xmlns="">
          <p:sp>
            <p:nvSpPr>
              <p:cNvPr id="27" name="TextBox 26">
                <a:extLst>
                  <a:ext uri="{FF2B5EF4-FFF2-40B4-BE49-F238E27FC236}">
                    <a16:creationId xmlns:a16="http://schemas.microsoft.com/office/drawing/2014/main" id="{BA6ACD9B-921C-9C6A-E11D-02B22BA75537}"/>
                  </a:ext>
                </a:extLst>
              </p:cNvPr>
              <p:cNvSpPr txBox="1">
                <a:spLocks noRot="1" noChangeAspect="1" noMove="1" noResize="1" noEditPoints="1" noAdjustHandles="1" noChangeArrowheads="1" noChangeShapeType="1" noTextEdit="1"/>
              </p:cNvSpPr>
              <p:nvPr/>
            </p:nvSpPr>
            <p:spPr>
              <a:xfrm>
                <a:off x="4466897" y="6309784"/>
                <a:ext cx="5491311" cy="369332"/>
              </a:xfrm>
              <a:prstGeom prst="rect">
                <a:avLst/>
              </a:prstGeom>
              <a:blipFill>
                <a:blip r:embed="rId7"/>
                <a:stretch>
                  <a:fillRect l="-922" t="-6452" b="-22581"/>
                </a:stretch>
              </a:blipFill>
            </p:spPr>
            <p:txBody>
              <a:bodyPr/>
              <a:lstStyle/>
              <a:p>
                <a:r>
                  <a:rPr lang="en-TH">
                    <a:noFill/>
                  </a:rPr>
                  <a:t> </a:t>
                </a:r>
              </a:p>
            </p:txBody>
          </p:sp>
        </mc:Fallback>
      </mc:AlternateContent>
    </p:spTree>
    <p:extLst>
      <p:ext uri="{BB962C8B-B14F-4D97-AF65-F5344CB8AC3E}">
        <p14:creationId xmlns:p14="http://schemas.microsoft.com/office/powerpoint/2010/main" val="103400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C742-BB73-EA80-9E05-C99081D6820C}"/>
              </a:ext>
            </a:extLst>
          </p:cNvPr>
          <p:cNvSpPr>
            <a:spLocks noGrp="1"/>
          </p:cNvSpPr>
          <p:nvPr>
            <p:ph type="title"/>
          </p:nvPr>
        </p:nvSpPr>
        <p:spPr/>
        <p:txBody>
          <a:bodyPr/>
          <a:lstStyle/>
          <a:p>
            <a:r>
              <a:rPr lang="en-TH" dirty="0"/>
              <a:t>Dataset</a:t>
            </a:r>
          </a:p>
        </p:txBody>
      </p:sp>
      <p:pic>
        <p:nvPicPr>
          <p:cNvPr id="5" name="Picture 4" descr="Graphical user interface, text, application&#10;&#10;Description automatically generated">
            <a:extLst>
              <a:ext uri="{FF2B5EF4-FFF2-40B4-BE49-F238E27FC236}">
                <a16:creationId xmlns:a16="http://schemas.microsoft.com/office/drawing/2014/main" id="{1B45FE5A-0F50-544E-C963-BC37014429E7}"/>
              </a:ext>
            </a:extLst>
          </p:cNvPr>
          <p:cNvPicPr>
            <a:picLocks noChangeAspect="1"/>
          </p:cNvPicPr>
          <p:nvPr/>
        </p:nvPicPr>
        <p:blipFill>
          <a:blip r:embed="rId2"/>
          <a:stretch>
            <a:fillRect/>
          </a:stretch>
        </p:blipFill>
        <p:spPr>
          <a:xfrm>
            <a:off x="509483" y="1417636"/>
            <a:ext cx="9212367" cy="4968875"/>
          </a:xfrm>
          <a:prstGeom prst="rect">
            <a:avLst/>
          </a:prstGeom>
        </p:spPr>
      </p:pic>
    </p:spTree>
    <p:extLst>
      <p:ext uri="{BB962C8B-B14F-4D97-AF65-F5344CB8AC3E}">
        <p14:creationId xmlns:p14="http://schemas.microsoft.com/office/powerpoint/2010/main" val="364814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C742-BB73-EA80-9E05-C99081D6820C}"/>
              </a:ext>
            </a:extLst>
          </p:cNvPr>
          <p:cNvSpPr>
            <a:spLocks noGrp="1"/>
          </p:cNvSpPr>
          <p:nvPr>
            <p:ph type="title"/>
          </p:nvPr>
        </p:nvSpPr>
        <p:spPr/>
        <p:txBody>
          <a:bodyPr/>
          <a:lstStyle/>
          <a:p>
            <a:r>
              <a:rPr lang="en-TH" dirty="0"/>
              <a:t>Output</a:t>
            </a:r>
          </a:p>
        </p:txBody>
      </p:sp>
      <p:pic>
        <p:nvPicPr>
          <p:cNvPr id="7" name="Picture 6" descr="Chart, scatter chart&#10;&#10;Description automatically generated">
            <a:extLst>
              <a:ext uri="{FF2B5EF4-FFF2-40B4-BE49-F238E27FC236}">
                <a16:creationId xmlns:a16="http://schemas.microsoft.com/office/drawing/2014/main" id="{D081976F-0768-F900-BB1A-005B1C27485A}"/>
              </a:ext>
            </a:extLst>
          </p:cNvPr>
          <p:cNvPicPr>
            <a:picLocks noChangeAspect="1"/>
          </p:cNvPicPr>
          <p:nvPr/>
        </p:nvPicPr>
        <p:blipFill>
          <a:blip r:embed="rId2"/>
          <a:stretch>
            <a:fillRect/>
          </a:stretch>
        </p:blipFill>
        <p:spPr>
          <a:xfrm>
            <a:off x="2201862" y="1627583"/>
            <a:ext cx="7342188" cy="4983558"/>
          </a:xfrm>
          <a:prstGeom prst="rect">
            <a:avLst/>
          </a:prstGeom>
        </p:spPr>
      </p:pic>
    </p:spTree>
    <p:extLst>
      <p:ext uri="{BB962C8B-B14F-4D97-AF65-F5344CB8AC3E}">
        <p14:creationId xmlns:p14="http://schemas.microsoft.com/office/powerpoint/2010/main" val="378032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B16F-68F7-A6CD-B450-5FBD7C6DB93C}"/>
              </a:ext>
            </a:extLst>
          </p:cNvPr>
          <p:cNvSpPr>
            <a:spLocks noGrp="1"/>
          </p:cNvSpPr>
          <p:nvPr>
            <p:ph type="title"/>
          </p:nvPr>
        </p:nvSpPr>
        <p:spPr/>
        <p:txBody>
          <a:bodyPr/>
          <a:lstStyle/>
          <a:p>
            <a:r>
              <a:rPr lang="en-TH" dirty="0"/>
              <a:t>Training a Linear Regression Model</a:t>
            </a:r>
          </a:p>
        </p:txBody>
      </p:sp>
      <p:sp>
        <p:nvSpPr>
          <p:cNvPr id="3" name="Content Placeholder 2">
            <a:extLst>
              <a:ext uri="{FF2B5EF4-FFF2-40B4-BE49-F238E27FC236}">
                <a16:creationId xmlns:a16="http://schemas.microsoft.com/office/drawing/2014/main" id="{56044CCF-A50A-E77C-EE04-9B8DC7D8E383}"/>
              </a:ext>
            </a:extLst>
          </p:cNvPr>
          <p:cNvSpPr>
            <a:spLocks noGrp="1"/>
          </p:cNvSpPr>
          <p:nvPr>
            <p:ph idx="1"/>
          </p:nvPr>
        </p:nvSpPr>
        <p:spPr>
          <a:xfrm>
            <a:off x="838200" y="1825625"/>
            <a:ext cx="10515600" cy="2798927"/>
          </a:xfrm>
        </p:spPr>
        <p:txBody>
          <a:bodyPr>
            <a:normAutofit lnSpcReduction="10000"/>
          </a:bodyPr>
          <a:lstStyle/>
          <a:p>
            <a:r>
              <a:rPr lang="en-US" b="0" i="0" dirty="0">
                <a:solidFill>
                  <a:srgbClr val="292929"/>
                </a:solidFill>
                <a:effectLst/>
                <a:latin typeface="source-serif-pro"/>
              </a:rPr>
              <a:t>Training of the model here means to find the parameters so that the model best fits the data.</a:t>
            </a:r>
          </a:p>
          <a:p>
            <a:r>
              <a:rPr lang="en-US" dirty="0">
                <a:solidFill>
                  <a:srgbClr val="292929"/>
                </a:solidFill>
                <a:latin typeface="source-serif-pro"/>
              </a:rPr>
              <a:t>How do we determine the best fit line?</a:t>
            </a:r>
          </a:p>
          <a:p>
            <a:pPr lvl="1"/>
            <a:r>
              <a:rPr lang="en-US" b="0" i="0" dirty="0">
                <a:solidFill>
                  <a:srgbClr val="292929"/>
                </a:solidFill>
                <a:effectLst/>
                <a:latin typeface="source-serif-pro"/>
              </a:rPr>
              <a:t>The line for which the the </a:t>
            </a:r>
            <a:r>
              <a:rPr lang="en-US" b="0" i="1" dirty="0">
                <a:solidFill>
                  <a:srgbClr val="292929"/>
                </a:solidFill>
                <a:effectLst/>
                <a:latin typeface="source-serif-pro"/>
              </a:rPr>
              <a:t>error </a:t>
            </a:r>
            <a:r>
              <a:rPr lang="en-US" b="0" i="0" dirty="0">
                <a:solidFill>
                  <a:srgbClr val="292929"/>
                </a:solidFill>
                <a:effectLst/>
                <a:latin typeface="source-serif-pro"/>
              </a:rPr>
              <a:t>between the predicted values and the observed values is minimum is called the best fit line or the </a:t>
            </a:r>
            <a:r>
              <a:rPr lang="en-US" b="1" i="0" dirty="0">
                <a:solidFill>
                  <a:srgbClr val="292929"/>
                </a:solidFill>
                <a:effectLst/>
                <a:latin typeface="source-serif-pro"/>
              </a:rPr>
              <a:t>regression </a:t>
            </a:r>
            <a:r>
              <a:rPr lang="en-US" b="0" i="0" dirty="0">
                <a:solidFill>
                  <a:srgbClr val="292929"/>
                </a:solidFill>
                <a:effectLst/>
                <a:latin typeface="source-serif-pro"/>
              </a:rPr>
              <a:t>line.</a:t>
            </a:r>
          </a:p>
          <a:p>
            <a:pPr lvl="1"/>
            <a:r>
              <a:rPr lang="en-US" b="0" i="0" dirty="0">
                <a:solidFill>
                  <a:srgbClr val="292929"/>
                </a:solidFill>
                <a:effectLst/>
                <a:latin typeface="source-serif-pro"/>
              </a:rPr>
              <a:t>These errors are also called as </a:t>
            </a:r>
            <a:r>
              <a:rPr lang="en-US" b="1" i="1" dirty="0">
                <a:solidFill>
                  <a:srgbClr val="292929"/>
                </a:solidFill>
                <a:effectLst/>
                <a:latin typeface="source-serif-pro"/>
              </a:rPr>
              <a:t>residuals</a:t>
            </a:r>
            <a:r>
              <a:rPr lang="en-US" b="0" i="0" dirty="0">
                <a:solidFill>
                  <a:srgbClr val="292929"/>
                </a:solidFill>
                <a:effectLst/>
                <a:latin typeface="source-serif-pro"/>
              </a:rPr>
              <a:t>. The residuals can be visualized by the vertical lines from the observed data value to the regression line.</a:t>
            </a:r>
            <a:endParaRPr lang="en-TH" dirty="0"/>
          </a:p>
        </p:txBody>
      </p:sp>
      <p:pic>
        <p:nvPicPr>
          <p:cNvPr id="2050" name="Picture 2">
            <a:extLst>
              <a:ext uri="{FF2B5EF4-FFF2-40B4-BE49-F238E27FC236}">
                <a16:creationId xmlns:a16="http://schemas.microsoft.com/office/drawing/2014/main" id="{49C8F867-BF33-7414-D11C-BC5F467FE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9134" y="4472479"/>
            <a:ext cx="3015707" cy="22426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893432-B8C2-2724-1429-6D16AE0548F5}"/>
              </a:ext>
            </a:extLst>
          </p:cNvPr>
          <p:cNvSpPr txBox="1"/>
          <p:nvPr/>
        </p:nvSpPr>
        <p:spPr>
          <a:xfrm>
            <a:off x="2795752" y="6492875"/>
            <a:ext cx="5044965" cy="276999"/>
          </a:xfrm>
          <a:prstGeom prst="rect">
            <a:avLst/>
          </a:prstGeom>
          <a:noFill/>
        </p:spPr>
        <p:txBody>
          <a:bodyPr wrap="square">
            <a:spAutoFit/>
          </a:bodyPr>
          <a:lstStyle/>
          <a:p>
            <a:r>
              <a:rPr lang="en-TH" sz="1200" dirty="0">
                <a:hlinkClick r:id="rId3"/>
              </a:rPr>
              <a:t>http://wiki.engageeducation.org.au/further-maths/data-analysis/residuals/</a:t>
            </a:r>
            <a:r>
              <a:rPr lang="en-TH" sz="1200" dirty="0"/>
              <a:t> </a:t>
            </a:r>
          </a:p>
        </p:txBody>
      </p:sp>
    </p:spTree>
    <p:extLst>
      <p:ext uri="{BB962C8B-B14F-4D97-AF65-F5344CB8AC3E}">
        <p14:creationId xmlns:p14="http://schemas.microsoft.com/office/powerpoint/2010/main" val="2332028486"/>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1016</Words>
  <Application>Microsoft Macintosh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sohne</vt:lpstr>
      <vt:lpstr>source-serif-pro</vt:lpstr>
      <vt:lpstr>Arial</vt:lpstr>
      <vt:lpstr>Calibri</vt:lpstr>
      <vt:lpstr>Calibri Light</vt:lpstr>
      <vt:lpstr>Cambria Math</vt:lpstr>
      <vt:lpstr>Office Theme 2013 - 2022</vt:lpstr>
      <vt:lpstr>Linear Regression with Python</vt:lpstr>
      <vt:lpstr>Linear Regression</vt:lpstr>
      <vt:lpstr>Where Linear Regression can be used?</vt:lpstr>
      <vt:lpstr>Outline</vt:lpstr>
      <vt:lpstr>What is Linear Regression?</vt:lpstr>
      <vt:lpstr>Hypothesis of Linear Regression</vt:lpstr>
      <vt:lpstr>Dataset</vt:lpstr>
      <vt:lpstr>Output</vt:lpstr>
      <vt:lpstr>Training a Linear Regression Model</vt:lpstr>
      <vt:lpstr>Training a Linear Regression Model</vt:lpstr>
      <vt:lpstr>Training a Linear Regression Model</vt:lpstr>
      <vt:lpstr>Gradient Descent</vt:lpstr>
      <vt:lpstr>Gradient Descent</vt:lpstr>
      <vt:lpstr>Gradient Descent</vt:lpstr>
      <vt:lpstr>Gradient Descent</vt:lpstr>
      <vt:lpstr>Gradient Descent: find the best fit line</vt:lpstr>
      <vt:lpstr>Gradient Descent : find the best fit line</vt:lpstr>
      <vt:lpstr>Gradient Descent : find the best fit line</vt:lpstr>
      <vt:lpstr>Learning Yourself</vt:lpstr>
      <vt:lpstr>Evaluating the model performance: RMSE</vt:lpstr>
      <vt:lpstr>Evaluating the model performance: RMSE</vt:lpstr>
      <vt:lpstr>Scikit-learn implementation: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with Python</dc:title>
  <dc:creator>A</dc:creator>
  <cp:lastModifiedBy>A</cp:lastModifiedBy>
  <cp:revision>8</cp:revision>
  <dcterms:created xsi:type="dcterms:W3CDTF">2023-01-16T03:01:28Z</dcterms:created>
  <dcterms:modified xsi:type="dcterms:W3CDTF">2023-01-16T05:02:02Z</dcterms:modified>
</cp:coreProperties>
</file>