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OPERATING</a:t>
            </a:r>
            <a:r>
              <a:rPr dirty="0" spc="65"/>
              <a:t> </a:t>
            </a:r>
            <a:r>
              <a:rPr dirty="0"/>
              <a:t>SYSTEMS</a:t>
            </a:r>
            <a:r>
              <a:rPr dirty="0" spc="65"/>
              <a:t> </a:t>
            </a:r>
            <a:r>
              <a:rPr dirty="0" spc="-10"/>
              <a:t>REPORT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OPERATING</a:t>
            </a:r>
            <a:r>
              <a:rPr dirty="0" spc="65"/>
              <a:t> </a:t>
            </a:r>
            <a:r>
              <a:rPr dirty="0"/>
              <a:t>SYSTEMS</a:t>
            </a:r>
            <a:r>
              <a:rPr dirty="0" spc="65"/>
              <a:t> </a:t>
            </a:r>
            <a:r>
              <a:rPr dirty="0" spc="-10"/>
              <a:t>REPORT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OPERATING</a:t>
            </a:r>
            <a:r>
              <a:rPr dirty="0" spc="65"/>
              <a:t> </a:t>
            </a:r>
            <a:r>
              <a:rPr dirty="0"/>
              <a:t>SYSTEMS</a:t>
            </a:r>
            <a:r>
              <a:rPr dirty="0" spc="65"/>
              <a:t> </a:t>
            </a:r>
            <a:r>
              <a:rPr dirty="0" spc="-10"/>
              <a:t>REPORT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OPERATING</a:t>
            </a:r>
            <a:r>
              <a:rPr dirty="0" spc="65"/>
              <a:t> </a:t>
            </a:r>
            <a:r>
              <a:rPr dirty="0"/>
              <a:t>SYSTEMS</a:t>
            </a:r>
            <a:r>
              <a:rPr dirty="0" spc="65"/>
              <a:t> </a:t>
            </a:r>
            <a:r>
              <a:rPr dirty="0" spc="-10"/>
              <a:t>REPORT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OPERATING</a:t>
            </a:r>
            <a:r>
              <a:rPr dirty="0" spc="65"/>
              <a:t> </a:t>
            </a:r>
            <a:r>
              <a:rPr dirty="0"/>
              <a:t>SYSTEMS</a:t>
            </a:r>
            <a:r>
              <a:rPr dirty="0" spc="65"/>
              <a:t> </a:t>
            </a:r>
            <a:r>
              <a:rPr dirty="0" spc="-10"/>
              <a:t>REPORT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3300" y="889000"/>
            <a:ext cx="4806950" cy="1127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3300" y="2394966"/>
            <a:ext cx="5538470" cy="4988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03300" y="10052939"/>
            <a:ext cx="1875789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OPERATING</a:t>
            </a:r>
            <a:r>
              <a:rPr dirty="0" spc="65"/>
              <a:t> </a:t>
            </a:r>
            <a:r>
              <a:rPr dirty="0"/>
              <a:t>SYSTEMS</a:t>
            </a:r>
            <a:r>
              <a:rPr dirty="0" spc="65"/>
              <a:t> </a:t>
            </a:r>
            <a:r>
              <a:rPr dirty="0" spc="-10"/>
              <a:t>REPORT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360159" y="10052939"/>
            <a:ext cx="231140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6484" y="4006341"/>
            <a:ext cx="498030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000094"/>
                </a:solidFill>
                <a:latin typeface="Arial"/>
                <a:cs typeface="Arial"/>
              </a:rPr>
              <a:t>OPERATING</a:t>
            </a:r>
            <a:r>
              <a:rPr dirty="0" sz="2800" spc="135">
                <a:solidFill>
                  <a:srgbClr val="000094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000094"/>
                </a:solidFill>
                <a:latin typeface="Arial"/>
                <a:cs typeface="Arial"/>
              </a:rPr>
              <a:t>SYSTEMS(CI45)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13307" y="4560061"/>
            <a:ext cx="5326380" cy="2310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2599"/>
              </a:lnSpc>
              <a:spcBef>
                <a:spcPts val="100"/>
              </a:spcBef>
            </a:pPr>
            <a:r>
              <a:rPr dirty="0" sz="2800" b="1">
                <a:solidFill>
                  <a:srgbClr val="000094"/>
                </a:solidFill>
                <a:latin typeface="Arial"/>
                <a:cs typeface="Arial"/>
              </a:rPr>
              <a:t>PRODUCER</a:t>
            </a:r>
            <a:r>
              <a:rPr dirty="0" sz="2800" spc="-155" b="1">
                <a:solidFill>
                  <a:srgbClr val="000094"/>
                </a:solidFill>
                <a:latin typeface="Arial"/>
                <a:cs typeface="Arial"/>
              </a:rPr>
              <a:t> </a:t>
            </a:r>
            <a:r>
              <a:rPr dirty="0" sz="2800" spc="-75" b="1">
                <a:solidFill>
                  <a:srgbClr val="000094"/>
                </a:solidFill>
                <a:latin typeface="Arial"/>
                <a:cs typeface="Arial"/>
              </a:rPr>
              <a:t>-</a:t>
            </a:r>
            <a:r>
              <a:rPr dirty="0" sz="2800" spc="-150" b="1">
                <a:solidFill>
                  <a:srgbClr val="000094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000094"/>
                </a:solidFill>
                <a:latin typeface="Arial"/>
                <a:cs typeface="Arial"/>
              </a:rPr>
              <a:t>CONSUMER </a:t>
            </a:r>
            <a:r>
              <a:rPr dirty="0" sz="2800" spc="-70" b="1">
                <a:solidFill>
                  <a:srgbClr val="000094"/>
                </a:solidFill>
                <a:latin typeface="Arial"/>
                <a:cs typeface="Arial"/>
              </a:rPr>
              <a:t>PROCESS</a:t>
            </a:r>
            <a:r>
              <a:rPr dirty="0" sz="2800" spc="-210" b="1">
                <a:solidFill>
                  <a:srgbClr val="000094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000094"/>
                </a:solidFill>
                <a:latin typeface="Arial"/>
                <a:cs typeface="Arial"/>
              </a:rPr>
              <a:t>SYNCHRONISATION</a:t>
            </a:r>
            <a:endParaRPr sz="2800">
              <a:latin typeface="Arial"/>
              <a:cs typeface="Arial"/>
            </a:endParaRPr>
          </a:p>
          <a:p>
            <a:pPr algn="ctr" marL="3175">
              <a:lnSpc>
                <a:spcPct val="100000"/>
              </a:lnSpc>
              <a:spcBef>
                <a:spcPts val="1420"/>
              </a:spcBef>
            </a:pPr>
            <a:r>
              <a:rPr dirty="0" sz="2800" b="1">
                <a:solidFill>
                  <a:srgbClr val="000094"/>
                </a:solidFill>
                <a:latin typeface="Arial"/>
                <a:cs typeface="Arial"/>
              </a:rPr>
              <a:t>USING</a:t>
            </a:r>
            <a:r>
              <a:rPr dirty="0" sz="2800" spc="-250" b="1">
                <a:solidFill>
                  <a:srgbClr val="000094"/>
                </a:solidFill>
                <a:latin typeface="Arial"/>
                <a:cs typeface="Arial"/>
              </a:rPr>
              <a:t> </a:t>
            </a:r>
            <a:r>
              <a:rPr dirty="0" sz="2800" spc="90" b="1">
                <a:solidFill>
                  <a:srgbClr val="000094"/>
                </a:solidFill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  <a:p>
            <a:pPr algn="ctr" marL="149225" marR="138430">
              <a:lnSpc>
                <a:spcPct val="111100"/>
              </a:lnSpc>
              <a:spcBef>
                <a:spcPts val="840"/>
              </a:spcBef>
              <a:tabLst>
                <a:tab pos="3244215" algn="l"/>
              </a:tabLst>
            </a:pPr>
            <a:r>
              <a:rPr dirty="0" sz="1800">
                <a:latin typeface="Arial"/>
                <a:cs typeface="Arial"/>
              </a:rPr>
              <a:t>Report:</a:t>
            </a:r>
            <a:r>
              <a:rPr dirty="0" sz="1800" spc="160">
                <a:latin typeface="Arial"/>
                <a:cs typeface="Arial"/>
              </a:rPr>
              <a:t> </a:t>
            </a:r>
            <a:r>
              <a:rPr dirty="0" sz="1800" spc="50">
                <a:latin typeface="Arial"/>
                <a:cs typeface="Arial"/>
              </a:rPr>
              <a:t>Synchronisation</a:t>
            </a:r>
            <a:r>
              <a:rPr dirty="0" sz="1800" spc="1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Between</a:t>
            </a:r>
            <a:r>
              <a:rPr dirty="0" sz="1800" spc="1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Producer- </a:t>
            </a:r>
            <a:r>
              <a:rPr dirty="0" sz="1800" spc="50">
                <a:latin typeface="Arial"/>
                <a:cs typeface="Arial"/>
              </a:rPr>
              <a:t>Consumer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Processes </a:t>
            </a:r>
            <a:r>
              <a:rPr dirty="0" sz="1800" spc="-10">
                <a:latin typeface="Arial"/>
                <a:cs typeface="Arial"/>
              </a:rPr>
              <a:t>Using</a:t>
            </a:r>
            <a:r>
              <a:rPr dirty="0" sz="1800">
                <a:latin typeface="Arial"/>
                <a:cs typeface="Arial"/>
              </a:rPr>
              <a:t>	Shared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Buﬀer</a:t>
            </a:r>
            <a:r>
              <a:rPr dirty="0" sz="1800" spc="95">
                <a:latin typeface="Arial"/>
                <a:cs typeface="Arial"/>
              </a:rPr>
              <a:t> </a:t>
            </a:r>
            <a:r>
              <a:rPr dirty="0" sz="1800" spc="60">
                <a:latin typeface="Arial"/>
                <a:cs typeface="Arial"/>
              </a:rPr>
              <a:t>in</a:t>
            </a:r>
            <a:r>
              <a:rPr dirty="0" sz="1800" spc="95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468771" y="7939836"/>
            <a:ext cx="2619375" cy="542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2890" marR="5080" indent="-250825">
              <a:lnSpc>
                <a:spcPct val="130600"/>
              </a:lnSpc>
              <a:spcBef>
                <a:spcPts val="100"/>
              </a:spcBef>
            </a:pPr>
            <a:r>
              <a:rPr dirty="0" sz="1300">
                <a:latin typeface="Arial"/>
                <a:cs typeface="Arial"/>
              </a:rPr>
              <a:t>Kailash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V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Prakash|Harshit</a:t>
            </a:r>
            <a:r>
              <a:rPr dirty="0" sz="1300" spc="-5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Agrawal 1MS23CI052|1MS223CI040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9809" y="74975"/>
            <a:ext cx="3905261" cy="323700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OPERATING</a:t>
            </a:r>
            <a:r>
              <a:rPr dirty="0" spc="65"/>
              <a:t> </a:t>
            </a:r>
            <a:r>
              <a:rPr dirty="0"/>
              <a:t>SYSTEMS</a:t>
            </a:r>
            <a:r>
              <a:rPr dirty="0" spc="65"/>
              <a:t> </a:t>
            </a:r>
            <a:r>
              <a:rPr dirty="0" spc="-10"/>
              <a:t>REPORT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OPERATING</a:t>
            </a:r>
            <a:r>
              <a:rPr dirty="0" spc="65"/>
              <a:t> </a:t>
            </a:r>
            <a:r>
              <a:rPr dirty="0"/>
              <a:t>SYSTEMS</a:t>
            </a:r>
            <a:r>
              <a:rPr dirty="0" spc="65"/>
              <a:t> </a:t>
            </a:r>
            <a:r>
              <a:rPr dirty="0" spc="-10"/>
              <a:t>REPORT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OPERATING</a:t>
            </a:r>
            <a:r>
              <a:rPr dirty="0" spc="65"/>
              <a:t> </a:t>
            </a:r>
            <a:r>
              <a:rPr dirty="0"/>
              <a:t>SYSTEMS</a:t>
            </a:r>
            <a:r>
              <a:rPr dirty="0" spc="65"/>
              <a:t> </a:t>
            </a:r>
            <a:r>
              <a:rPr dirty="0" spc="-10"/>
              <a:t>REPORT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/>
              <a:t>Report:</a:t>
            </a:r>
            <a:r>
              <a:rPr dirty="0" spc="-50"/>
              <a:t> </a:t>
            </a:r>
            <a:r>
              <a:rPr dirty="0" spc="-10"/>
              <a:t>Synchronisation</a:t>
            </a:r>
            <a:r>
              <a:rPr dirty="0" spc="-45"/>
              <a:t> </a:t>
            </a:r>
            <a:r>
              <a:rPr dirty="0" spc="-10"/>
              <a:t>Between </a:t>
            </a:r>
            <a:r>
              <a:rPr dirty="0" spc="-30"/>
              <a:t>Producer-</a:t>
            </a:r>
            <a:r>
              <a:rPr dirty="0"/>
              <a:t>Consumer</a:t>
            </a:r>
            <a:r>
              <a:rPr dirty="0" spc="-100"/>
              <a:t> </a:t>
            </a:r>
            <a:r>
              <a:rPr dirty="0"/>
              <a:t>Processes</a:t>
            </a:r>
            <a:r>
              <a:rPr dirty="0" spc="-55"/>
              <a:t> </a:t>
            </a:r>
            <a:r>
              <a:rPr dirty="0" spc="-10"/>
              <a:t>Using </a:t>
            </a:r>
            <a:r>
              <a:rPr dirty="0"/>
              <a:t>Shared</a:t>
            </a:r>
            <a:r>
              <a:rPr dirty="0" spc="-55"/>
              <a:t> </a:t>
            </a:r>
            <a:r>
              <a:rPr dirty="0"/>
              <a:t>Buffer</a:t>
            </a:r>
            <a:r>
              <a:rPr dirty="0" spc="-90"/>
              <a:t> </a:t>
            </a:r>
            <a:r>
              <a:rPr dirty="0"/>
              <a:t>in</a:t>
            </a:r>
            <a:r>
              <a:rPr dirty="0" spc="-50"/>
              <a:t> C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dirty="0" spc="-10"/>
              <a:t>Objective</a:t>
            </a:r>
          </a:p>
          <a:p>
            <a:pPr marL="12700" marR="5080">
              <a:lnSpc>
                <a:spcPct val="107100"/>
              </a:lnSpc>
              <a:spcBef>
                <a:spcPts val="1515"/>
              </a:spcBef>
            </a:pPr>
            <a:r>
              <a:rPr dirty="0" sz="1400"/>
              <a:t>This</a:t>
            </a:r>
            <a:r>
              <a:rPr dirty="0" sz="1400" spc="-20"/>
              <a:t> </a:t>
            </a:r>
            <a:r>
              <a:rPr dirty="0" sz="1400"/>
              <a:t>report</a:t>
            </a:r>
            <a:r>
              <a:rPr dirty="0" sz="1400" spc="-20"/>
              <a:t> </a:t>
            </a:r>
            <a:r>
              <a:rPr dirty="0" sz="1400"/>
              <a:t>demonstrates</a:t>
            </a:r>
            <a:r>
              <a:rPr dirty="0" sz="1400" spc="-20"/>
              <a:t> </a:t>
            </a:r>
            <a:r>
              <a:rPr dirty="0" sz="1400"/>
              <a:t>the</a:t>
            </a:r>
            <a:r>
              <a:rPr dirty="0" sz="1400" spc="-20"/>
              <a:t> </a:t>
            </a:r>
            <a:r>
              <a:rPr dirty="0" sz="1400"/>
              <a:t>implementation</a:t>
            </a:r>
            <a:r>
              <a:rPr dirty="0" sz="1400" spc="-20"/>
              <a:t> </a:t>
            </a:r>
            <a:r>
              <a:rPr dirty="0" sz="1400"/>
              <a:t>of</a:t>
            </a:r>
            <a:r>
              <a:rPr dirty="0" sz="1400" spc="-20"/>
              <a:t> </a:t>
            </a:r>
            <a:r>
              <a:rPr dirty="0" sz="1400"/>
              <a:t>the</a:t>
            </a:r>
            <a:r>
              <a:rPr dirty="0" sz="1400" spc="-20"/>
              <a:t> Producer-</a:t>
            </a:r>
            <a:r>
              <a:rPr dirty="0" sz="1400" spc="-10"/>
              <a:t>Consumer </a:t>
            </a:r>
            <a:r>
              <a:rPr dirty="0" sz="1400"/>
              <a:t>problem</a:t>
            </a:r>
            <a:r>
              <a:rPr dirty="0" sz="1400" spc="-25"/>
              <a:t> </a:t>
            </a:r>
            <a:r>
              <a:rPr dirty="0" sz="1400"/>
              <a:t>in</a:t>
            </a:r>
            <a:r>
              <a:rPr dirty="0" sz="1400" spc="-25"/>
              <a:t> </a:t>
            </a:r>
            <a:r>
              <a:rPr dirty="0" sz="1400"/>
              <a:t>C,</a:t>
            </a:r>
            <a:r>
              <a:rPr dirty="0" sz="1400" spc="-20"/>
              <a:t> </a:t>
            </a:r>
            <a:r>
              <a:rPr dirty="0" sz="1400"/>
              <a:t>focusing</a:t>
            </a:r>
            <a:r>
              <a:rPr dirty="0" sz="1400" spc="-25"/>
              <a:t> </a:t>
            </a:r>
            <a:r>
              <a:rPr dirty="0" sz="1400"/>
              <a:t>on</a:t>
            </a:r>
            <a:r>
              <a:rPr dirty="0" sz="1400" spc="-25"/>
              <a:t> </a:t>
            </a:r>
            <a:r>
              <a:rPr dirty="0" sz="1400"/>
              <a:t>synchronization</a:t>
            </a:r>
            <a:r>
              <a:rPr dirty="0" sz="1400" spc="-20"/>
              <a:t> </a:t>
            </a:r>
            <a:r>
              <a:rPr dirty="0" sz="1400"/>
              <a:t>using</a:t>
            </a:r>
            <a:r>
              <a:rPr dirty="0" sz="1400" spc="-25"/>
              <a:t> </a:t>
            </a:r>
            <a:r>
              <a:rPr dirty="0" sz="1400"/>
              <a:t>mutexes</a:t>
            </a:r>
            <a:r>
              <a:rPr dirty="0" sz="1400" spc="-25"/>
              <a:t> and </a:t>
            </a:r>
            <a:r>
              <a:rPr dirty="0" sz="1400"/>
              <a:t>semaphores.</a:t>
            </a:r>
            <a:r>
              <a:rPr dirty="0" sz="1400" spc="-25"/>
              <a:t> </a:t>
            </a:r>
            <a:r>
              <a:rPr dirty="0" sz="1400"/>
              <a:t>It</a:t>
            </a:r>
            <a:r>
              <a:rPr dirty="0" sz="1400" spc="-20"/>
              <a:t> </a:t>
            </a:r>
            <a:r>
              <a:rPr dirty="0" sz="1400"/>
              <a:t>also</a:t>
            </a:r>
            <a:r>
              <a:rPr dirty="0" sz="1400" spc="-20"/>
              <a:t> </a:t>
            </a:r>
            <a:r>
              <a:rPr dirty="0" sz="1400"/>
              <a:t>proposes</a:t>
            </a:r>
            <a:r>
              <a:rPr dirty="0" sz="1400" spc="-20"/>
              <a:t> </a:t>
            </a:r>
            <a:r>
              <a:rPr dirty="0" sz="1400"/>
              <a:t>a</a:t>
            </a:r>
            <a:r>
              <a:rPr dirty="0" sz="1400" spc="-25"/>
              <a:t> </a:t>
            </a:r>
            <a:r>
              <a:rPr dirty="0" sz="1400"/>
              <a:t>solution</a:t>
            </a:r>
            <a:r>
              <a:rPr dirty="0" sz="1400" spc="-20"/>
              <a:t> </a:t>
            </a:r>
            <a:r>
              <a:rPr dirty="0" sz="1400"/>
              <a:t>that</a:t>
            </a:r>
            <a:r>
              <a:rPr dirty="0" sz="1400" spc="-20"/>
              <a:t> </a:t>
            </a:r>
            <a:r>
              <a:rPr dirty="0" sz="1400" spc="-10"/>
              <a:t>fulfills</a:t>
            </a:r>
            <a:r>
              <a:rPr dirty="0" sz="1400" spc="-20"/>
              <a:t> </a:t>
            </a:r>
            <a:r>
              <a:rPr dirty="0" sz="1400"/>
              <a:t>all</a:t>
            </a:r>
            <a:r>
              <a:rPr dirty="0" sz="1400" spc="-25"/>
              <a:t> </a:t>
            </a:r>
            <a:r>
              <a:rPr dirty="0" sz="1400" spc="-10"/>
              <a:t>three</a:t>
            </a:r>
            <a:r>
              <a:rPr dirty="0" sz="1400" spc="500"/>
              <a:t> </a:t>
            </a:r>
            <a:r>
              <a:rPr dirty="0" sz="1400" spc="-10"/>
              <a:t>requirements</a:t>
            </a:r>
            <a:r>
              <a:rPr dirty="0" sz="1400" spc="-15"/>
              <a:t> </a:t>
            </a:r>
            <a:r>
              <a:rPr dirty="0" sz="1400"/>
              <a:t>of</a:t>
            </a:r>
            <a:r>
              <a:rPr dirty="0" sz="1400" spc="-15"/>
              <a:t> </a:t>
            </a:r>
            <a:r>
              <a:rPr dirty="0" sz="1400"/>
              <a:t>the</a:t>
            </a:r>
            <a:r>
              <a:rPr dirty="0" sz="1400" spc="-15"/>
              <a:t> </a:t>
            </a:r>
            <a:r>
              <a:rPr dirty="0" sz="1400"/>
              <a:t>critical</a:t>
            </a:r>
            <a:r>
              <a:rPr dirty="0" sz="1400" spc="-15"/>
              <a:t> </a:t>
            </a:r>
            <a:r>
              <a:rPr dirty="0" sz="1400"/>
              <a:t>section</a:t>
            </a:r>
            <a:r>
              <a:rPr dirty="0" sz="1400" spc="-10"/>
              <a:t> problem:</a:t>
            </a:r>
            <a:endParaRPr sz="1400"/>
          </a:p>
          <a:p>
            <a:pPr lvl="1" marL="469265" indent="-316865">
              <a:lnSpc>
                <a:spcPct val="100000"/>
              </a:lnSpc>
              <a:spcBef>
                <a:spcPts val="1320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dirty="0" sz="1400" b="1">
                <a:latin typeface="Times New Roman"/>
                <a:cs typeface="Times New Roman"/>
              </a:rPr>
              <a:t>Mutual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Exclusion</a:t>
            </a:r>
            <a:endParaRPr sz="1400">
              <a:latin typeface="Times New Roman"/>
              <a:cs typeface="Times New Roman"/>
            </a:endParaRPr>
          </a:p>
          <a:p>
            <a:pPr lvl="1" marL="469265" indent="-316865">
              <a:lnSpc>
                <a:spcPct val="100000"/>
              </a:lnSpc>
              <a:spcBef>
                <a:spcPts val="1320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Progress</a:t>
            </a:r>
            <a:endParaRPr sz="1400">
              <a:latin typeface="Times New Roman"/>
              <a:cs typeface="Times New Roman"/>
            </a:endParaRPr>
          </a:p>
          <a:p>
            <a:pPr lvl="1" marL="469265" indent="-316865">
              <a:lnSpc>
                <a:spcPct val="100000"/>
              </a:lnSpc>
              <a:spcBef>
                <a:spcPts val="1320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dirty="0" sz="1400" b="1">
                <a:latin typeface="Times New Roman"/>
                <a:cs typeface="Times New Roman"/>
              </a:rPr>
              <a:t>Bounded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Waiting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105"/>
              </a:spcBef>
              <a:buFont typeface="Times New Roman"/>
              <a:buAutoNum type="arabicPeriod"/>
            </a:pPr>
            <a:endParaRPr sz="1400"/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41300" algn="l"/>
              </a:tabLst>
            </a:pPr>
            <a:r>
              <a:rPr dirty="0"/>
              <a:t>Problem</a:t>
            </a:r>
            <a:r>
              <a:rPr dirty="0" spc="-100"/>
              <a:t> </a:t>
            </a:r>
            <a:r>
              <a:rPr dirty="0" spc="-10"/>
              <a:t>Statement</a:t>
            </a:r>
          </a:p>
          <a:p>
            <a:pPr marL="12700" marR="344805">
              <a:lnSpc>
                <a:spcPct val="107100"/>
              </a:lnSpc>
              <a:spcBef>
                <a:spcPts val="1515"/>
              </a:spcBef>
            </a:pPr>
            <a:r>
              <a:rPr dirty="0" sz="1400"/>
              <a:t>Implement</a:t>
            </a:r>
            <a:r>
              <a:rPr dirty="0" sz="1400" spc="-25"/>
              <a:t> </a:t>
            </a:r>
            <a:r>
              <a:rPr dirty="0" sz="1400"/>
              <a:t>a</a:t>
            </a:r>
            <a:r>
              <a:rPr dirty="0" sz="1400" spc="-20"/>
              <a:t> </a:t>
            </a:r>
            <a:r>
              <a:rPr dirty="0" sz="1400"/>
              <a:t>C</a:t>
            </a:r>
            <a:r>
              <a:rPr dirty="0" sz="1400" spc="-25"/>
              <a:t> </a:t>
            </a:r>
            <a:r>
              <a:rPr dirty="0" sz="1400"/>
              <a:t>program</a:t>
            </a:r>
            <a:r>
              <a:rPr dirty="0" sz="1400" spc="-20"/>
              <a:t> </a:t>
            </a:r>
            <a:r>
              <a:rPr dirty="0" sz="1400"/>
              <a:t>with</a:t>
            </a:r>
            <a:r>
              <a:rPr dirty="0" sz="1400" spc="-20"/>
              <a:t> </a:t>
            </a:r>
            <a:r>
              <a:rPr dirty="0" sz="1400"/>
              <a:t>a</a:t>
            </a:r>
            <a:r>
              <a:rPr dirty="0" sz="1400" spc="-25"/>
              <a:t> </a:t>
            </a:r>
            <a:r>
              <a:rPr dirty="0" sz="1400"/>
              <a:t>shared</a:t>
            </a:r>
            <a:r>
              <a:rPr dirty="0" sz="1400" spc="-20"/>
              <a:t> </a:t>
            </a:r>
            <a:r>
              <a:rPr dirty="0" sz="1400"/>
              <a:t>buffer</a:t>
            </a:r>
            <a:r>
              <a:rPr dirty="0" sz="1400" spc="-45"/>
              <a:t> </a:t>
            </a:r>
            <a:r>
              <a:rPr dirty="0" sz="1400"/>
              <a:t>between</a:t>
            </a:r>
            <a:r>
              <a:rPr dirty="0" sz="1400" spc="-25"/>
              <a:t> </a:t>
            </a:r>
            <a:r>
              <a:rPr dirty="0" sz="1400"/>
              <a:t>two</a:t>
            </a:r>
            <a:r>
              <a:rPr dirty="0" sz="1400" spc="-20"/>
              <a:t> </a:t>
            </a:r>
            <a:r>
              <a:rPr dirty="0" sz="1400" spc="-10"/>
              <a:t>processes (producer</a:t>
            </a:r>
            <a:r>
              <a:rPr dirty="0" sz="1400" spc="-35"/>
              <a:t> </a:t>
            </a:r>
            <a:r>
              <a:rPr dirty="0" sz="1400"/>
              <a:t>and</a:t>
            </a:r>
            <a:r>
              <a:rPr dirty="0" sz="1400" spc="-10"/>
              <a:t> </a:t>
            </a:r>
            <a:r>
              <a:rPr dirty="0" sz="1400"/>
              <a:t>consumer),</a:t>
            </a:r>
            <a:r>
              <a:rPr dirty="0" sz="1400" spc="-5"/>
              <a:t> </a:t>
            </a:r>
            <a:r>
              <a:rPr dirty="0" sz="1400" spc="-10"/>
              <a:t>ensuring:</a:t>
            </a:r>
            <a:endParaRPr sz="1400"/>
          </a:p>
          <a:p>
            <a:pPr marL="469265" indent="-316865">
              <a:lnSpc>
                <a:spcPct val="100000"/>
              </a:lnSpc>
              <a:spcBef>
                <a:spcPts val="1320"/>
              </a:spcBef>
              <a:buSzPct val="175000"/>
              <a:buChar char="•"/>
              <a:tabLst>
                <a:tab pos="469265" algn="l"/>
              </a:tabLst>
            </a:pPr>
            <a:r>
              <a:rPr dirty="0" sz="1400" b="0">
                <a:latin typeface="Times New Roman"/>
                <a:cs typeface="Times New Roman"/>
              </a:rPr>
              <a:t>Proper</a:t>
            </a:r>
            <a:r>
              <a:rPr dirty="0" sz="1400" spc="-45" b="0">
                <a:latin typeface="Times New Roman"/>
                <a:cs typeface="Times New Roman"/>
              </a:rPr>
              <a:t> </a:t>
            </a:r>
            <a:r>
              <a:rPr dirty="0" sz="1400"/>
              <a:t>read/write</a:t>
            </a:r>
            <a:r>
              <a:rPr dirty="0" sz="1400" spc="-40"/>
              <a:t> </a:t>
            </a:r>
            <a:r>
              <a:rPr dirty="0" sz="1400" spc="-10"/>
              <a:t>synchronization</a:t>
            </a:r>
            <a:r>
              <a:rPr dirty="0" sz="1400" spc="-10" b="0">
                <a:latin typeface="Times New Roman"/>
                <a:cs typeface="Times New Roman"/>
              </a:rPr>
              <a:t>,</a:t>
            </a:r>
            <a:endParaRPr sz="1400">
              <a:latin typeface="Times New Roman"/>
              <a:cs typeface="Times New Roman"/>
            </a:endParaRPr>
          </a:p>
          <a:p>
            <a:pPr marL="469265" indent="-316865">
              <a:lnSpc>
                <a:spcPct val="100000"/>
              </a:lnSpc>
              <a:spcBef>
                <a:spcPts val="1320"/>
              </a:spcBef>
              <a:buSzPct val="175000"/>
              <a:buChar char="•"/>
              <a:tabLst>
                <a:tab pos="469265" algn="l"/>
              </a:tabLst>
            </a:pPr>
            <a:r>
              <a:rPr dirty="0" sz="1400" b="0">
                <a:latin typeface="Times New Roman"/>
                <a:cs typeface="Times New Roman"/>
              </a:rPr>
              <a:t>No</a:t>
            </a:r>
            <a:r>
              <a:rPr dirty="0" sz="1400" spc="-15" b="0">
                <a:latin typeface="Times New Roman"/>
                <a:cs typeface="Times New Roman"/>
              </a:rPr>
              <a:t> </a:t>
            </a:r>
            <a:r>
              <a:rPr dirty="0" sz="1400"/>
              <a:t>race</a:t>
            </a:r>
            <a:r>
              <a:rPr dirty="0" sz="1400" spc="-20"/>
              <a:t> </a:t>
            </a:r>
            <a:r>
              <a:rPr dirty="0" sz="1400"/>
              <a:t>conditions</a:t>
            </a:r>
            <a:r>
              <a:rPr dirty="0" sz="1400" spc="-15"/>
              <a:t> </a:t>
            </a:r>
            <a:r>
              <a:rPr dirty="0" sz="1400" b="0">
                <a:latin typeface="Times New Roman"/>
                <a:cs typeface="Times New Roman"/>
              </a:rPr>
              <a:t>or</a:t>
            </a:r>
            <a:r>
              <a:rPr dirty="0" sz="1400" spc="-15" b="0">
                <a:latin typeface="Times New Roman"/>
                <a:cs typeface="Times New Roman"/>
              </a:rPr>
              <a:t> </a:t>
            </a:r>
            <a:r>
              <a:rPr dirty="0" sz="1400"/>
              <a:t>data</a:t>
            </a:r>
            <a:r>
              <a:rPr dirty="0" sz="1400" spc="-15"/>
              <a:t> </a:t>
            </a:r>
            <a:r>
              <a:rPr dirty="0" sz="1400" spc="-10"/>
              <a:t>inconsistency</a:t>
            </a:r>
            <a:r>
              <a:rPr dirty="0" sz="1400" spc="-10" b="0">
                <a:latin typeface="Times New Roman"/>
                <a:cs typeface="Times New Roman"/>
              </a:rPr>
              <a:t>,</a:t>
            </a:r>
            <a:endParaRPr sz="1400">
              <a:latin typeface="Times New Roman"/>
              <a:cs typeface="Times New Roman"/>
            </a:endParaRPr>
          </a:p>
          <a:p>
            <a:pPr marL="469265" indent="-316865">
              <a:lnSpc>
                <a:spcPct val="100000"/>
              </a:lnSpc>
              <a:spcBef>
                <a:spcPts val="1320"/>
              </a:spcBef>
              <a:buSzPct val="175000"/>
              <a:buChar char="•"/>
              <a:tabLst>
                <a:tab pos="469265" algn="l"/>
              </a:tabLst>
            </a:pPr>
            <a:r>
              <a:rPr dirty="0" sz="1400" b="0">
                <a:latin typeface="Times New Roman"/>
                <a:cs typeface="Times New Roman"/>
              </a:rPr>
              <a:t>Compliance</a:t>
            </a:r>
            <a:r>
              <a:rPr dirty="0" sz="1400" spc="-40" b="0">
                <a:latin typeface="Times New Roman"/>
                <a:cs typeface="Times New Roman"/>
              </a:rPr>
              <a:t> </a:t>
            </a:r>
            <a:r>
              <a:rPr dirty="0" sz="1400" b="0">
                <a:latin typeface="Times New Roman"/>
                <a:cs typeface="Times New Roman"/>
              </a:rPr>
              <a:t>with</a:t>
            </a:r>
            <a:r>
              <a:rPr dirty="0" sz="1400" spc="-40" b="0">
                <a:latin typeface="Times New Roman"/>
                <a:cs typeface="Times New Roman"/>
              </a:rPr>
              <a:t> </a:t>
            </a:r>
            <a:r>
              <a:rPr dirty="0" sz="1400"/>
              <a:t>critical</a:t>
            </a:r>
            <a:r>
              <a:rPr dirty="0" sz="1400" spc="-35"/>
              <a:t> </a:t>
            </a:r>
            <a:r>
              <a:rPr dirty="0" sz="1400"/>
              <a:t>section</a:t>
            </a:r>
            <a:r>
              <a:rPr dirty="0" sz="1400" spc="-35"/>
              <a:t> </a:t>
            </a:r>
            <a:r>
              <a:rPr dirty="0" sz="1400" spc="-10"/>
              <a:t>constraints</a:t>
            </a:r>
            <a:r>
              <a:rPr dirty="0" sz="1400" spc="-10" b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OPERATING</a:t>
            </a:r>
            <a:r>
              <a:rPr dirty="0" spc="65"/>
              <a:t> </a:t>
            </a:r>
            <a:r>
              <a:rPr dirty="0"/>
              <a:t>SYSTEMS</a:t>
            </a:r>
            <a:r>
              <a:rPr dirty="0" spc="65"/>
              <a:t> </a:t>
            </a:r>
            <a:r>
              <a:rPr dirty="0" spc="-10"/>
              <a:t>REPORT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1003300" y="1871726"/>
            <a:ext cx="1606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3.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Key</a:t>
            </a:r>
            <a:r>
              <a:rPr dirty="0" sz="1800" spc="-10" b="1">
                <a:latin typeface="Times New Roman"/>
                <a:cs typeface="Times New Roman"/>
              </a:rPr>
              <a:t> Concepts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03300" y="5868464"/>
            <a:ext cx="2698750" cy="720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41300" algn="l"/>
              </a:tabLst>
            </a:pPr>
            <a:r>
              <a:rPr dirty="0" sz="1800" b="1">
                <a:latin typeface="Times New Roman"/>
                <a:cs typeface="Times New Roman"/>
              </a:rPr>
              <a:t>Implementation</a:t>
            </a:r>
            <a:r>
              <a:rPr dirty="0" sz="1800" spc="-9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Strategy</a:t>
            </a:r>
            <a:endParaRPr sz="1800">
              <a:latin typeface="Times New Roman"/>
              <a:cs typeface="Times New Roman"/>
            </a:endParaRPr>
          </a:p>
          <a:p>
            <a:pPr lvl="1" marL="279400" indent="-266700">
              <a:lnSpc>
                <a:spcPct val="100000"/>
              </a:lnSpc>
              <a:spcBef>
                <a:spcPts val="1635"/>
              </a:spcBef>
              <a:buAutoNum type="arabicPeriod"/>
              <a:tabLst>
                <a:tab pos="279400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Synchronization </a:t>
            </a:r>
            <a:r>
              <a:rPr dirty="0" sz="1400" spc="-20" b="1">
                <a:latin typeface="Times New Roman"/>
                <a:cs typeface="Times New Roman"/>
              </a:rPr>
              <a:t>Tools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Used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03300" y="8345980"/>
            <a:ext cx="12623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4.2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Buffer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Setup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43000" y="8710887"/>
            <a:ext cx="2389505" cy="60071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305"/>
              </a:spcBef>
              <a:buSzPct val="175000"/>
              <a:buFont typeface="Times New Roman"/>
              <a:buChar char="•"/>
              <a:tabLst>
                <a:tab pos="329565" algn="l"/>
              </a:tabLst>
            </a:pPr>
            <a:r>
              <a:rPr dirty="0" sz="1200" b="1">
                <a:latin typeface="Times New Roman"/>
                <a:cs typeface="Times New Roman"/>
              </a:rPr>
              <a:t>Shared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circular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buffer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size</a:t>
            </a:r>
            <a:r>
              <a:rPr dirty="0" sz="1200" spc="-25" b="1">
                <a:latin typeface="Times New Roman"/>
                <a:cs typeface="Times New Roman"/>
              </a:rPr>
              <a:t> 5.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100" spc="-5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60500" y="9074208"/>
            <a:ext cx="423291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Index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variables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Courier New"/>
                <a:cs typeface="Courier New"/>
              </a:rPr>
              <a:t>in</a:t>
            </a:r>
            <a:r>
              <a:rPr dirty="0" sz="1300" spc="-484" b="1">
                <a:latin typeface="Courier New"/>
                <a:cs typeface="Courier New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Courier New"/>
                <a:cs typeface="Courier New"/>
              </a:rPr>
              <a:t>out</a:t>
            </a:r>
            <a:r>
              <a:rPr dirty="0" sz="1300" spc="-484" b="1">
                <a:latin typeface="Courier New"/>
                <a:cs typeface="Courier New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track</a:t>
            </a:r>
            <a:r>
              <a:rPr dirty="0" sz="1200" spc="-10" b="1">
                <a:latin typeface="Times New Roman"/>
                <a:cs typeface="Times New Roman"/>
              </a:rPr>
              <a:t> producer/consumer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positions.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016000" y="2372614"/>
          <a:ext cx="5600700" cy="3125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580"/>
                <a:gridCol w="4434205"/>
              </a:tblGrid>
              <a:tr h="311150"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Concept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97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97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Producer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97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4F7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Generates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adds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shared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buffer.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97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4F7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Consumer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97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Retrieves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processes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buffer.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97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Critical</a:t>
                      </a:r>
                      <a:r>
                        <a:rPr dirty="0" sz="12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Section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97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4F7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Part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where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shared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resources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accessed.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97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4F7"/>
                    </a:solidFill>
                  </a:tcPr>
                </a:tc>
              </a:tr>
              <a:tr h="435609">
                <a:tc>
                  <a:txBody>
                    <a:bodyPr/>
                    <a:lstStyle/>
                    <a:p>
                      <a:pPr marL="28575" marR="438150">
                        <a:lnSpc>
                          <a:spcPts val="1400"/>
                        </a:lnSpc>
                        <a:spcBef>
                          <a:spcPts val="30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Mutual Exclusion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Ensures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only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one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accesses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critical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section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time.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Progress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4F7"/>
                    </a:solidFill>
                  </a:tcPr>
                </a:tc>
                <a:tc>
                  <a:txBody>
                    <a:bodyPr/>
                    <a:lstStyle/>
                    <a:p>
                      <a:pPr marL="28575" marR="905510">
                        <a:lnSpc>
                          <a:spcPts val="1400"/>
                        </a:lnSpc>
                        <a:spcBef>
                          <a:spcPts val="10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Ensures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threads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critical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section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others unnecessarily.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4F7"/>
                    </a:solidFill>
                  </a:tcPr>
                </a:tc>
              </a:tr>
              <a:tr h="435609">
                <a:tc>
                  <a:txBody>
                    <a:bodyPr/>
                    <a:lstStyle/>
                    <a:p>
                      <a:pPr marL="28575" marR="497205">
                        <a:lnSpc>
                          <a:spcPts val="1400"/>
                        </a:lnSpc>
                        <a:spcBef>
                          <a:spcPts val="30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Bounded Waiting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marR="287655">
                        <a:lnSpc>
                          <a:spcPts val="1400"/>
                        </a:lnSpc>
                        <a:spcBef>
                          <a:spcPts val="30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Limits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times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threads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enter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before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waiting thread.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Semaphore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97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4F7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signaling</a:t>
                      </a:r>
                      <a:r>
                        <a:rPr dirty="0" sz="12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mechanism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synchronize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threads.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97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4F7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Mutex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97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mutual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exclusion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lock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protect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critical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sections.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97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16000" y="6776260"/>
          <a:ext cx="5090160" cy="1379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8995"/>
                <a:gridCol w="2888614"/>
              </a:tblGrid>
              <a:tr h="276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Tool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Purpose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300">
                          <a:latin typeface="Courier New"/>
                          <a:cs typeface="Courier New"/>
                        </a:rPr>
                        <a:t>sem_t </a:t>
                      </a:r>
                      <a:r>
                        <a:rPr dirty="0" sz="1300" spc="-20">
                          <a:latin typeface="Courier New"/>
                          <a:cs typeface="Courier New"/>
                        </a:rPr>
                        <a:t>full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8953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4F7"/>
                    </a:solidFill>
                  </a:tcPr>
                </a:tc>
                <a:tc>
                  <a:txBody>
                    <a:bodyPr/>
                    <a:lstStyle/>
                    <a:p>
                      <a:pPr marL="28575" marR="213360">
                        <a:lnSpc>
                          <a:spcPts val="1400"/>
                        </a:lnSpc>
                        <a:spcBef>
                          <a:spcPts val="10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Counts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full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buffer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slots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(consumer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waits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it).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4F7"/>
                    </a:solidFill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300">
                          <a:latin typeface="Courier New"/>
                          <a:cs typeface="Courier New"/>
                        </a:rPr>
                        <a:t>sem_t </a:t>
                      </a:r>
                      <a:r>
                        <a:rPr dirty="0" sz="1300" spc="-10">
                          <a:latin typeface="Courier New"/>
                          <a:cs typeface="Courier New"/>
                        </a:rPr>
                        <a:t>empty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3873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Counts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empty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slots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(producer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waits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it).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28575" marR="596265">
                        <a:lnSpc>
                          <a:spcPct val="102600"/>
                        </a:lnSpc>
                        <a:spcBef>
                          <a:spcPts val="65"/>
                        </a:spcBef>
                      </a:pPr>
                      <a:r>
                        <a:rPr dirty="0" sz="1300" spc="-10">
                          <a:latin typeface="Courier New"/>
                          <a:cs typeface="Courier New"/>
                        </a:rPr>
                        <a:t>pthread_mutex_t mutex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825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4F7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Ensures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mutual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exclusion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buffer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access.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4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OPERATING</a:t>
            </a:r>
            <a:r>
              <a:rPr dirty="0" spc="65"/>
              <a:t> </a:t>
            </a:r>
            <a:r>
              <a:rPr dirty="0"/>
              <a:t>SYSTEMS</a:t>
            </a:r>
            <a:r>
              <a:rPr dirty="0" spc="65"/>
              <a:t> </a:t>
            </a:r>
            <a:r>
              <a:rPr dirty="0" spc="-10"/>
              <a:t>REPORT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1003300" y="2330450"/>
            <a:ext cx="19138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5.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Program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Code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03300" y="3006607"/>
            <a:ext cx="818515" cy="1036319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60"/>
              </a:spcBef>
            </a:pPr>
            <a:r>
              <a:rPr dirty="0" sz="1300" spc="-10" b="1">
                <a:latin typeface="Courier New"/>
                <a:cs typeface="Courier New"/>
              </a:rPr>
              <a:t>#include #include #include #include #include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894988" y="3006607"/>
            <a:ext cx="1313815" cy="10363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 b="1">
                <a:latin typeface="Courier New"/>
                <a:cs typeface="Courier New"/>
              </a:rPr>
              <a:t>&lt;stdio.h&gt;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300" spc="-10" b="1">
                <a:latin typeface="Courier New"/>
                <a:cs typeface="Courier New"/>
              </a:rPr>
              <a:t>&lt;stdlib.h&gt;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300" spc="-10" b="1">
                <a:latin typeface="Courier New"/>
                <a:cs typeface="Courier New"/>
              </a:rPr>
              <a:t>&lt;pthread.h&gt;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300" spc="-10" b="1">
                <a:latin typeface="Courier New"/>
                <a:cs typeface="Courier New"/>
              </a:rPr>
              <a:t>&lt;semaphore.h&gt;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300" spc="-10" b="1">
                <a:latin typeface="Courier New"/>
                <a:cs typeface="Courier New"/>
              </a:rPr>
              <a:t>&lt;unistd.h&gt;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03300" y="4225808"/>
            <a:ext cx="2700655" cy="184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b="1">
                <a:latin typeface="Courier New"/>
                <a:cs typeface="Courier New"/>
              </a:rPr>
              <a:t>#define BUFFER_SIZE </a:t>
            </a:r>
            <a:r>
              <a:rPr dirty="0" sz="1300" spc="-50" b="1">
                <a:latin typeface="Courier New"/>
                <a:cs typeface="Courier New"/>
              </a:rPr>
              <a:t>5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300">
              <a:latin typeface="Courier New"/>
              <a:cs typeface="Courier New"/>
            </a:endParaRPr>
          </a:p>
          <a:p>
            <a:pPr marL="12700" marR="302260">
              <a:lnSpc>
                <a:spcPct val="102600"/>
              </a:lnSpc>
            </a:pPr>
            <a:r>
              <a:rPr dirty="0" sz="1300" b="1">
                <a:latin typeface="Courier New"/>
                <a:cs typeface="Courier New"/>
              </a:rPr>
              <a:t>int </a:t>
            </a:r>
            <a:r>
              <a:rPr dirty="0" sz="1300" spc="-10" b="1">
                <a:latin typeface="Courier New"/>
                <a:cs typeface="Courier New"/>
              </a:rPr>
              <a:t>buffer[BUFFER_SIZE]; </a:t>
            </a:r>
            <a:r>
              <a:rPr dirty="0" sz="1300" b="1">
                <a:latin typeface="Courier New"/>
                <a:cs typeface="Courier New"/>
              </a:rPr>
              <a:t>int in = 0, out = </a:t>
            </a:r>
            <a:r>
              <a:rPr dirty="0" sz="1300" spc="-25" b="1">
                <a:latin typeface="Courier New"/>
                <a:cs typeface="Courier New"/>
              </a:rPr>
              <a:t>0;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300">
              <a:latin typeface="Courier New"/>
              <a:cs typeface="Courier New"/>
            </a:endParaRPr>
          </a:p>
          <a:p>
            <a:pPr marL="12700" marR="500380">
              <a:lnSpc>
                <a:spcPct val="102600"/>
              </a:lnSpc>
            </a:pPr>
            <a:r>
              <a:rPr dirty="0" sz="1300" b="1">
                <a:latin typeface="Courier New"/>
                <a:cs typeface="Courier New"/>
              </a:rPr>
              <a:t>sem_t empty, </a:t>
            </a:r>
            <a:r>
              <a:rPr dirty="0" sz="1300" spc="-10" b="1">
                <a:latin typeface="Courier New"/>
                <a:cs typeface="Courier New"/>
              </a:rPr>
              <a:t>full; </a:t>
            </a:r>
            <a:r>
              <a:rPr dirty="0" sz="1300" b="1">
                <a:latin typeface="Courier New"/>
                <a:cs typeface="Courier New"/>
              </a:rPr>
              <a:t>pthread_mutex_t </a:t>
            </a:r>
            <a:r>
              <a:rPr dirty="0" sz="1300" spc="-10" b="1">
                <a:latin typeface="Courier New"/>
                <a:cs typeface="Courier New"/>
              </a:rPr>
              <a:t>mutex;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300" b="1">
                <a:latin typeface="Courier New"/>
                <a:cs typeface="Courier New"/>
              </a:rPr>
              <a:t>void* producer(void* arg) </a:t>
            </a:r>
            <a:r>
              <a:rPr dirty="0" sz="1300" spc="-50" b="1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99606" y="6054608"/>
            <a:ext cx="2799715" cy="426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b="1">
                <a:latin typeface="Courier New"/>
                <a:cs typeface="Courier New"/>
              </a:rPr>
              <a:t>int </a:t>
            </a:r>
            <a:r>
              <a:rPr dirty="0" sz="1300" spc="-10" b="1">
                <a:latin typeface="Courier New"/>
                <a:cs typeface="Courier New"/>
              </a:rPr>
              <a:t>item;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300" b="1">
                <a:latin typeface="Courier New"/>
                <a:cs typeface="Courier New"/>
              </a:rPr>
              <a:t>for (int i = 0; i &lt; 10; </a:t>
            </a:r>
            <a:r>
              <a:rPr dirty="0" sz="1300" spc="-20" b="1">
                <a:latin typeface="Courier New"/>
                <a:cs typeface="Courier New"/>
              </a:rPr>
              <a:t>i++)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95912" y="6461008"/>
            <a:ext cx="2007235" cy="42672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60"/>
              </a:spcBef>
            </a:pPr>
            <a:r>
              <a:rPr dirty="0" sz="1300" b="1">
                <a:latin typeface="Courier New"/>
                <a:cs typeface="Courier New"/>
              </a:rPr>
              <a:t>item = rand() % </a:t>
            </a:r>
            <a:r>
              <a:rPr dirty="0" sz="1300" spc="-20" b="1">
                <a:latin typeface="Courier New"/>
                <a:cs typeface="Courier New"/>
              </a:rPr>
              <a:t>100; </a:t>
            </a:r>
            <a:r>
              <a:rPr dirty="0" sz="1300" spc="-10" b="1">
                <a:latin typeface="Courier New"/>
                <a:cs typeface="Courier New"/>
              </a:rPr>
              <a:t>sem_wait(&amp;empty);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975595" y="6257808"/>
            <a:ext cx="2205355" cy="629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100"/>
              </a:spcBef>
            </a:pPr>
            <a:r>
              <a:rPr dirty="0" sz="1300" spc="-50" b="1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300" b="1">
                <a:latin typeface="Courier New"/>
                <a:cs typeface="Courier New"/>
              </a:rPr>
              <a:t>// Produce an </a:t>
            </a:r>
            <a:r>
              <a:rPr dirty="0" sz="1300" spc="-20" b="1">
                <a:latin typeface="Courier New"/>
                <a:cs typeface="Courier New"/>
              </a:rPr>
              <a:t>item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300" b="1">
                <a:latin typeface="Courier New"/>
                <a:cs typeface="Courier New"/>
              </a:rPr>
              <a:t>// Wait for empty </a:t>
            </a:r>
            <a:r>
              <a:rPr dirty="0" sz="1300" spc="-20" b="1">
                <a:latin typeface="Courier New"/>
                <a:cs typeface="Courier New"/>
              </a:rPr>
              <a:t>slot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03300" y="6867408"/>
            <a:ext cx="5276850" cy="1239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05180">
              <a:lnSpc>
                <a:spcPct val="100000"/>
              </a:lnSpc>
              <a:spcBef>
                <a:spcPts val="100"/>
              </a:spcBef>
            </a:pPr>
            <a:r>
              <a:rPr dirty="0" sz="1300" b="1">
                <a:latin typeface="Courier New"/>
                <a:cs typeface="Courier New"/>
              </a:rPr>
              <a:t>pthread_mutex_lock(&amp;mutex); // Enter </a:t>
            </a:r>
            <a:r>
              <a:rPr dirty="0" sz="1300" spc="-10" b="1">
                <a:latin typeface="Courier New"/>
                <a:cs typeface="Courier New"/>
              </a:rPr>
              <a:t>critical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300" spc="-10" b="1">
                <a:latin typeface="Courier New"/>
                <a:cs typeface="Courier New"/>
              </a:rPr>
              <a:t>section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300">
              <a:latin typeface="Courier New"/>
              <a:cs typeface="Courier New"/>
            </a:endParaRPr>
          </a:p>
          <a:p>
            <a:pPr marL="805180">
              <a:lnSpc>
                <a:spcPct val="100000"/>
              </a:lnSpc>
            </a:pPr>
            <a:r>
              <a:rPr dirty="0" sz="1300" b="1">
                <a:latin typeface="Courier New"/>
                <a:cs typeface="Courier New"/>
              </a:rPr>
              <a:t>buffer[in] = </a:t>
            </a:r>
            <a:r>
              <a:rPr dirty="0" sz="1300" spc="-10" b="1">
                <a:latin typeface="Courier New"/>
                <a:cs typeface="Courier New"/>
              </a:rPr>
              <a:t>item;</a:t>
            </a:r>
            <a:endParaRPr sz="1300">
              <a:latin typeface="Courier New"/>
              <a:cs typeface="Courier New"/>
            </a:endParaRPr>
          </a:p>
          <a:p>
            <a:pPr marL="805180" marR="500380">
              <a:lnSpc>
                <a:spcPct val="102600"/>
              </a:lnSpc>
            </a:pPr>
            <a:r>
              <a:rPr dirty="0" sz="1300" b="1">
                <a:latin typeface="Courier New"/>
                <a:cs typeface="Courier New"/>
              </a:rPr>
              <a:t>printf("Producer produced: %d\n", </a:t>
            </a:r>
            <a:r>
              <a:rPr dirty="0" sz="1300" spc="-10" b="1">
                <a:latin typeface="Courier New"/>
                <a:cs typeface="Courier New"/>
              </a:rPr>
              <a:t>item); </a:t>
            </a:r>
            <a:r>
              <a:rPr dirty="0" sz="1300" b="1">
                <a:latin typeface="Courier New"/>
                <a:cs typeface="Courier New"/>
              </a:rPr>
              <a:t>in = (in + 1) % </a:t>
            </a:r>
            <a:r>
              <a:rPr dirty="0" sz="1300" spc="-10" b="1">
                <a:latin typeface="Courier New"/>
                <a:cs typeface="Courier New"/>
              </a:rPr>
              <a:t>BUFFER_SIZE;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795912" y="8289807"/>
            <a:ext cx="4583430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b="1">
                <a:latin typeface="Courier New"/>
                <a:cs typeface="Courier New"/>
              </a:rPr>
              <a:t>pthread_mutex_unlock(&amp;mutex); // Exit </a:t>
            </a:r>
            <a:r>
              <a:rPr dirty="0" sz="1300" spc="-10" b="1">
                <a:latin typeface="Courier New"/>
                <a:cs typeface="Courier New"/>
              </a:rPr>
              <a:t>critical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300">
              <a:latin typeface="Courier New"/>
              <a:cs typeface="Courier New"/>
            </a:endParaRPr>
          </a:p>
          <a:p>
            <a:pPr marL="12700" marR="401320">
              <a:lnSpc>
                <a:spcPct val="102600"/>
              </a:lnSpc>
              <a:tabLst>
                <a:tab pos="2291080" algn="l"/>
              </a:tabLst>
            </a:pPr>
            <a:r>
              <a:rPr dirty="0" sz="1300" spc="-10" b="1">
                <a:latin typeface="Courier New"/>
                <a:cs typeface="Courier New"/>
              </a:rPr>
              <a:t>sem_post(&amp;full);</a:t>
            </a:r>
            <a:r>
              <a:rPr dirty="0" sz="1300" b="1">
                <a:latin typeface="Courier New"/>
                <a:cs typeface="Courier New"/>
              </a:rPr>
              <a:t>	//</a:t>
            </a:r>
            <a:r>
              <a:rPr dirty="0" sz="1300" spc="-10" b="1">
                <a:latin typeface="Courier New"/>
                <a:cs typeface="Courier New"/>
              </a:rPr>
              <a:t> </a:t>
            </a:r>
            <a:r>
              <a:rPr dirty="0" sz="1300" b="1">
                <a:latin typeface="Courier New"/>
                <a:cs typeface="Courier New"/>
              </a:rPr>
              <a:t>Signal full </a:t>
            </a:r>
            <a:r>
              <a:rPr dirty="0" sz="1300" spc="-20" b="1">
                <a:latin typeface="Courier New"/>
                <a:cs typeface="Courier New"/>
              </a:rPr>
              <a:t>slot </a:t>
            </a:r>
            <a:r>
              <a:rPr dirty="0" sz="1300" spc="-10" b="1">
                <a:latin typeface="Courier New"/>
                <a:cs typeface="Courier New"/>
              </a:rPr>
              <a:t>sleep(1);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03300" y="8493007"/>
            <a:ext cx="71945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 b="1">
                <a:latin typeface="Courier New"/>
                <a:cs typeface="Courier New"/>
              </a:rPr>
              <a:t>section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03300" y="9102607"/>
            <a:ext cx="1610995" cy="629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8940">
              <a:lnSpc>
                <a:spcPct val="100000"/>
              </a:lnSpc>
              <a:spcBef>
                <a:spcPts val="100"/>
              </a:spcBef>
            </a:pPr>
            <a:r>
              <a:rPr dirty="0" sz="1300" spc="-50" b="1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40"/>
              </a:spcBef>
            </a:pPr>
            <a:r>
              <a:rPr dirty="0" sz="1300" b="1">
                <a:latin typeface="Courier New"/>
                <a:cs typeface="Courier New"/>
              </a:rPr>
              <a:t>return </a:t>
            </a:r>
            <a:r>
              <a:rPr dirty="0" sz="1300" spc="-10" b="1">
                <a:latin typeface="Courier New"/>
                <a:cs typeface="Courier New"/>
              </a:rPr>
              <a:t>NULL;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300" spc="-50" b="1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OPERATING</a:t>
            </a:r>
            <a:r>
              <a:rPr dirty="0" spc="65"/>
              <a:t> </a:t>
            </a:r>
            <a:r>
              <a:rPr dirty="0"/>
              <a:t>SYSTEMS</a:t>
            </a:r>
            <a:r>
              <a:rPr dirty="0" spc="65"/>
              <a:t> </a:t>
            </a:r>
            <a:r>
              <a:rPr dirty="0" spc="-10"/>
              <a:t>REPORT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1003300" y="1102369"/>
            <a:ext cx="5276850" cy="205232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408940" marR="2580640" indent="-396875">
              <a:lnSpc>
                <a:spcPct val="102600"/>
              </a:lnSpc>
              <a:spcBef>
                <a:spcPts val="60"/>
              </a:spcBef>
            </a:pPr>
            <a:r>
              <a:rPr dirty="0" sz="1300" b="1">
                <a:latin typeface="Courier New"/>
                <a:cs typeface="Courier New"/>
              </a:rPr>
              <a:t>void* consumer(void* arg) </a:t>
            </a:r>
            <a:r>
              <a:rPr dirty="0" sz="1300" spc="-50" b="1">
                <a:latin typeface="Courier New"/>
                <a:cs typeface="Courier New"/>
              </a:rPr>
              <a:t>{ </a:t>
            </a:r>
            <a:r>
              <a:rPr dirty="0" sz="1300" b="1">
                <a:latin typeface="Courier New"/>
                <a:cs typeface="Courier New"/>
              </a:rPr>
              <a:t>int </a:t>
            </a:r>
            <a:r>
              <a:rPr dirty="0" sz="1300" spc="-10" b="1">
                <a:latin typeface="Courier New"/>
                <a:cs typeface="Courier New"/>
              </a:rPr>
              <a:t>item;</a:t>
            </a:r>
            <a:endParaRPr sz="1300">
              <a:latin typeface="Courier New"/>
              <a:cs typeface="Courier New"/>
            </a:endParaRPr>
          </a:p>
          <a:p>
            <a:pPr marL="805180" marR="698500" indent="-396875">
              <a:lnSpc>
                <a:spcPct val="102600"/>
              </a:lnSpc>
              <a:tabLst>
                <a:tab pos="2984500" algn="l"/>
              </a:tabLst>
            </a:pPr>
            <a:r>
              <a:rPr dirty="0" sz="1300" b="1">
                <a:latin typeface="Courier New"/>
                <a:cs typeface="Courier New"/>
              </a:rPr>
              <a:t>for (int i = 0; i &lt; 10; i++) </a:t>
            </a:r>
            <a:r>
              <a:rPr dirty="0" sz="1300" spc="-50" b="1">
                <a:latin typeface="Courier New"/>
                <a:cs typeface="Courier New"/>
              </a:rPr>
              <a:t>{ </a:t>
            </a:r>
            <a:r>
              <a:rPr dirty="0" sz="1300" spc="-10" b="1">
                <a:latin typeface="Courier New"/>
                <a:cs typeface="Courier New"/>
              </a:rPr>
              <a:t>sem_wait(&amp;full);</a:t>
            </a:r>
            <a:r>
              <a:rPr dirty="0" sz="1300" b="1">
                <a:latin typeface="Courier New"/>
                <a:cs typeface="Courier New"/>
              </a:rPr>
              <a:t>	// Wait for </a:t>
            </a:r>
            <a:r>
              <a:rPr dirty="0" sz="1300" spc="-20" b="1">
                <a:latin typeface="Courier New"/>
                <a:cs typeface="Courier New"/>
              </a:rPr>
              <a:t>item</a:t>
            </a:r>
            <a:endParaRPr sz="1300">
              <a:latin typeface="Courier New"/>
              <a:cs typeface="Courier New"/>
            </a:endParaRPr>
          </a:p>
          <a:p>
            <a:pPr marL="805180">
              <a:lnSpc>
                <a:spcPct val="100000"/>
              </a:lnSpc>
              <a:spcBef>
                <a:spcPts val="35"/>
              </a:spcBef>
            </a:pPr>
            <a:r>
              <a:rPr dirty="0" sz="1300" b="1">
                <a:latin typeface="Courier New"/>
                <a:cs typeface="Courier New"/>
              </a:rPr>
              <a:t>pthread_mutex_lock(&amp;mutex); // Enter </a:t>
            </a:r>
            <a:r>
              <a:rPr dirty="0" sz="1300" spc="-10" b="1">
                <a:latin typeface="Courier New"/>
                <a:cs typeface="Courier New"/>
              </a:rPr>
              <a:t>critical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300" spc="-10" b="1">
                <a:latin typeface="Courier New"/>
                <a:cs typeface="Courier New"/>
              </a:rPr>
              <a:t>section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300">
              <a:latin typeface="Courier New"/>
              <a:cs typeface="Courier New"/>
            </a:endParaRPr>
          </a:p>
          <a:p>
            <a:pPr marL="805180">
              <a:lnSpc>
                <a:spcPct val="100000"/>
              </a:lnSpc>
            </a:pPr>
            <a:r>
              <a:rPr dirty="0" sz="1300" b="1">
                <a:latin typeface="Courier New"/>
                <a:cs typeface="Courier New"/>
              </a:rPr>
              <a:t>item = </a:t>
            </a:r>
            <a:r>
              <a:rPr dirty="0" sz="1300" spc="-10" b="1">
                <a:latin typeface="Courier New"/>
                <a:cs typeface="Courier New"/>
              </a:rPr>
              <a:t>buffer[out];</a:t>
            </a:r>
            <a:endParaRPr sz="1300">
              <a:latin typeface="Courier New"/>
              <a:cs typeface="Courier New"/>
            </a:endParaRPr>
          </a:p>
          <a:p>
            <a:pPr marL="805180" marR="500380">
              <a:lnSpc>
                <a:spcPct val="102600"/>
              </a:lnSpc>
            </a:pPr>
            <a:r>
              <a:rPr dirty="0" sz="1300" b="1">
                <a:latin typeface="Courier New"/>
                <a:cs typeface="Courier New"/>
              </a:rPr>
              <a:t>printf("Consumer consumed: %d\n", </a:t>
            </a:r>
            <a:r>
              <a:rPr dirty="0" sz="1300" spc="-10" b="1">
                <a:latin typeface="Courier New"/>
                <a:cs typeface="Courier New"/>
              </a:rPr>
              <a:t>item); </a:t>
            </a:r>
            <a:r>
              <a:rPr dirty="0" sz="1300" b="1">
                <a:latin typeface="Courier New"/>
                <a:cs typeface="Courier New"/>
              </a:rPr>
              <a:t>out = (out + 1) % </a:t>
            </a:r>
            <a:r>
              <a:rPr dirty="0" sz="1300" spc="-10" b="1">
                <a:latin typeface="Courier New"/>
                <a:cs typeface="Courier New"/>
              </a:rPr>
              <a:t>BUFFER_SIZE;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95912" y="3337569"/>
            <a:ext cx="4583430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b="1">
                <a:latin typeface="Courier New"/>
                <a:cs typeface="Courier New"/>
              </a:rPr>
              <a:t>pthread_mutex_unlock(&amp;mutex); // Exit </a:t>
            </a:r>
            <a:r>
              <a:rPr dirty="0" sz="1300" spc="-10" b="1">
                <a:latin typeface="Courier New"/>
                <a:cs typeface="Courier New"/>
              </a:rPr>
              <a:t>critical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300">
              <a:latin typeface="Courier New"/>
              <a:cs typeface="Courier New"/>
            </a:endParaRPr>
          </a:p>
          <a:p>
            <a:pPr marL="12700" marR="401320">
              <a:lnSpc>
                <a:spcPct val="102600"/>
              </a:lnSpc>
              <a:tabLst>
                <a:tab pos="2192020" algn="l"/>
              </a:tabLst>
            </a:pPr>
            <a:r>
              <a:rPr dirty="0" sz="1300" spc="-10" b="1">
                <a:latin typeface="Courier New"/>
                <a:cs typeface="Courier New"/>
              </a:rPr>
              <a:t>sem_post(&amp;empty);</a:t>
            </a:r>
            <a:r>
              <a:rPr dirty="0" sz="1300" b="1">
                <a:latin typeface="Courier New"/>
                <a:cs typeface="Courier New"/>
              </a:rPr>
              <a:t>	// Signal empty </a:t>
            </a:r>
            <a:r>
              <a:rPr dirty="0" sz="1300" spc="-20" b="1">
                <a:latin typeface="Courier New"/>
                <a:cs typeface="Courier New"/>
              </a:rPr>
              <a:t>slot </a:t>
            </a:r>
            <a:r>
              <a:rPr dirty="0" sz="1300" spc="-10" b="1">
                <a:latin typeface="Courier New"/>
                <a:cs typeface="Courier New"/>
              </a:rPr>
              <a:t>sleep(1);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03300" y="3540769"/>
            <a:ext cx="71945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 b="1">
                <a:latin typeface="Courier New"/>
                <a:cs typeface="Courier New"/>
              </a:rPr>
              <a:t>section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03300" y="4150370"/>
            <a:ext cx="5474970" cy="4693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8940">
              <a:lnSpc>
                <a:spcPct val="100000"/>
              </a:lnSpc>
              <a:spcBef>
                <a:spcPts val="100"/>
              </a:spcBef>
            </a:pPr>
            <a:r>
              <a:rPr dirty="0" sz="1300" spc="-50" b="1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40"/>
              </a:spcBef>
            </a:pPr>
            <a:r>
              <a:rPr dirty="0" sz="1300" b="1">
                <a:latin typeface="Courier New"/>
                <a:cs typeface="Courier New"/>
              </a:rPr>
              <a:t>return </a:t>
            </a:r>
            <a:r>
              <a:rPr dirty="0" sz="1300" spc="-10" b="1">
                <a:latin typeface="Courier New"/>
                <a:cs typeface="Courier New"/>
              </a:rPr>
              <a:t>NULL;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300" spc="-50" b="1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300" b="1">
                <a:latin typeface="Courier New"/>
                <a:cs typeface="Courier New"/>
              </a:rPr>
              <a:t>int main() </a:t>
            </a:r>
            <a:r>
              <a:rPr dirty="0" sz="1300" spc="-50" b="1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40"/>
              </a:spcBef>
            </a:pPr>
            <a:r>
              <a:rPr dirty="0" sz="1300" b="1">
                <a:latin typeface="Courier New"/>
                <a:cs typeface="Courier New"/>
              </a:rPr>
              <a:t>pthread_t prod_thread, </a:t>
            </a:r>
            <a:r>
              <a:rPr dirty="0" sz="1300" spc="-10" b="1">
                <a:latin typeface="Courier New"/>
                <a:cs typeface="Courier New"/>
              </a:rPr>
              <a:t>cons_thread;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3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5"/>
              </a:spcBef>
            </a:pPr>
            <a:r>
              <a:rPr dirty="0" sz="1300" b="1">
                <a:latin typeface="Courier New"/>
                <a:cs typeface="Courier New"/>
              </a:rPr>
              <a:t>sem_init(&amp;empty, 0, </a:t>
            </a:r>
            <a:r>
              <a:rPr dirty="0" sz="1300" spc="-10" b="1">
                <a:latin typeface="Courier New"/>
                <a:cs typeface="Courier New"/>
              </a:rPr>
              <a:t>BUFFER_SIZE);</a:t>
            </a:r>
            <a:endParaRPr sz="1300">
              <a:latin typeface="Courier New"/>
              <a:cs typeface="Courier New"/>
            </a:endParaRPr>
          </a:p>
          <a:p>
            <a:pPr marL="408940" marR="1788160">
              <a:lnSpc>
                <a:spcPct val="102600"/>
              </a:lnSpc>
            </a:pPr>
            <a:r>
              <a:rPr dirty="0" sz="1300" b="1">
                <a:latin typeface="Courier New"/>
                <a:cs typeface="Courier New"/>
              </a:rPr>
              <a:t>sem_init(&amp;full, 0, </a:t>
            </a:r>
            <a:r>
              <a:rPr dirty="0" sz="1300" spc="-25" b="1">
                <a:latin typeface="Courier New"/>
                <a:cs typeface="Courier New"/>
              </a:rPr>
              <a:t>0); </a:t>
            </a:r>
            <a:r>
              <a:rPr dirty="0" sz="1300" b="1">
                <a:latin typeface="Courier New"/>
                <a:cs typeface="Courier New"/>
              </a:rPr>
              <a:t>pthread_mutex_init(&amp;mutex, </a:t>
            </a:r>
            <a:r>
              <a:rPr dirty="0" sz="1300" spc="-10" b="1">
                <a:latin typeface="Courier New"/>
                <a:cs typeface="Courier New"/>
              </a:rPr>
              <a:t>NULL);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300">
              <a:latin typeface="Courier New"/>
              <a:cs typeface="Courier New"/>
            </a:endParaRPr>
          </a:p>
          <a:p>
            <a:pPr marL="408940" marR="5080">
              <a:lnSpc>
                <a:spcPct val="102600"/>
              </a:lnSpc>
            </a:pPr>
            <a:r>
              <a:rPr dirty="0" sz="1300" b="1">
                <a:latin typeface="Courier New"/>
                <a:cs typeface="Courier New"/>
              </a:rPr>
              <a:t>pthread_create(&amp;prod_thread, NULL, producer, </a:t>
            </a:r>
            <a:r>
              <a:rPr dirty="0" sz="1300" spc="-10" b="1">
                <a:latin typeface="Courier New"/>
                <a:cs typeface="Courier New"/>
              </a:rPr>
              <a:t>NULL); </a:t>
            </a:r>
            <a:r>
              <a:rPr dirty="0" sz="1300" b="1">
                <a:latin typeface="Courier New"/>
                <a:cs typeface="Courier New"/>
              </a:rPr>
              <a:t>pthread_create(&amp;cons_thread, NULL, consumer, </a:t>
            </a:r>
            <a:r>
              <a:rPr dirty="0" sz="1300" spc="-10" b="1">
                <a:latin typeface="Courier New"/>
                <a:cs typeface="Courier New"/>
              </a:rPr>
              <a:t>NULL);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300">
              <a:latin typeface="Courier New"/>
              <a:cs typeface="Courier New"/>
            </a:endParaRPr>
          </a:p>
          <a:p>
            <a:pPr marL="408940" marR="1887220">
              <a:lnSpc>
                <a:spcPct val="102600"/>
              </a:lnSpc>
            </a:pPr>
            <a:r>
              <a:rPr dirty="0" sz="1300" b="1">
                <a:latin typeface="Courier New"/>
                <a:cs typeface="Courier New"/>
              </a:rPr>
              <a:t>pthread_join(prod_thread, </a:t>
            </a:r>
            <a:r>
              <a:rPr dirty="0" sz="1300" spc="-10" b="1">
                <a:latin typeface="Courier New"/>
                <a:cs typeface="Courier New"/>
              </a:rPr>
              <a:t>NULL); </a:t>
            </a:r>
            <a:r>
              <a:rPr dirty="0" sz="1300" b="1">
                <a:latin typeface="Courier New"/>
                <a:cs typeface="Courier New"/>
              </a:rPr>
              <a:t>pthread_join(cons_thread, </a:t>
            </a:r>
            <a:r>
              <a:rPr dirty="0" sz="1300" spc="-10" b="1">
                <a:latin typeface="Courier New"/>
                <a:cs typeface="Courier New"/>
              </a:rPr>
              <a:t>NULL);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300">
              <a:latin typeface="Courier New"/>
              <a:cs typeface="Courier New"/>
            </a:endParaRPr>
          </a:p>
          <a:p>
            <a:pPr marL="408940" marR="2085339">
              <a:lnSpc>
                <a:spcPct val="102600"/>
              </a:lnSpc>
              <a:spcBef>
                <a:spcPts val="5"/>
              </a:spcBef>
            </a:pPr>
            <a:r>
              <a:rPr dirty="0" sz="1300" spc="-10" b="1">
                <a:latin typeface="Courier New"/>
                <a:cs typeface="Courier New"/>
              </a:rPr>
              <a:t>sem_destroy(&amp;empty); sem_destroy(&amp;full); pthread_mutex_destroy(&amp;mutex);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3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</a:pPr>
            <a:r>
              <a:rPr dirty="0" sz="1300" b="1">
                <a:latin typeface="Courier New"/>
                <a:cs typeface="Courier New"/>
              </a:rPr>
              <a:t>return </a:t>
            </a:r>
            <a:r>
              <a:rPr dirty="0" sz="1300" spc="-25" b="1">
                <a:latin typeface="Courier New"/>
                <a:cs typeface="Courier New"/>
              </a:rPr>
              <a:t>0;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300" spc="-50" b="1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OPERATING</a:t>
            </a:r>
            <a:r>
              <a:rPr dirty="0" spc="65"/>
              <a:t> </a:t>
            </a:r>
            <a:r>
              <a:rPr dirty="0"/>
              <a:t>SYSTEMS</a:t>
            </a:r>
            <a:r>
              <a:rPr dirty="0" spc="65"/>
              <a:t> </a:t>
            </a:r>
            <a:r>
              <a:rPr dirty="0" spc="-10"/>
              <a:t>REPORT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1003300" y="2330450"/>
            <a:ext cx="3310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6.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Synchronization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Flow</a:t>
            </a:r>
            <a:r>
              <a:rPr dirty="0" sz="1800" spc="-10" b="1">
                <a:latin typeface="Times New Roman"/>
                <a:cs typeface="Times New Roman"/>
              </a:rPr>
              <a:t> Diagram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03300" y="3006607"/>
            <a:ext cx="3592195" cy="62992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302260">
              <a:lnSpc>
                <a:spcPct val="102600"/>
              </a:lnSpc>
              <a:spcBef>
                <a:spcPts val="60"/>
              </a:spcBef>
              <a:tabLst>
                <a:tab pos="1795780" algn="l"/>
              </a:tabLst>
            </a:pPr>
            <a:r>
              <a:rPr dirty="0" sz="1300" b="1">
                <a:latin typeface="Courier New"/>
                <a:cs typeface="Courier New"/>
              </a:rPr>
              <a:t>+-----------</a:t>
            </a:r>
            <a:r>
              <a:rPr dirty="0" sz="1300" spc="-50" b="1">
                <a:latin typeface="Courier New"/>
                <a:cs typeface="Courier New"/>
              </a:rPr>
              <a:t>+</a:t>
            </a:r>
            <a:r>
              <a:rPr dirty="0" sz="1300" b="1">
                <a:latin typeface="Courier New"/>
                <a:cs typeface="Courier New"/>
              </a:rPr>
              <a:t>	</a:t>
            </a:r>
            <a:r>
              <a:rPr dirty="0" sz="1300" spc="-10" b="1">
                <a:latin typeface="Courier New"/>
                <a:cs typeface="Courier New"/>
              </a:rPr>
              <a:t>sem_wait(empty) sem_post(full)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1201420" algn="l"/>
              </a:tabLst>
            </a:pPr>
            <a:r>
              <a:rPr dirty="0" sz="1300" b="1">
                <a:latin typeface="Courier New"/>
                <a:cs typeface="Courier New"/>
              </a:rPr>
              <a:t>| </a:t>
            </a:r>
            <a:r>
              <a:rPr dirty="0" sz="1300" spc="-10" b="1">
                <a:latin typeface="Courier New"/>
                <a:cs typeface="Courier New"/>
              </a:rPr>
              <a:t>Producer</a:t>
            </a:r>
            <a:r>
              <a:rPr dirty="0" sz="1300" b="1">
                <a:latin typeface="Courier New"/>
                <a:cs typeface="Courier New"/>
              </a:rPr>
              <a:t>	| ---------------------</a:t>
            </a:r>
            <a:r>
              <a:rPr dirty="0" sz="1300" spc="-50" b="1">
                <a:latin typeface="Courier New"/>
                <a:cs typeface="Courier New"/>
              </a:rPr>
              <a:t>&gt;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69130" y="3006607"/>
            <a:ext cx="1313815" cy="10363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0"/>
              </a:spcBef>
            </a:pPr>
            <a:r>
              <a:rPr dirty="0" sz="1300" b="1">
                <a:latin typeface="Courier New"/>
                <a:cs typeface="Courier New"/>
              </a:rPr>
              <a:t>+----------</a:t>
            </a:r>
            <a:r>
              <a:rPr dirty="0" sz="1300" spc="-50" b="1">
                <a:latin typeface="Courier New"/>
                <a:cs typeface="Courier New"/>
              </a:rPr>
              <a:t>+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309245" algn="l"/>
                <a:tab pos="1102360" algn="l"/>
              </a:tabLst>
            </a:pPr>
            <a:r>
              <a:rPr dirty="0" sz="1300" spc="-50" b="1">
                <a:latin typeface="Courier New"/>
                <a:cs typeface="Courier New"/>
              </a:rPr>
              <a:t>|</a:t>
            </a:r>
            <a:r>
              <a:rPr dirty="0" sz="1300" b="1">
                <a:latin typeface="Courier New"/>
                <a:cs typeface="Courier New"/>
              </a:rPr>
              <a:t>	</a:t>
            </a:r>
            <a:r>
              <a:rPr dirty="0" sz="1300" spc="-10" b="1">
                <a:latin typeface="Courier New"/>
                <a:cs typeface="Courier New"/>
              </a:rPr>
              <a:t>Buffer</a:t>
            </a:r>
            <a:r>
              <a:rPr dirty="0" sz="1300" b="1">
                <a:latin typeface="Courier New"/>
                <a:cs typeface="Courier New"/>
              </a:rPr>
              <a:t>	</a:t>
            </a:r>
            <a:r>
              <a:rPr dirty="0" sz="1300" spc="-50" b="1">
                <a:latin typeface="Courier New"/>
                <a:cs typeface="Courier New"/>
              </a:rPr>
              <a:t>|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b="1">
                <a:latin typeface="Courier New"/>
                <a:cs typeface="Courier New"/>
              </a:rPr>
              <a:t>+----------</a:t>
            </a:r>
            <a:r>
              <a:rPr dirty="0" sz="1300" spc="-50" b="1">
                <a:latin typeface="Courier New"/>
                <a:cs typeface="Courier New"/>
              </a:rPr>
              <a:t>+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03300" y="3616207"/>
            <a:ext cx="2106295" cy="2255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b="1">
                <a:latin typeface="Courier New"/>
                <a:cs typeface="Courier New"/>
              </a:rPr>
              <a:t>&lt;-------------------</a:t>
            </a:r>
            <a:r>
              <a:rPr dirty="0" sz="1300" spc="-50" b="1">
                <a:latin typeface="Courier New"/>
                <a:cs typeface="Courier New"/>
              </a:rPr>
              <a:t>+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300" b="1">
                <a:latin typeface="Courier New"/>
                <a:cs typeface="Courier New"/>
              </a:rPr>
              <a:t>+-----------</a:t>
            </a:r>
            <a:r>
              <a:rPr dirty="0" sz="1300" spc="-50" b="1">
                <a:latin typeface="Courier New"/>
                <a:cs typeface="Courier New"/>
              </a:rPr>
              <a:t>+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300" spc="-50" b="1">
                <a:latin typeface="Courier New"/>
                <a:cs typeface="Courier New"/>
              </a:rPr>
              <a:t>|</a:t>
            </a:r>
            <a:endParaRPr sz="1300">
              <a:latin typeface="Courier New"/>
              <a:cs typeface="Courier New"/>
            </a:endParaRPr>
          </a:p>
          <a:p>
            <a:pPr marL="508000">
              <a:lnSpc>
                <a:spcPct val="100000"/>
              </a:lnSpc>
              <a:spcBef>
                <a:spcPts val="40"/>
              </a:spcBef>
            </a:pPr>
            <a:r>
              <a:rPr dirty="0" sz="1300" spc="-50" b="1">
                <a:latin typeface="Courier New"/>
                <a:cs typeface="Courier New"/>
              </a:rPr>
              <a:t>^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300" spc="-50" b="1">
                <a:latin typeface="Courier New"/>
                <a:cs typeface="Courier New"/>
              </a:rPr>
              <a:t>|</a:t>
            </a:r>
            <a:endParaRPr sz="1300">
              <a:latin typeface="Courier New"/>
              <a:cs typeface="Courier New"/>
            </a:endParaRPr>
          </a:p>
          <a:p>
            <a:pPr marL="508000">
              <a:lnSpc>
                <a:spcPct val="100000"/>
              </a:lnSpc>
              <a:spcBef>
                <a:spcPts val="40"/>
              </a:spcBef>
            </a:pPr>
            <a:r>
              <a:rPr dirty="0" sz="1300" spc="-50" b="1">
                <a:latin typeface="Courier New"/>
                <a:cs typeface="Courier New"/>
              </a:rPr>
              <a:t>|</a:t>
            </a:r>
            <a:endParaRPr sz="1300">
              <a:latin typeface="Courier New"/>
              <a:cs typeface="Courier New"/>
            </a:endParaRPr>
          </a:p>
          <a:p>
            <a:pPr marL="12700" marR="302260">
              <a:lnSpc>
                <a:spcPct val="102600"/>
              </a:lnSpc>
            </a:pPr>
            <a:r>
              <a:rPr dirty="0" sz="1300" spc="-50" b="1">
                <a:latin typeface="Courier New"/>
                <a:cs typeface="Courier New"/>
              </a:rPr>
              <a:t>| </a:t>
            </a:r>
            <a:r>
              <a:rPr dirty="0" sz="1300" spc="-10" b="1">
                <a:latin typeface="Courier New"/>
                <a:cs typeface="Courier New"/>
              </a:rPr>
              <a:t>pthread_mutex_lock pthread_mutex_lock</a:t>
            </a:r>
            <a:endParaRPr sz="1300">
              <a:latin typeface="Courier New"/>
              <a:cs typeface="Courier New"/>
            </a:endParaRPr>
          </a:p>
          <a:p>
            <a:pPr marL="508000">
              <a:lnSpc>
                <a:spcPct val="100000"/>
              </a:lnSpc>
              <a:spcBef>
                <a:spcPts val="40"/>
              </a:spcBef>
            </a:pPr>
            <a:r>
              <a:rPr dirty="0" sz="1300" spc="-50" b="1">
                <a:latin typeface="Courier New"/>
                <a:cs typeface="Courier New"/>
              </a:rPr>
              <a:t>|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300" spc="-50" b="1">
                <a:latin typeface="Courier New"/>
                <a:cs typeface="Courier New"/>
              </a:rPr>
              <a:t>|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63589" y="4225808"/>
            <a:ext cx="12509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0" b="1">
                <a:latin typeface="Courier New"/>
                <a:cs typeface="Courier New"/>
              </a:rPr>
              <a:t>|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263589" y="4632208"/>
            <a:ext cx="12509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0" b="1">
                <a:latin typeface="Courier New"/>
                <a:cs typeface="Courier New"/>
              </a:rPr>
              <a:t>v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371901" y="5038608"/>
            <a:ext cx="200723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 b="1">
                <a:latin typeface="Courier New"/>
                <a:cs typeface="Courier New"/>
              </a:rPr>
              <a:t>pthread_mutex_unlock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263589" y="5445008"/>
            <a:ext cx="12509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0" b="1">
                <a:latin typeface="Courier New"/>
                <a:cs typeface="Courier New"/>
              </a:rPr>
              <a:t>|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03300" y="5851408"/>
            <a:ext cx="5078730" cy="164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0">
              <a:lnSpc>
                <a:spcPct val="100000"/>
              </a:lnSpc>
              <a:spcBef>
                <a:spcPts val="100"/>
              </a:spcBef>
            </a:pPr>
            <a:r>
              <a:rPr dirty="0" sz="1300" b="1">
                <a:latin typeface="Courier New"/>
                <a:cs typeface="Courier New"/>
              </a:rPr>
              <a:t>+-----------&lt;----------------&lt;-------</a:t>
            </a:r>
            <a:r>
              <a:rPr dirty="0" sz="1300" spc="-50" b="1">
                <a:latin typeface="Courier New"/>
                <a:cs typeface="Courier New"/>
              </a:rPr>
              <a:t>-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300" b="1">
                <a:latin typeface="Courier New"/>
                <a:cs typeface="Courier New"/>
              </a:rPr>
              <a:t>+-------------------&lt;------</a:t>
            </a:r>
            <a:r>
              <a:rPr dirty="0" sz="1300" spc="-50" b="1">
                <a:latin typeface="Courier New"/>
                <a:cs typeface="Courier New"/>
              </a:rPr>
              <a:t>+</a:t>
            </a:r>
            <a:endParaRPr sz="1300">
              <a:latin typeface="Courier New"/>
              <a:cs typeface="Courier New"/>
            </a:endParaRPr>
          </a:p>
          <a:p>
            <a:pPr marL="1399540">
              <a:lnSpc>
                <a:spcPct val="100000"/>
              </a:lnSpc>
              <a:spcBef>
                <a:spcPts val="40"/>
              </a:spcBef>
              <a:tabLst>
                <a:tab pos="3677920" algn="l"/>
              </a:tabLst>
            </a:pPr>
            <a:r>
              <a:rPr dirty="0" sz="1300" spc="-10" b="1">
                <a:latin typeface="Courier New"/>
                <a:cs typeface="Courier New"/>
              </a:rPr>
              <a:t>sem_post(empty)</a:t>
            </a:r>
            <a:r>
              <a:rPr dirty="0" sz="1300" b="1">
                <a:latin typeface="Courier New"/>
                <a:cs typeface="Courier New"/>
              </a:rPr>
              <a:t>	</a:t>
            </a:r>
            <a:r>
              <a:rPr dirty="0" sz="1300" spc="-10" b="1">
                <a:latin typeface="Courier New"/>
                <a:cs typeface="Courier New"/>
              </a:rPr>
              <a:t>sem_wait(full)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300" b="1">
                <a:latin typeface="Courier New"/>
                <a:cs typeface="Courier New"/>
              </a:rPr>
              <a:t>+-----------</a:t>
            </a:r>
            <a:r>
              <a:rPr dirty="0" sz="1300" spc="-50" b="1">
                <a:latin typeface="Courier New"/>
                <a:cs typeface="Courier New"/>
              </a:rPr>
              <a:t>+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309245" algn="l"/>
                <a:tab pos="1300480" algn="l"/>
              </a:tabLst>
            </a:pPr>
            <a:r>
              <a:rPr dirty="0" sz="1300" spc="-50" b="1">
                <a:latin typeface="Courier New"/>
                <a:cs typeface="Courier New"/>
              </a:rPr>
              <a:t>|</a:t>
            </a:r>
            <a:r>
              <a:rPr dirty="0" sz="1300" b="1">
                <a:latin typeface="Courier New"/>
                <a:cs typeface="Courier New"/>
              </a:rPr>
              <a:t>	</a:t>
            </a:r>
            <a:r>
              <a:rPr dirty="0" sz="1300" spc="-10" b="1">
                <a:latin typeface="Courier New"/>
                <a:cs typeface="Courier New"/>
              </a:rPr>
              <a:t>Consumer</a:t>
            </a:r>
            <a:r>
              <a:rPr dirty="0" sz="1300" b="1">
                <a:latin typeface="Courier New"/>
                <a:cs typeface="Courier New"/>
              </a:rPr>
              <a:t>	</a:t>
            </a:r>
            <a:r>
              <a:rPr dirty="0" sz="1300" spc="-50" b="1">
                <a:latin typeface="Courier New"/>
                <a:cs typeface="Courier New"/>
              </a:rPr>
              <a:t>|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b="1">
                <a:latin typeface="Courier New"/>
                <a:cs typeface="Courier New"/>
              </a:rPr>
              <a:t>+—————</a:t>
            </a:r>
            <a:r>
              <a:rPr dirty="0" sz="1300" spc="-50" b="1">
                <a:latin typeface="Courier New"/>
                <a:cs typeface="Courier New"/>
              </a:rPr>
              <a:t>+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03300" y="1898650"/>
            <a:ext cx="1746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7.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Output</a:t>
            </a:r>
            <a:r>
              <a:rPr dirty="0" sz="1800" spc="-10" b="1">
                <a:latin typeface="Times New Roman"/>
                <a:cs typeface="Times New Roman"/>
              </a:rPr>
              <a:t> Sample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03300" y="6445250"/>
            <a:ext cx="55352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8.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Satisfaction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Critical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Section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Problem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Requirements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16000" y="6946138"/>
          <a:ext cx="5600700" cy="1639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9330"/>
                <a:gridCol w="311784"/>
                <a:gridCol w="4216400"/>
              </a:tblGrid>
              <a:tr h="43815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Requirement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 marR="73660">
                        <a:lnSpc>
                          <a:spcPct val="108300"/>
                        </a:lnSpc>
                        <a:spcBef>
                          <a:spcPts val="375"/>
                        </a:spcBef>
                      </a:pPr>
                      <a:r>
                        <a:rPr dirty="0" sz="1000" spc="-25" b="1">
                          <a:latin typeface="Times New Roman"/>
                          <a:cs typeface="Times New Roman"/>
                        </a:rPr>
                        <a:t>Me t?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762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Explanation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27990">
                <a:tc>
                  <a:txBody>
                    <a:bodyPr/>
                    <a:lstStyle/>
                    <a:p>
                      <a:pPr marL="28575" marR="317500">
                        <a:lnSpc>
                          <a:spcPts val="1400"/>
                        </a:lnSpc>
                        <a:spcBef>
                          <a:spcPts val="305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Mutual Exclusion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4F6F6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4F6F6"/>
                    </a:solidFill>
                  </a:tcPr>
                </a:tc>
                <a:tc>
                  <a:txBody>
                    <a:bodyPr/>
                    <a:lstStyle/>
                    <a:p>
                      <a:pPr marL="27940" marR="137160">
                        <a:lnSpc>
                          <a:spcPts val="1420"/>
                        </a:lnSpc>
                        <a:spcBef>
                          <a:spcPts val="370"/>
                        </a:spcBef>
                      </a:pPr>
                      <a:r>
                        <a:rPr dirty="0" sz="1300">
                          <a:latin typeface="Courier New"/>
                          <a:cs typeface="Courier New"/>
                        </a:rPr>
                        <a:t>pthread_mutex_lock</a:t>
                      </a:r>
                      <a:r>
                        <a:rPr dirty="0" sz="1300" spc="-484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ensures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only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one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accesses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the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buffer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time.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99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4F6F6"/>
                    </a:solidFill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Progress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000" spc="-25">
                          <a:latin typeface="Arial"/>
                          <a:cs typeface="Arial"/>
                        </a:rPr>
                        <a:t>Yes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286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marR="259715">
                        <a:lnSpc>
                          <a:spcPts val="1400"/>
                        </a:lnSpc>
                        <a:spcBef>
                          <a:spcPts val="10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unnecessary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blocking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—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threads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proceed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unless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buffer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full/empty.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 marL="28575" marR="368300">
                        <a:lnSpc>
                          <a:spcPts val="1400"/>
                        </a:lnSpc>
                        <a:spcBef>
                          <a:spcPts val="105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Bounded Waiting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4F6F6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000" spc="-25">
                          <a:latin typeface="Arial"/>
                          <a:cs typeface="Arial"/>
                        </a:rPr>
                        <a:t>Yes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286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4F6F6"/>
                    </a:solidFill>
                  </a:tcPr>
                </a:tc>
                <a:tc>
                  <a:txBody>
                    <a:bodyPr/>
                    <a:lstStyle/>
                    <a:p>
                      <a:pPr marL="27940" marR="422275">
                        <a:lnSpc>
                          <a:spcPts val="1400"/>
                        </a:lnSpc>
                        <a:spcBef>
                          <a:spcPts val="10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Semaphores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fixed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iteration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ensure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fair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prevent starvation.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4F6F6"/>
                    </a:solidFill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44" y="3090387"/>
            <a:ext cx="7464155" cy="2841487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OPERATING</a:t>
            </a:r>
            <a:r>
              <a:rPr dirty="0" spc="65"/>
              <a:t> </a:t>
            </a:r>
            <a:r>
              <a:rPr dirty="0"/>
              <a:t>SYSTEMS</a:t>
            </a:r>
            <a:r>
              <a:rPr dirty="0" spc="65"/>
              <a:t> </a:t>
            </a:r>
            <a:r>
              <a:rPr dirty="0" spc="-10"/>
              <a:t>REPORT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OPERATING</a:t>
            </a:r>
            <a:r>
              <a:rPr dirty="0" spc="65"/>
              <a:t> </a:t>
            </a:r>
            <a:r>
              <a:rPr dirty="0"/>
              <a:t>SYSTEMS</a:t>
            </a:r>
            <a:r>
              <a:rPr dirty="0" spc="65"/>
              <a:t> </a:t>
            </a:r>
            <a:r>
              <a:rPr dirty="0" spc="-10"/>
              <a:t>REPORT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1003300" y="1389888"/>
            <a:ext cx="30130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9.</a:t>
            </a:r>
            <a:r>
              <a:rPr dirty="0" sz="1800" spc="-114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Advantages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the</a:t>
            </a:r>
            <a:r>
              <a:rPr dirty="0" sz="1800" spc="-10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Approach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43000" y="1728057"/>
            <a:ext cx="142240" cy="806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3060"/>
              </a:lnSpc>
              <a:spcBef>
                <a:spcPts val="125"/>
              </a:spcBef>
            </a:pPr>
            <a:r>
              <a:rPr dirty="0" sz="2600" spc="-50">
                <a:latin typeface="Times New Roman"/>
                <a:cs typeface="Times New Roman"/>
              </a:rPr>
              <a:t>•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60"/>
              </a:lnSpc>
            </a:pPr>
            <a:r>
              <a:rPr dirty="0" sz="2600" spc="-50">
                <a:latin typeface="Times New Roman"/>
                <a:cs typeface="Times New Roman"/>
              </a:rPr>
              <a:t>•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60500" y="1855851"/>
            <a:ext cx="449008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Times New Roman"/>
                <a:cs typeface="Times New Roman"/>
              </a:rPr>
              <a:t>Prevents</a:t>
            </a:r>
            <a:r>
              <a:rPr dirty="0" sz="1500" spc="-4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data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corruption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via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race</a:t>
            </a:r>
            <a:r>
              <a:rPr dirty="0" sz="1500" spc="-4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condition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protection.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60500" y="2236851"/>
            <a:ext cx="494157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Times New Roman"/>
                <a:cs typeface="Times New Roman"/>
              </a:rPr>
              <a:t>Demonstrates</a:t>
            </a:r>
            <a:r>
              <a:rPr dirty="0" sz="1500" spc="-1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real-</a:t>
            </a:r>
            <a:r>
              <a:rPr dirty="0" sz="1500" b="1">
                <a:latin typeface="Times New Roman"/>
                <a:cs typeface="Times New Roman"/>
              </a:rPr>
              <a:t>world</a:t>
            </a:r>
            <a:r>
              <a:rPr dirty="0" sz="1500" spc="-1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synchronization</a:t>
            </a:r>
            <a:r>
              <a:rPr dirty="0" sz="1500" spc="-1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tools</a:t>
            </a:r>
            <a:r>
              <a:rPr dirty="0" sz="1500" spc="-1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(semaphores, mutexes).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43000" y="2718657"/>
            <a:ext cx="142240" cy="806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3060"/>
              </a:lnSpc>
              <a:spcBef>
                <a:spcPts val="125"/>
              </a:spcBef>
            </a:pPr>
            <a:r>
              <a:rPr dirty="0" sz="2600" spc="-50">
                <a:latin typeface="Times New Roman"/>
                <a:cs typeface="Times New Roman"/>
              </a:rPr>
              <a:t>•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60"/>
              </a:lnSpc>
            </a:pPr>
            <a:r>
              <a:rPr dirty="0" sz="2600" spc="-50">
                <a:latin typeface="Times New Roman"/>
                <a:cs typeface="Times New Roman"/>
              </a:rPr>
              <a:t>•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460500" y="2846451"/>
            <a:ext cx="47498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Times New Roman"/>
                <a:cs typeface="Times New Roman"/>
              </a:rPr>
              <a:t>Simple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and</a:t>
            </a:r>
            <a:r>
              <a:rPr dirty="0" sz="1500" spc="-2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modular</a:t>
            </a:r>
            <a:r>
              <a:rPr dirty="0" sz="1500" spc="-5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—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easy</a:t>
            </a:r>
            <a:r>
              <a:rPr dirty="0" sz="1500" spc="-2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to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extend</a:t>
            </a:r>
            <a:r>
              <a:rPr dirty="0" sz="1500" spc="-2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to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multiple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threads.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08125" y="3227451"/>
            <a:ext cx="25908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Times New Roman"/>
                <a:cs typeface="Times New Roman"/>
              </a:rPr>
              <a:t>Meets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all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critical</a:t>
            </a:r>
            <a:r>
              <a:rPr dirty="0" sz="1500" spc="-2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section</a:t>
            </a:r>
            <a:r>
              <a:rPr dirty="0" sz="1500" spc="-15" b="1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criteria.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03300" y="5453126"/>
            <a:ext cx="3125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10.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Limitations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Suggestions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1016000" y="5954014"/>
          <a:ext cx="5600700" cy="1545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9105"/>
                <a:gridCol w="3789045"/>
              </a:tblGrid>
              <a:tr h="276860">
                <a:tc>
                  <a:txBody>
                    <a:bodyPr/>
                    <a:lstStyle/>
                    <a:p>
                      <a:pPr marL="5168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Limitation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Suggestion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Single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Producer/Consumer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4F7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Extend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multiple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producers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consumers.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4F7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28575" marR="384810">
                        <a:lnSpc>
                          <a:spcPts val="1400"/>
                        </a:lnSpc>
                        <a:spcBef>
                          <a:spcPts val="30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error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handling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for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syscalls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marR="588010">
                        <a:lnSpc>
                          <a:spcPct val="1026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return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checks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10">
                          <a:latin typeface="Courier New"/>
                          <a:cs typeface="Courier New"/>
                        </a:rPr>
                        <a:t>pthread_create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300" spc="-10">
                          <a:latin typeface="Courier New"/>
                          <a:cs typeface="Courier New"/>
                        </a:rPr>
                        <a:t>sem_init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Static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loop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iteration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4F7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dynamic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event-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driven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termination.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4F7"/>
                    </a:solidFill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Sleep-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delay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conditional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waits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real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scheduling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mechanisms.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OPERATING</a:t>
            </a:r>
            <a:r>
              <a:rPr dirty="0" spc="65"/>
              <a:t> </a:t>
            </a:r>
            <a:r>
              <a:rPr dirty="0"/>
              <a:t>SYSTEMS</a:t>
            </a:r>
            <a:r>
              <a:rPr dirty="0" spc="65"/>
              <a:t> </a:t>
            </a:r>
            <a:r>
              <a:rPr dirty="0" spc="-10"/>
              <a:t>REPORT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1003300" y="1061677"/>
            <a:ext cx="5520690" cy="1304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11.</a:t>
            </a:r>
            <a:r>
              <a:rPr dirty="0" sz="1800" spc="-10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Conclusion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1600"/>
              </a:lnSpc>
              <a:spcBef>
                <a:spcPts val="1550"/>
              </a:spcBef>
            </a:pPr>
            <a:r>
              <a:rPr dirty="0" sz="1400">
                <a:latin typeface="Arial"/>
                <a:cs typeface="Arial"/>
              </a:rPr>
              <a:t>This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program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successfully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demonstrates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synchronization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between </a:t>
            </a:r>
            <a:r>
              <a:rPr dirty="0" sz="1400">
                <a:latin typeface="Arial"/>
                <a:cs typeface="Arial"/>
              </a:rPr>
              <a:t>producer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consumer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processes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using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mutexes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and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semaphores</a:t>
            </a:r>
            <a:r>
              <a:rPr dirty="0" sz="1400" spc="-10">
                <a:latin typeface="Arial"/>
                <a:cs typeface="Arial"/>
              </a:rPr>
              <a:t>, </a:t>
            </a:r>
            <a:r>
              <a:rPr dirty="0" sz="1400">
                <a:latin typeface="Arial"/>
                <a:cs typeface="Arial"/>
              </a:rPr>
              <a:t>while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meeting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three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essential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conditions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of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the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critical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section problem</a:t>
            </a:r>
            <a:r>
              <a:rPr dirty="0" sz="1400" spc="-1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43000" y="2356942"/>
            <a:ext cx="134620" cy="1109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dirty="0" sz="2450" spc="-50">
                <a:latin typeface="Times New Roman"/>
                <a:cs typeface="Times New Roman"/>
              </a:rPr>
              <a:t>•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ts val="2800"/>
              </a:lnSpc>
            </a:pPr>
            <a:r>
              <a:rPr dirty="0" sz="2450" spc="-50">
                <a:latin typeface="Times New Roman"/>
                <a:cs typeface="Times New Roman"/>
              </a:rPr>
              <a:t>•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dirty="0" sz="2450" spc="-50">
                <a:latin typeface="Times New Roman"/>
                <a:cs typeface="Times New Roman"/>
              </a:rPr>
              <a:t>•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60500" y="2483043"/>
            <a:ext cx="1517650" cy="94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Mutual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exclusion,</a:t>
            </a:r>
            <a:endParaRPr sz="1400">
              <a:latin typeface="Arial"/>
              <a:cs typeface="Arial"/>
            </a:endParaRPr>
          </a:p>
          <a:p>
            <a:pPr marL="12700" marR="15240">
              <a:lnSpc>
                <a:spcPct val="166700"/>
              </a:lnSpc>
            </a:pPr>
            <a:r>
              <a:rPr dirty="0" sz="1400" spc="-10" b="1">
                <a:latin typeface="Arial"/>
                <a:cs typeface="Arial"/>
              </a:rPr>
              <a:t>Progress, </a:t>
            </a:r>
            <a:r>
              <a:rPr dirty="0" sz="1400" b="1">
                <a:latin typeface="Arial"/>
                <a:cs typeface="Arial"/>
              </a:rPr>
              <a:t>Bounded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waiting.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03300" y="3549843"/>
            <a:ext cx="5528945" cy="64516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algn="just" marL="12700" marR="5080">
              <a:lnSpc>
                <a:spcPts val="1600"/>
              </a:lnSpc>
              <a:spcBef>
                <a:spcPts val="220"/>
              </a:spcBef>
            </a:pPr>
            <a:r>
              <a:rPr dirty="0" sz="1400" b="1">
                <a:latin typeface="Arial"/>
                <a:cs typeface="Arial"/>
              </a:rPr>
              <a:t>It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is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an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effective,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foundational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implementation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for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learning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thread </a:t>
            </a:r>
            <a:r>
              <a:rPr dirty="0" sz="1400" b="1">
                <a:latin typeface="Arial"/>
                <a:cs typeface="Arial"/>
              </a:rPr>
              <a:t>synchronization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in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C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and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can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be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extended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to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more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complex,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real- </a:t>
            </a:r>
            <a:r>
              <a:rPr dirty="0" sz="1400" b="1">
                <a:latin typeface="Arial"/>
                <a:cs typeface="Arial"/>
              </a:rPr>
              <a:t>world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concurrent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systems.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opdf</dc:title>
  <dcterms:created xsi:type="dcterms:W3CDTF">2025-05-22T18:12:26Z</dcterms:created>
  <dcterms:modified xsi:type="dcterms:W3CDTF">2025-05-22T18:12:26Z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2025-05-22T00:00:00Z</vt:filetime>
  </property>
  <property fmtid="{D5CDD505-2E9C-101B-9397-08002B2CF9AE}" pid="3" name="Creator">
    <vt:lpwstr>Pages</vt:lpwstr>
  </property>
  <property fmtid="{D5CDD505-2E9C-101B-9397-08002B2CF9AE}" pid="4" name="LastSaved">
    <vt:filetime>2025-05-22T00:00:00Z</vt:filetime>
  </property>
  <property fmtid="{D5CDD505-2E9C-101B-9397-08002B2CF9AE}" pid="5" name="Producer">
    <vt:lpwstr>macOS Version 15.3.2 (Build 24D2082) Quartz PDFContext</vt:lpwstr>
  </property>
</Properties>
</file>