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76" r:id="rId3"/>
    <p:sldId id="379" r:id="rId4"/>
    <p:sldId id="400" r:id="rId5"/>
    <p:sldId id="338" r:id="rId6"/>
    <p:sldId id="378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257" r:id="rId18"/>
    <p:sldId id="337" r:id="rId19"/>
    <p:sldId id="356" r:id="rId20"/>
    <p:sldId id="357" r:id="rId21"/>
    <p:sldId id="358" r:id="rId22"/>
    <p:sldId id="368" r:id="rId23"/>
    <p:sldId id="366" r:id="rId24"/>
    <p:sldId id="403" r:id="rId25"/>
    <p:sldId id="367" r:id="rId26"/>
    <p:sldId id="402" r:id="rId27"/>
    <p:sldId id="405" r:id="rId28"/>
    <p:sldId id="406" r:id="rId29"/>
    <p:sldId id="407" r:id="rId30"/>
    <p:sldId id="401" r:id="rId31"/>
    <p:sldId id="404" r:id="rId32"/>
    <p:sldId id="408" r:id="rId33"/>
    <p:sldId id="362" r:id="rId34"/>
    <p:sldId id="399" r:id="rId35"/>
    <p:sldId id="363" r:id="rId36"/>
    <p:sldId id="359" r:id="rId37"/>
    <p:sldId id="409" r:id="rId38"/>
    <p:sldId id="364" r:id="rId39"/>
    <p:sldId id="392" r:id="rId40"/>
    <p:sldId id="393" r:id="rId41"/>
    <p:sldId id="394" r:id="rId42"/>
    <p:sldId id="374" r:id="rId43"/>
    <p:sldId id="395" r:id="rId44"/>
    <p:sldId id="396" r:id="rId45"/>
    <p:sldId id="365" r:id="rId46"/>
    <p:sldId id="372" r:id="rId47"/>
    <p:sldId id="398" r:id="rId48"/>
    <p:sldId id="397" r:id="rId49"/>
    <p:sldId id="361" r:id="rId50"/>
    <p:sldId id="335" r:id="rId51"/>
  </p:sldIdLst>
  <p:sldSz cx="9144000" cy="6858000" type="screen4x3"/>
  <p:notesSz cx="7559675" cy="10691813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6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3978" y="-114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A4434-E51C-46EA-B474-1DEE5B81388C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FD9C-227E-42E5-8F80-7B75A66F2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0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8FD9C-227E-42E5-8F80-7B75A66F2A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0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formatClick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to edit Master title style</a:t>
            </a:r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1.7.13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66E19F-3F55-4B07-9741-4EF42BFC49E9}" type="slidenum">
              <a:rPr lang="ru-RU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 dirty="0"/>
              <a:t>Click to edit the outline text format</a:t>
            </a:r>
            <a:endParaRPr dirty="0"/>
          </a:p>
          <a:p>
            <a:pPr lvl="1">
              <a:buSzPct val="25000"/>
              <a:buFont typeface="StarSymbol"/>
              <a:buChar char=""/>
            </a:pPr>
            <a:r>
              <a:rPr lang="en-US" dirty="0"/>
              <a:t>Second Outline Level</a:t>
            </a:r>
            <a:endParaRPr dirty="0"/>
          </a:p>
          <a:p>
            <a:pPr lvl="2">
              <a:buSzPct val="25000"/>
              <a:buFont typeface="StarSymbol"/>
              <a:buChar char=""/>
            </a:pPr>
            <a:r>
              <a:rPr lang="en-US" dirty="0"/>
              <a:t>Third Outline Level</a:t>
            </a:r>
            <a:endParaRPr dirty="0"/>
          </a:p>
          <a:p>
            <a:pPr lvl="3">
              <a:buSzPct val="25000"/>
              <a:buFont typeface="StarSymbol"/>
              <a:buChar char=""/>
            </a:pPr>
            <a:r>
              <a:rPr lang="en-US" dirty="0"/>
              <a:t>Fourth Outline Level</a:t>
            </a:r>
            <a:endParaRPr dirty="0"/>
          </a:p>
          <a:p>
            <a:pPr lvl="4">
              <a:buSzPct val="25000"/>
              <a:buFont typeface="StarSymbol"/>
              <a:buChar char=""/>
            </a:pPr>
            <a:r>
              <a:rPr lang="en-US" dirty="0"/>
              <a:t>Fifth Outline Level</a:t>
            </a:r>
            <a:endParaRPr dirty="0"/>
          </a:p>
          <a:p>
            <a:pPr lvl="5">
              <a:buSzPct val="25000"/>
              <a:buFont typeface="StarSymbol"/>
              <a:buChar char=""/>
            </a:pPr>
            <a:r>
              <a:rPr lang="en-US" dirty="0"/>
              <a:t>Sixth Outline Level</a:t>
            </a:r>
            <a:endParaRPr dirty="0"/>
          </a:p>
          <a:p>
            <a:pPr lvl="6">
              <a:buSzPct val="25000"/>
              <a:buFont typeface="StarSymbol"/>
              <a:buChar char=""/>
            </a:pPr>
            <a:r>
              <a:rPr lang="en-US" dirty="0"/>
              <a:t>Seventh Outline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-scm.com/book/ru/v1/%D0%92%D0%B2%D0%B5%D0%B4%D0%B5%D0%BD%D0%B8%D0%B5-%D0%9E%D1%81%D0%BD%D0%BE%D0%B2%D1%8B-Git#%D0%A1%D0%BB%D0%B5%D0%BF%D0%BA%D0%B8-%D0%B2%D0%BC%D0%B5%D1%81%D1%82%D0%BE-%D0%BF%D0%B0%D1%82%D1%87%D0%B5%D0%B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avidfischer.github.io/gdc2/#languages/Al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://git-scm.com/book/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shconsulting.com/atomic-commi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877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400" dirty="0">
                <a:latin typeface="Calibri"/>
                <a:cs typeface="Calibri"/>
              </a:rPr>
              <a:t>Коллективная работа с кодом: </a:t>
            </a:r>
            <a:r>
              <a:rPr lang="ru-RU" sz="4400" dirty="0" err="1">
                <a:latin typeface="Calibri"/>
                <a:cs typeface="Calibri"/>
              </a:rPr>
              <a:t>git</a:t>
            </a:r>
            <a:r>
              <a:rPr lang="en-US" sz="4400" dirty="0">
                <a:latin typeface="Calibri"/>
                <a:cs typeface="Calibri"/>
              </a:rPr>
              <a:t>, </a:t>
            </a:r>
            <a:r>
              <a:rPr lang="en-US" sz="4400" dirty="0" err="1">
                <a:latin typeface="Calibri"/>
                <a:cs typeface="Calibri"/>
              </a:rPr>
              <a:t>Github</a:t>
            </a:r>
            <a:r>
              <a:rPr lang="en-US" sz="4400" dirty="0">
                <a:latin typeface="Calibri"/>
                <a:cs typeface="Calibri"/>
              </a:rPr>
              <a:t> </a:t>
            </a:r>
            <a:r>
              <a:rPr lang="ru-RU" sz="4400" dirty="0">
                <a:latin typeface="Calibri"/>
                <a:cs typeface="Calibri"/>
              </a:rPr>
              <a:t>и </a:t>
            </a:r>
            <a:r>
              <a:rPr lang="en-US" sz="4400" dirty="0">
                <a:latin typeface="Calibri"/>
                <a:cs typeface="Calibri"/>
              </a:rPr>
              <a:t>Open source</a:t>
            </a:r>
            <a:r>
              <a:rPr lang="ru-RU" sz="4400" dirty="0">
                <a:latin typeface="Calibri"/>
                <a:cs typeface="Calibri"/>
              </a:rPr>
              <a:t>. </a:t>
            </a:r>
            <a:endParaRPr lang="en-US" sz="44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925551" y="1831679"/>
            <a:ext cx="7315199" cy="57384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Лекция</a:t>
            </a:r>
          </a:p>
          <a:p>
            <a:pPr algn="ctr">
              <a:lnSpc>
                <a:spcPct val="100000"/>
              </a:lnSpc>
            </a:pPr>
            <a:r>
              <a:rPr lang="ru-RU" sz="3200">
                <a:latin typeface="Calibri"/>
              </a:rPr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Просмотр истории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2" name="Изображение 1" descr="git-log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12" y="2550265"/>
            <a:ext cx="3942977" cy="33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Поиск багов и виновных.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3" name="Изображение 2" descr="WsVu7IH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18" y="2528791"/>
            <a:ext cx="4557060" cy="34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Удобные код-</a:t>
            </a:r>
            <a:r>
              <a:rPr lang="ru-RU" sz="4000" dirty="0" err="1">
                <a:latin typeface="Calibri"/>
                <a:cs typeface="Calibri"/>
              </a:rPr>
              <a:t>ревью</a:t>
            </a:r>
            <a:endParaRPr lang="ru-RU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2" name="Изображение 1" descr="1174324818-code_review_kitty_not_pleased.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12" y="2599765"/>
            <a:ext cx="4156903" cy="35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1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Экспериментальные изменения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3" name="Изображение 2" descr="Swift-experiment-Ash-Ryan-Beats-web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06" y="2544735"/>
            <a:ext cx="4497294" cy="33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2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686545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4000" dirty="0">
              <a:latin typeface="Calibri"/>
              <a:cs typeface="Calibri"/>
            </a:endParaRPr>
          </a:p>
          <a:p>
            <a:pPr algn="ctr"/>
            <a:r>
              <a:rPr lang="ru-RU" sz="4000" dirty="0">
                <a:latin typeface="Calibri"/>
                <a:cs typeface="Calibri"/>
              </a:rPr>
              <a:t>Генерация отчётов</a:t>
            </a:r>
            <a:endParaRPr lang="en-US" sz="4000" dirty="0">
              <a:latin typeface="Calibri"/>
              <a:cs typeface="Calibri"/>
            </a:endParaRPr>
          </a:p>
          <a:p>
            <a:pPr algn="ctr"/>
            <a:r>
              <a:rPr lang="ru-RU" sz="4000" dirty="0">
                <a:latin typeface="Calibri"/>
                <a:cs typeface="Calibri"/>
              </a:rPr>
              <a:t>Автоматизирование тестирование</a:t>
            </a:r>
          </a:p>
          <a:p>
            <a:pPr algn="ctr"/>
            <a:r>
              <a:rPr lang="en-US" sz="4000" dirty="0">
                <a:latin typeface="Calibri"/>
                <a:cs typeface="Calibri"/>
              </a:rPr>
              <a:t>Continuous Deployment</a:t>
            </a:r>
            <a:endParaRPr lang="ru-RU" sz="4000" dirty="0">
              <a:latin typeface="Calibri"/>
              <a:cs typeface="Calibri"/>
            </a:endParaRPr>
          </a:p>
          <a:p>
            <a:pPr algn="ctr"/>
            <a:r>
              <a:rPr lang="ru-RU" sz="4000" dirty="0">
                <a:latin typeface="Calibri"/>
                <a:cs typeface="Calibri"/>
              </a:rPr>
              <a:t>Интеграция с сервисами</a:t>
            </a:r>
          </a:p>
          <a:p>
            <a:pPr marL="571500" indent="-571500" algn="ctr">
              <a:buFontTx/>
              <a:buChar char="-"/>
            </a:pP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999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367886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Для разработчиков</a:t>
            </a:r>
          </a:p>
          <a:p>
            <a:pPr algn="ctr"/>
            <a:r>
              <a:rPr lang="ru-RU" sz="4000" dirty="0">
                <a:latin typeface="Calibri"/>
                <a:cs typeface="Calibri"/>
              </a:rPr>
              <a:t>Для </a:t>
            </a:r>
            <a:r>
              <a:rPr lang="ru-RU" sz="4000" dirty="0" err="1">
                <a:latin typeface="Calibri"/>
                <a:cs typeface="Calibri"/>
              </a:rPr>
              <a:t>тестировщиков</a:t>
            </a:r>
            <a:endParaRPr lang="ru-RU" sz="4000" dirty="0">
              <a:latin typeface="Calibri"/>
              <a:cs typeface="Calibri"/>
            </a:endParaRPr>
          </a:p>
          <a:p>
            <a:pPr algn="ctr"/>
            <a:r>
              <a:rPr lang="ru-RU" sz="4000" dirty="0">
                <a:latin typeface="Calibri"/>
                <a:cs typeface="Calibri"/>
              </a:rPr>
              <a:t>Для дизайнеров</a:t>
            </a:r>
          </a:p>
          <a:p>
            <a:pPr algn="ctr"/>
            <a:r>
              <a:rPr lang="ru-RU" sz="4000" dirty="0">
                <a:latin typeface="Calibri"/>
                <a:cs typeface="Calibri"/>
              </a:rPr>
              <a:t>и даже для… заказчика</a:t>
            </a:r>
            <a:r>
              <a:rPr lang="en-US" sz="4000" dirty="0">
                <a:latin typeface="Calibri"/>
                <a:cs typeface="Calibri"/>
              </a:rPr>
              <a:t>:</a:t>
            </a:r>
            <a:endParaRPr lang="ru-RU" sz="4000" dirty="0">
              <a:latin typeface="Calibri"/>
              <a:cs typeface="Calibri"/>
            </a:endParaRPr>
          </a:p>
          <a:p>
            <a:pPr marL="571500" indent="-571500" algn="ctr">
              <a:buFontTx/>
              <a:buChar char="-"/>
            </a:pP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Для кого?</a:t>
            </a:r>
            <a:endParaRPr dirty="0"/>
          </a:p>
        </p:txBody>
      </p:sp>
      <p:pic>
        <p:nvPicPr>
          <p:cNvPr id="2" name="Изображение 1" descr="Contributors to Groopt_Pul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442385"/>
            <a:ext cx="5740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64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686545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4000" dirty="0">
              <a:latin typeface="Calibri"/>
              <a:cs typeface="Calibri"/>
            </a:endParaRPr>
          </a:p>
          <a:p>
            <a:pPr algn="ctr"/>
            <a:r>
              <a:rPr lang="ru-RU" sz="4000" dirty="0">
                <a:latin typeface="Calibri"/>
                <a:cs typeface="Calibri"/>
              </a:rPr>
              <a:t>Централизованные и распределенные </a:t>
            </a:r>
            <a:r>
              <a:rPr lang="en-US" sz="4000" dirty="0">
                <a:latin typeface="Calibri"/>
                <a:cs typeface="Calibri"/>
              </a:rPr>
              <a:t>VCS</a:t>
            </a:r>
            <a:endParaRPr lang="ru-RU" sz="4000" dirty="0">
              <a:latin typeface="Calibri"/>
              <a:cs typeface="Calibri"/>
            </a:endParaRPr>
          </a:p>
          <a:p>
            <a:pPr marL="571500" indent="-571500" algn="ctr">
              <a:buFontTx/>
              <a:buChar char="-"/>
            </a:pP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2254343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Как работают централизованные системы контроля версий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970072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000" i="1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Изображение 1" descr="18333fig0102-t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2" y="1640303"/>
            <a:ext cx="5244250" cy="4111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579523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Централизованный сервер – самое уязвимое место в системе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Низкая скорость работы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Нет доступа к истории </a:t>
            </a:r>
            <a:r>
              <a:rPr lang="ru-RU" sz="3200" dirty="0" err="1">
                <a:solidFill>
                  <a:srgbClr val="000000"/>
                </a:solidFill>
                <a:latin typeface="Calibri"/>
              </a:rPr>
              <a:t>оффлайн</a:t>
            </a: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Плохо поддерживает ветвление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solidFill>
                  <a:srgbClr val="8B8B8B"/>
                </a:solidFill>
                <a:latin typeface="Calibri"/>
              </a:rPr>
              <a:t>Недостатки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(</a:t>
            </a:r>
            <a:r>
              <a:rPr lang="ru-RU" sz="3200" dirty="0">
                <a:solidFill>
                  <a:srgbClr val="8B8B8B"/>
                </a:solidFill>
                <a:latin typeface="Calibri"/>
              </a:rPr>
              <a:t>на примере 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SVN):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484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Как работают распределенные системы контроля версий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970072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000" i="1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Изображение 2" descr="18333fig0103-t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90" y="1495255"/>
            <a:ext cx="4123662" cy="46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79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041995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3200" dirty="0">
                <a:latin typeface="Calibri"/>
                <a:cs typeface="Calibri"/>
              </a:rPr>
              <a:t>VCS (Version Control System)</a:t>
            </a:r>
            <a:r>
              <a:rPr lang="ru-RU" sz="3200" dirty="0">
                <a:latin typeface="Calibri"/>
                <a:cs typeface="Calibri"/>
              </a:rPr>
              <a:t> – инструмент для работы с изменяющимися данными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Система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1973458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2247635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У каждого – полная копия </a:t>
            </a:r>
            <a:r>
              <a:rPr lang="ru-RU" sz="3200" dirty="0" err="1">
                <a:solidFill>
                  <a:srgbClr val="000000"/>
                </a:solidFill>
                <a:latin typeface="Calibri"/>
              </a:rPr>
              <a:t>репозитория</a:t>
            </a: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Многие команды выполняются локально, без запроса к серверу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Скорость работы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Работа с проектом </a:t>
            </a:r>
            <a:r>
              <a:rPr lang="ru-RU" sz="3200" dirty="0" err="1">
                <a:solidFill>
                  <a:srgbClr val="000000"/>
                </a:solidFill>
                <a:latin typeface="Calibri"/>
              </a:rPr>
              <a:t>оффлайн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Можно использовать несколько удалённых </a:t>
            </a:r>
            <a:r>
              <a:rPr lang="ru-RU" sz="3200" dirty="0" err="1">
                <a:solidFill>
                  <a:srgbClr val="000000"/>
                </a:solidFill>
                <a:latin typeface="Calibri"/>
              </a:rPr>
              <a:t>репозиториев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 в одном проекте.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Удобная работа с ветками</a:t>
            </a: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Преимущества распределённых систем контроля версий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091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281520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5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500" dirty="0">
                <a:solidFill>
                  <a:srgbClr val="000000"/>
                </a:solidFill>
                <a:latin typeface="Calibri"/>
              </a:rPr>
              <a:t>был разработан </a:t>
            </a:r>
            <a:r>
              <a:rPr lang="ru-RU" sz="3500" dirty="0" err="1">
                <a:solidFill>
                  <a:srgbClr val="000000"/>
                </a:solidFill>
                <a:latin typeface="Calibri"/>
              </a:rPr>
              <a:t>Линусом</a:t>
            </a:r>
            <a:r>
              <a:rPr lang="ru-RU" sz="35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500" dirty="0" err="1">
                <a:solidFill>
                  <a:srgbClr val="000000"/>
                </a:solidFill>
                <a:latin typeface="Calibri"/>
              </a:rPr>
              <a:t>Торвальдсом</a:t>
            </a:r>
            <a:r>
              <a:rPr lang="ru-RU" sz="3500" dirty="0">
                <a:solidFill>
                  <a:srgbClr val="000000"/>
                </a:solidFill>
                <a:latin typeface="Calibri"/>
              </a:rPr>
              <a:t> для разработки кода ядра </a:t>
            </a:r>
            <a:r>
              <a:rPr lang="en-US" sz="3500" dirty="0">
                <a:solidFill>
                  <a:srgbClr val="000000"/>
                </a:solidFill>
                <a:latin typeface="Calibri"/>
              </a:rPr>
              <a:t>Linux.</a:t>
            </a:r>
          </a:p>
        </p:txBody>
      </p:sp>
      <p:pic>
        <p:nvPicPr>
          <p:cNvPr id="2" name="Изображение 1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24" y="1131287"/>
            <a:ext cx="2689412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0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2679085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Основы </a:t>
            </a: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.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Хранение данных в </a:t>
            </a:r>
            <a:r>
              <a:rPr lang="en-US" sz="3200" dirty="0">
                <a:latin typeface="Calibri"/>
              </a:rPr>
              <a:t>SVN </a:t>
            </a:r>
            <a:r>
              <a:rPr lang="ru-RU" sz="3200" dirty="0">
                <a:latin typeface="Calibri"/>
              </a:rPr>
              <a:t>и </a:t>
            </a: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.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50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Хранение данных в </a:t>
            </a:r>
            <a:r>
              <a:rPr lang="en-US" sz="3200" dirty="0">
                <a:latin typeface="Calibri"/>
              </a:rPr>
              <a:t>SVN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157181"/>
            <a:ext cx="7905016" cy="191671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i="1" u="sng" dirty="0">
                <a:solidFill>
                  <a:srgbClr val="000000"/>
                </a:solidFill>
                <a:latin typeface="Calibri"/>
              </a:rPr>
              <a:t>Хранение данных в </a:t>
            </a:r>
            <a:r>
              <a:rPr lang="en-US" sz="3200" i="1" u="sng" dirty="0">
                <a:solidFill>
                  <a:srgbClr val="000000"/>
                </a:solidFill>
                <a:latin typeface="Calibri"/>
              </a:rPr>
              <a:t>SVN: 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набор файлов и изменений, сделанных для каждого файла.</a:t>
            </a:r>
            <a:endParaRPr lang="en-US" sz="3200" i="1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Изображение 1" descr="Screenshot_07.07.13__18_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3" y="3024625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39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Хранение данных в </a:t>
            </a:r>
            <a:r>
              <a:rPr lang="en-US" sz="3200" dirty="0">
                <a:latin typeface="Calibri"/>
              </a:rPr>
              <a:t>SVN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19312" y="1306792"/>
            <a:ext cx="7905016" cy="2412477"/>
          </a:xfrm>
          <a:prstGeom prst="rect">
            <a:avLst/>
          </a:prstGeom>
        </p:spPr>
        <p:txBody>
          <a:bodyPr anchor="ctr"/>
          <a:lstStyle/>
          <a:p>
            <a:r>
              <a:rPr lang="ru-RU" dirty="0"/>
              <a:t>В принципе, большинство других систем хранит информацию как список изменений (</a:t>
            </a:r>
            <a:r>
              <a:rPr lang="ru-RU" dirty="0" err="1"/>
              <a:t>патчей</a:t>
            </a:r>
            <a:r>
              <a:rPr lang="ru-RU" dirty="0"/>
              <a:t>) для файлов. Эти системы (CVS, </a:t>
            </a:r>
            <a:r>
              <a:rPr lang="ru-RU" dirty="0" err="1"/>
              <a:t>Subversion</a:t>
            </a:r>
            <a:r>
              <a:rPr lang="ru-RU" dirty="0"/>
              <a:t>, </a:t>
            </a:r>
            <a:r>
              <a:rPr lang="ru-RU" dirty="0" err="1"/>
              <a:t>Perforce</a:t>
            </a:r>
            <a:r>
              <a:rPr lang="ru-RU" dirty="0"/>
              <a:t>, </a:t>
            </a:r>
            <a:r>
              <a:rPr lang="ru-RU" dirty="0" err="1"/>
              <a:t>Bazaar</a:t>
            </a:r>
            <a:r>
              <a:rPr lang="ru-RU" dirty="0"/>
              <a:t> и другие) относятся к хранимым данным как к набору файлов и изменений, сделанных для каждого из этих файлов во времени, как показано на рисунке</a:t>
            </a:r>
          </a:p>
        </p:txBody>
      </p:sp>
      <p:pic>
        <p:nvPicPr>
          <p:cNvPr id="3074" name="Picture 2" descr="https://git-scm.com/figures/18333fig01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819630"/>
            <a:ext cx="4762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Хранение данных в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157181"/>
            <a:ext cx="7905016" cy="191671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i="1" u="sng" dirty="0">
                <a:solidFill>
                  <a:srgbClr val="000000"/>
                </a:solidFill>
                <a:latin typeface="Calibri"/>
              </a:rPr>
              <a:t>Хранение данных в </a:t>
            </a:r>
            <a:r>
              <a:rPr lang="en-US" sz="3200" i="1" u="sng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i="1" u="sng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хранение слепков файловой системы (папки с проектом)</a:t>
            </a:r>
            <a:endParaRPr lang="en-US" sz="3200" i="1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Изображение 2" descr="Screenshot_07.07.13__19_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15" y="3100666"/>
            <a:ext cx="6464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9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Хранение данных в </a:t>
            </a:r>
            <a:r>
              <a:rPr lang="en-US" sz="3200" dirty="0">
                <a:latin typeface="Calibri"/>
              </a:rPr>
              <a:t>SVN </a:t>
            </a:r>
            <a:r>
              <a:rPr lang="ru-RU" sz="3200" dirty="0">
                <a:latin typeface="Calibri"/>
              </a:rPr>
              <a:t>и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081668"/>
            <a:ext cx="7905016" cy="2772811"/>
          </a:xfrm>
          <a:prstGeom prst="rect">
            <a:avLst/>
          </a:prstGeom>
        </p:spPr>
        <p:txBody>
          <a:bodyPr anchor="ctr"/>
          <a:lstStyle/>
          <a:p>
            <a:r>
              <a:rPr lang="ru-RU" sz="2000" b="1" dirty="0">
                <a:hlinkClick r:id="rId2"/>
              </a:rPr>
              <a:t>Слепки вместо </a:t>
            </a:r>
            <a:r>
              <a:rPr lang="ru-RU" sz="2000" b="1" dirty="0" err="1">
                <a:hlinkClick r:id="rId2"/>
              </a:rPr>
              <a:t>патчей</a:t>
            </a:r>
            <a:endParaRPr lang="ru-RU" sz="2000" b="1" dirty="0"/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 err="1"/>
              <a:t>Git</a:t>
            </a:r>
            <a:r>
              <a:rPr lang="ru-RU" sz="2000" dirty="0"/>
              <a:t> не хранит свои данные в таком виде. Вместо этого </a:t>
            </a:r>
            <a:r>
              <a:rPr lang="ru-RU" sz="2000" dirty="0" err="1"/>
              <a:t>Git</a:t>
            </a:r>
            <a:r>
              <a:rPr lang="ru-RU" sz="2000" dirty="0"/>
              <a:t> считает хранимые данные набором слепков небольшой файловой системы. Каждый раз, когда вы фиксируете текущую версию проекта, </a:t>
            </a:r>
            <a:r>
              <a:rPr lang="ru-RU" sz="2000" dirty="0" err="1"/>
              <a:t>Git</a:t>
            </a:r>
            <a:r>
              <a:rPr lang="ru-RU" sz="2000" dirty="0"/>
              <a:t>, по сути, сохраняет слепок того, как выглядят все файлы проекта на текущий момент. Ради эффективности, если файл не менялся, </a:t>
            </a:r>
            <a:r>
              <a:rPr lang="ru-RU" sz="2000" dirty="0" err="1"/>
              <a:t>Git</a:t>
            </a:r>
            <a:r>
              <a:rPr lang="ru-RU" sz="2000" dirty="0"/>
              <a:t> не сохраняет файл снова, а делает ссылку на ранее сохранённый файл. То, как </a:t>
            </a:r>
            <a:r>
              <a:rPr lang="ru-RU" sz="2000" dirty="0" err="1"/>
              <a:t>Git</a:t>
            </a:r>
            <a:r>
              <a:rPr lang="ru-RU" sz="2000" dirty="0"/>
              <a:t> подходит к хранению данных, похоже на рисунок</a:t>
            </a:r>
            <a:endParaRPr lang="en-US" sz="2000" i="1" u="sng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8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49" y="4278645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236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1496362"/>
            <a:ext cx="7772040" cy="4168458"/>
          </a:xfrm>
          <a:prstGeom prst="rect">
            <a:avLst/>
          </a:prstGeom>
        </p:spPr>
        <p:txBody>
          <a:bodyPr anchor="ctr"/>
          <a:lstStyle/>
          <a:p>
            <a:r>
              <a:rPr lang="ru-RU" sz="1600" dirty="0"/>
              <a:t>Для совершения большинства операций в </a:t>
            </a:r>
            <a:r>
              <a:rPr lang="ru-RU" sz="1600" dirty="0" err="1"/>
              <a:t>Git'е</a:t>
            </a:r>
            <a:r>
              <a:rPr lang="ru-RU" sz="1600" dirty="0"/>
              <a:t> необходимы только локальные файлы и ресурсы, т.е. обычно информация с других компьютеров в сети не нужна. Если вы пользовались централизованными системами, где практически на каждую операцию накладывается сетевая задержка, вы, возможно, подумаете, что боги наделили </a:t>
            </a:r>
            <a:r>
              <a:rPr lang="ru-RU" sz="1600" dirty="0" err="1"/>
              <a:t>Git</a:t>
            </a:r>
            <a:r>
              <a:rPr lang="ru-RU" sz="1600" dirty="0"/>
              <a:t> неземной силой. Поскольку вся история проекта хранится локально у вас на диске, большинство операций кажутся практически мгновенными.</a:t>
            </a:r>
          </a:p>
          <a:p>
            <a:endParaRPr lang="ru-RU" sz="1600" dirty="0"/>
          </a:p>
          <a:p>
            <a:r>
              <a:rPr lang="ru-RU" sz="1600" dirty="0"/>
              <a:t>К примеру, чтобы показать историю проекта, </a:t>
            </a:r>
            <a:r>
              <a:rPr lang="ru-RU" sz="1600" dirty="0" err="1"/>
              <a:t>Git'у</a:t>
            </a:r>
            <a:r>
              <a:rPr lang="ru-RU" sz="1600" dirty="0"/>
              <a:t> не нужно скачивать её с сервера, он просто читает её прямо из вашего локального </a:t>
            </a:r>
            <a:r>
              <a:rPr lang="ru-RU" sz="1600" dirty="0" err="1"/>
              <a:t>репозитория</a:t>
            </a:r>
            <a:r>
              <a:rPr lang="ru-RU" sz="1600" dirty="0"/>
              <a:t>. Поэтому историю вы увидите практически мгновенно. Если вам нужно просмотреть изменения между текущей версией файла и версией, сделанной месяц назад, </a:t>
            </a:r>
            <a:r>
              <a:rPr lang="ru-RU" sz="1600" dirty="0" err="1"/>
              <a:t>Git</a:t>
            </a:r>
            <a:r>
              <a:rPr lang="ru-RU" sz="1600" dirty="0"/>
              <a:t> может взять файл месячной давности и вычислить разницу на месте, вместо того чтобы запрашивать разницу у СКВ-сервера или качать с него старую версию файла и делать локальное сравнение.</a:t>
            </a:r>
          </a:p>
          <a:p>
            <a:r>
              <a:rPr lang="ru-RU" sz="1600" dirty="0"/>
              <a:t>Кроме того, работа локально означает, что мало чего нельзя сделать без доступа к Сети или VPN. 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 </a:t>
            </a:r>
            <a:r>
              <a:rPr lang="ru-RU" sz="3200" dirty="0">
                <a:latin typeface="Calibri"/>
              </a:rPr>
              <a:t>.Почти все операции — локальные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451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1295640"/>
            <a:ext cx="7772040" cy="4168458"/>
          </a:xfrm>
          <a:prstGeom prst="rect">
            <a:avLst/>
          </a:prstGeom>
        </p:spPr>
        <p:txBody>
          <a:bodyPr anchor="ctr"/>
          <a:lstStyle/>
          <a:p>
            <a:r>
              <a:rPr lang="ru-RU" sz="1600" dirty="0"/>
              <a:t>Перед сохранением любого файла </a:t>
            </a:r>
            <a:r>
              <a:rPr lang="ru-RU" sz="1600" dirty="0" err="1"/>
              <a:t>Git</a:t>
            </a:r>
            <a:r>
              <a:rPr lang="ru-RU" sz="1600" dirty="0"/>
              <a:t> вычисляет контрольную сумму, и она становится индексом этого файла. Поэтому невозможно изменить содержимое файла или каталога так, чтобы </a:t>
            </a:r>
            <a:r>
              <a:rPr lang="ru-RU" sz="1600" dirty="0" err="1"/>
              <a:t>Git</a:t>
            </a:r>
            <a:r>
              <a:rPr lang="ru-RU" sz="1600" dirty="0"/>
              <a:t> не узнал об этом. Эта функциональность встроена в сам фундамент </a:t>
            </a:r>
            <a:r>
              <a:rPr lang="ru-RU" sz="1600" dirty="0" err="1"/>
              <a:t>Git'а</a:t>
            </a:r>
            <a:r>
              <a:rPr lang="ru-RU" sz="1600" dirty="0"/>
              <a:t> и является важной составляющей его философии. Если информация потеряется при передаче или повредится на диске, </a:t>
            </a:r>
            <a:r>
              <a:rPr lang="ru-RU" sz="1600" dirty="0" err="1"/>
              <a:t>Git</a:t>
            </a:r>
            <a:r>
              <a:rPr lang="ru-RU" sz="1600" dirty="0"/>
              <a:t> всегда это выявит.</a:t>
            </a:r>
          </a:p>
          <a:p>
            <a:r>
              <a:rPr lang="ru-RU" sz="1600" dirty="0"/>
              <a:t>Механизм, используемый </a:t>
            </a:r>
            <a:r>
              <a:rPr lang="ru-RU" sz="1600" dirty="0" err="1"/>
              <a:t>Git'ом</a:t>
            </a:r>
            <a:r>
              <a:rPr lang="ru-RU" sz="1600" dirty="0"/>
              <a:t> для вычисления контрольных сумм, называется SHA-1 </a:t>
            </a:r>
            <a:r>
              <a:rPr lang="ru-RU" sz="1600" dirty="0" err="1"/>
              <a:t>хешем</a:t>
            </a:r>
            <a:r>
              <a:rPr lang="ru-RU" sz="1600" dirty="0"/>
              <a:t>. Это строка из 40 шестнадцатеричных символов (0-9 и a-f), вычисляемая в </a:t>
            </a:r>
            <a:r>
              <a:rPr lang="ru-RU" sz="1600" dirty="0" err="1"/>
              <a:t>Git'е</a:t>
            </a:r>
            <a:r>
              <a:rPr lang="ru-RU" sz="1600" dirty="0"/>
              <a:t> на основе содержимого файла или структуры каталога. SHA-1 </a:t>
            </a:r>
            <a:r>
              <a:rPr lang="ru-RU" sz="1600" dirty="0" err="1"/>
              <a:t>хеш</a:t>
            </a:r>
            <a:r>
              <a:rPr lang="ru-RU" sz="1600" dirty="0"/>
              <a:t> выглядит примерно так: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24b9da6552252987aa493b52f8696cd6d3b00373 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Работая с </a:t>
            </a:r>
            <a:r>
              <a:rPr lang="ru-RU" sz="1600" dirty="0" err="1"/>
              <a:t>Git'ом</a:t>
            </a:r>
            <a:r>
              <a:rPr lang="ru-RU" sz="1600" dirty="0"/>
              <a:t>, вы будете встречать эти </a:t>
            </a:r>
            <a:r>
              <a:rPr lang="ru-RU" sz="1600" dirty="0" err="1"/>
              <a:t>хеши</a:t>
            </a:r>
            <a:r>
              <a:rPr lang="ru-RU" sz="1600" dirty="0"/>
              <a:t> повсюду, поскольку он их очень широко использует. Фактически, в своей базе данных </a:t>
            </a:r>
            <a:r>
              <a:rPr lang="ru-RU" sz="1600" dirty="0" err="1"/>
              <a:t>Git</a:t>
            </a:r>
            <a:r>
              <a:rPr lang="ru-RU" sz="1600" dirty="0"/>
              <a:t> сохраняет всё не по именам файлов, а по </a:t>
            </a:r>
            <a:r>
              <a:rPr lang="ru-RU" sz="1600" dirty="0" err="1"/>
              <a:t>хешам</a:t>
            </a:r>
            <a:r>
              <a:rPr lang="ru-RU" sz="1600" dirty="0"/>
              <a:t> их содержимого.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 err="1">
                <a:latin typeface="Calibri"/>
              </a:rPr>
              <a:t>Git</a:t>
            </a:r>
            <a:r>
              <a:rPr lang="ru-RU" sz="3200" dirty="0">
                <a:latin typeface="Calibri"/>
              </a:rPr>
              <a:t> следит за целостностью данных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174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1295640"/>
            <a:ext cx="7772040" cy="4168458"/>
          </a:xfrm>
          <a:prstGeom prst="rect">
            <a:avLst/>
          </a:prstGeom>
        </p:spPr>
        <p:txBody>
          <a:bodyPr anchor="ctr"/>
          <a:lstStyle/>
          <a:p>
            <a:r>
              <a:rPr lang="ru-RU" sz="1600" dirty="0"/>
              <a:t>Практически все действия, которые вы совершаете в </a:t>
            </a:r>
            <a:r>
              <a:rPr lang="ru-RU" sz="1600" dirty="0" err="1"/>
              <a:t>Git'е</a:t>
            </a:r>
            <a:r>
              <a:rPr lang="ru-RU" sz="1600" dirty="0"/>
              <a:t>, только добавляют данные в базу. Очень сложно заставить систему удалить данные или сделать что-то неотменяемое. Можно, как и в любой другой СКВ, потерять данные, которые вы ещё не сохранили, но как только они зафиксированы, их очень сложно потерять, особенно если вы регулярно отправляете изменения в другой </a:t>
            </a:r>
            <a:r>
              <a:rPr lang="ru-RU" sz="1600" dirty="0" err="1"/>
              <a:t>репозиторий</a:t>
            </a:r>
            <a:r>
              <a:rPr lang="ru-RU" sz="1600" dirty="0"/>
              <a:t>.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Поэтому пользоваться </a:t>
            </a:r>
            <a:r>
              <a:rPr lang="ru-RU" sz="1600" dirty="0" err="1"/>
              <a:t>Git'ом</a:t>
            </a:r>
            <a:r>
              <a:rPr lang="ru-RU" sz="1600" dirty="0"/>
              <a:t> — удовольствие, потому что можно экспериментировать, не боясь что-то серьёзно поломать.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267011" y="334428"/>
            <a:ext cx="6400440" cy="12601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Чаще всего данные в </a:t>
            </a:r>
            <a:r>
              <a:rPr lang="ru-RU" sz="3200" dirty="0" err="1">
                <a:latin typeface="Calibri"/>
              </a:rPr>
              <a:t>Git</a:t>
            </a:r>
            <a:r>
              <a:rPr lang="ru-RU" sz="3200" dirty="0">
                <a:latin typeface="Calibri"/>
              </a:rPr>
              <a:t> только добавляются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117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041995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Система контроля версий</a:t>
            </a:r>
          </a:p>
        </p:txBody>
      </p:sp>
      <p:pic>
        <p:nvPicPr>
          <p:cNvPr id="3" name="Изображение 2" descr="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8" y="1072543"/>
            <a:ext cx="6829612" cy="51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84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07074"/>
            <a:ext cx="7772040" cy="2955073"/>
          </a:xfrm>
          <a:prstGeom prst="rect">
            <a:avLst/>
          </a:prstGeom>
        </p:spPr>
        <p:txBody>
          <a:bodyPr anchor="ctr"/>
          <a:lstStyle/>
          <a:p>
            <a:r>
              <a:rPr lang="ru-RU" sz="1600" dirty="0"/>
              <a:t>Теперь внимание. Это самое важное, что нужно помнить про </a:t>
            </a:r>
            <a:r>
              <a:rPr lang="ru-RU" sz="1600" dirty="0" err="1"/>
              <a:t>Git</a:t>
            </a:r>
            <a:r>
              <a:rPr lang="ru-RU" sz="1600" dirty="0"/>
              <a:t>, если вы хотите, чтобы дальше изучение шло гладко.</a:t>
            </a:r>
          </a:p>
          <a:p>
            <a:r>
              <a:rPr lang="ru-RU" sz="1600" dirty="0"/>
              <a:t> В </a:t>
            </a:r>
            <a:r>
              <a:rPr lang="ru-RU" sz="1600" dirty="0" err="1"/>
              <a:t>Git'е</a:t>
            </a:r>
            <a:r>
              <a:rPr lang="ru-RU" sz="1600" dirty="0"/>
              <a:t> файлы могут находиться в одном из трёх состояний: зафиксированном, изменённом и подготовленном. </a:t>
            </a:r>
          </a:p>
          <a:p>
            <a:r>
              <a:rPr lang="ru-RU" sz="1600" dirty="0"/>
              <a:t>"Зафиксированный" значит, что файл уже сохранён в вашей локальной базе. К изменённым относятся файлы, которые поменялись, но ещё не были зафиксированы. </a:t>
            </a:r>
          </a:p>
          <a:p>
            <a:r>
              <a:rPr lang="ru-RU" sz="1600" dirty="0"/>
              <a:t>Подготовленные файлы — это изменённые файлы, отмеченные для включения в следующий </a:t>
            </a:r>
            <a:r>
              <a:rPr lang="ru-RU" sz="1600" dirty="0" err="1"/>
              <a:t>коммит</a:t>
            </a:r>
            <a:r>
              <a:rPr lang="ru-RU" sz="1600" dirty="0"/>
              <a:t>.</a:t>
            </a:r>
          </a:p>
          <a:p>
            <a:r>
              <a:rPr lang="ru-RU" sz="1600" dirty="0"/>
              <a:t>Таким образом, в проектах, использующих </a:t>
            </a:r>
            <a:r>
              <a:rPr lang="ru-RU" sz="1600" dirty="0" err="1"/>
              <a:t>Git</a:t>
            </a:r>
            <a:r>
              <a:rPr lang="ru-RU" sz="1600" dirty="0"/>
              <a:t>, есть три части: каталог </a:t>
            </a:r>
            <a:r>
              <a:rPr lang="ru-RU" sz="1600" dirty="0" err="1"/>
              <a:t>Git'а</a:t>
            </a:r>
            <a:r>
              <a:rPr lang="ru-RU" sz="1600" dirty="0"/>
              <a:t> (</a:t>
            </a:r>
            <a:r>
              <a:rPr lang="ru-RU" sz="1600" dirty="0" err="1"/>
              <a:t>Git</a:t>
            </a:r>
            <a:r>
              <a:rPr lang="ru-RU" sz="1600" dirty="0"/>
              <a:t> </a:t>
            </a:r>
            <a:r>
              <a:rPr lang="ru-RU" sz="1600" dirty="0" err="1"/>
              <a:t>directory</a:t>
            </a:r>
            <a:r>
              <a:rPr lang="ru-RU" sz="1600" dirty="0"/>
              <a:t>), рабочий каталог (</a:t>
            </a:r>
            <a:r>
              <a:rPr lang="ru-RU" sz="1600" dirty="0" err="1"/>
              <a:t>working</a:t>
            </a:r>
            <a:r>
              <a:rPr lang="ru-RU" sz="1600" dirty="0"/>
              <a:t> </a:t>
            </a:r>
            <a:r>
              <a:rPr lang="ru-RU" sz="1600" dirty="0" err="1"/>
              <a:t>directory</a:t>
            </a:r>
            <a:r>
              <a:rPr lang="ru-RU" sz="1600" dirty="0"/>
              <a:t>) и область подготовленных файлов (</a:t>
            </a:r>
            <a:r>
              <a:rPr lang="ru-RU" sz="1600" dirty="0" err="1"/>
              <a:t>staging</a:t>
            </a:r>
            <a:r>
              <a:rPr lang="ru-RU" sz="1600" dirty="0"/>
              <a:t> </a:t>
            </a:r>
            <a:r>
              <a:rPr lang="ru-RU" sz="1600" dirty="0" err="1"/>
              <a:t>area</a:t>
            </a:r>
            <a:r>
              <a:rPr lang="ru-RU" sz="1600" dirty="0"/>
              <a:t>).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. </a:t>
            </a:r>
            <a:r>
              <a:rPr lang="ru-RU" sz="3200" dirty="0">
                <a:latin typeface="Calibri"/>
              </a:rPr>
              <a:t>Три состояния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2" name="Picture 4" descr="https://git-scm.com/figures/18333fig0106-t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37" y="4037108"/>
            <a:ext cx="2823504" cy="25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245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. </a:t>
            </a:r>
            <a:r>
              <a:rPr lang="ru-RU" sz="3200" dirty="0">
                <a:latin typeface="Calibri"/>
              </a:rPr>
              <a:t>Три состояния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2" name="Picture 4" descr="https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11" y="1204331"/>
            <a:ext cx="5457895" cy="50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84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. </a:t>
            </a:r>
            <a:r>
              <a:rPr lang="ru-RU" sz="3200" dirty="0">
                <a:latin typeface="Calibri"/>
              </a:rPr>
              <a:t>Стандартный рабочий процесс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9674" y="1552118"/>
            <a:ext cx="74713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Стандартный рабочий процесс с использованием </a:t>
            </a:r>
            <a:r>
              <a:rPr lang="ru-RU" sz="1600" dirty="0" err="1"/>
              <a:t>Git'а</a:t>
            </a:r>
            <a:r>
              <a:rPr lang="ru-RU" sz="1600" dirty="0"/>
              <a:t> выглядит примерно так: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Вы вносите изменения в файлы в своём рабочем каталоге.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Подготавливаете файлы, добавляя их слепки в область подготовленных файлов.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Делаете </a:t>
            </a:r>
            <a:r>
              <a:rPr lang="ru-RU" sz="1600" dirty="0" err="1"/>
              <a:t>коммит</a:t>
            </a:r>
            <a:r>
              <a:rPr lang="ru-RU" sz="1600" dirty="0"/>
              <a:t>, который берёт подготовленные файлы из индекса и помещает их в каталог </a:t>
            </a:r>
            <a:r>
              <a:rPr lang="ru-RU" sz="1600" dirty="0" err="1"/>
              <a:t>Git'а</a:t>
            </a:r>
            <a:r>
              <a:rPr lang="ru-RU" sz="1600" dirty="0"/>
              <a:t> на постоянное хранение.</a:t>
            </a:r>
          </a:p>
          <a:p>
            <a:endParaRPr lang="ru-RU" sz="1600" dirty="0"/>
          </a:p>
          <a:p>
            <a:r>
              <a:rPr lang="ru-RU" sz="1600" dirty="0"/>
              <a:t>Если рабочая версия файла совпадает с версией в каталоге </a:t>
            </a:r>
            <a:r>
              <a:rPr lang="ru-RU" sz="1600" dirty="0" err="1"/>
              <a:t>Git'а</a:t>
            </a:r>
            <a:r>
              <a:rPr lang="ru-RU" sz="1600" dirty="0"/>
              <a:t>, файл считается зафиксированным. Если файл изменён, но добавлен в область подготовленных данных, он подготовлен. Если же файл изменился после выгрузки из БД, но не был подготовлен, то он считается изменённым.</a:t>
            </a:r>
          </a:p>
        </p:txBody>
      </p:sp>
    </p:spTree>
    <p:extLst>
      <p:ext uri="{BB962C8B-B14F-4D97-AF65-F5344CB8AC3E}">
        <p14:creationId xmlns:p14="http://schemas.microsoft.com/office/powerpoint/2010/main" val="1152017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Сервисы для хостинга </a:t>
            </a: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-</a:t>
            </a:r>
            <a:r>
              <a:rPr lang="ru-RU" sz="3200" dirty="0" err="1">
                <a:latin typeface="Calibri"/>
              </a:rPr>
              <a:t>репозиториев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7" y="1467051"/>
            <a:ext cx="4213416" cy="1670837"/>
          </a:xfrm>
          <a:prstGeom prst="rect">
            <a:avLst/>
          </a:prstGeom>
        </p:spPr>
      </p:pic>
      <p:pic>
        <p:nvPicPr>
          <p:cNvPr id="3" name="Изображение 2" descr="bitbucket_logo-Crunchify-Tip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62" y="3423738"/>
            <a:ext cx="4352738" cy="1308200"/>
          </a:xfrm>
          <a:prstGeom prst="rect">
            <a:avLst/>
          </a:prstGeom>
        </p:spPr>
      </p:pic>
      <p:pic>
        <p:nvPicPr>
          <p:cNvPr id="4" name="Изображение 3" descr="gitlab_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2" y="4731938"/>
            <a:ext cx="4407648" cy="1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1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Calibri"/>
              </a:rPr>
              <a:t>Open</a:t>
            </a:r>
            <a:r>
              <a:rPr lang="ru-RU" sz="3200" dirty="0">
                <a:latin typeface="Calibri"/>
              </a:rPr>
              <a:t> </a:t>
            </a:r>
            <a:r>
              <a:rPr lang="en-US" sz="3200" dirty="0">
                <a:latin typeface="Calibri"/>
              </a:rPr>
              <a:t>source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Изображение 1" descr="rethinkdb_rethink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640"/>
            <a:ext cx="9144000" cy="46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5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Calibri"/>
              </a:rPr>
              <a:t>Open</a:t>
            </a:r>
            <a:r>
              <a:rPr lang="ru-RU" sz="3200" dirty="0">
                <a:latin typeface="Calibri"/>
              </a:rPr>
              <a:t> </a:t>
            </a:r>
            <a:r>
              <a:rPr lang="en-US" sz="3200" dirty="0">
                <a:latin typeface="Calibri"/>
              </a:rPr>
              <a:t>source contributions by location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Изображение 2" descr="Screenshot_07.07.13__18_3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" y="1470130"/>
            <a:ext cx="8904941" cy="447106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8706" y="6168752"/>
            <a:ext cx="5468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davidfischer.github.io</a:t>
            </a:r>
            <a:r>
              <a:rPr lang="en-US" dirty="0">
                <a:hlinkClick r:id="rId3"/>
              </a:rPr>
              <a:t>/gdc2/#languages/All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84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Плюшки</a:t>
            </a:r>
            <a:r>
              <a:rPr lang="en-US" sz="3200" dirty="0">
                <a:latin typeface="Calibri"/>
              </a:rPr>
              <a:t>: GUI </a:t>
            </a:r>
            <a:r>
              <a:rPr lang="ru-RU" sz="3200" dirty="0">
                <a:latin typeface="Calibri"/>
              </a:rPr>
              <a:t>клиенты для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552824" y="4275672"/>
            <a:ext cx="7905016" cy="192866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dirty="0" err="1">
                <a:solidFill>
                  <a:srgbClr val="000000"/>
                </a:solidFill>
                <a:latin typeface="Calibri"/>
              </a:rPr>
              <a:t>SourceTree</a:t>
            </a:r>
            <a:r>
              <a:rPr lang="en-US" sz="3500" dirty="0">
                <a:solidFill>
                  <a:srgbClr val="000000"/>
                </a:solidFill>
                <a:latin typeface="Calibri"/>
              </a:rPr>
              <a:t> (Mac OS X 10.6+, Windows 7+)</a:t>
            </a:r>
          </a:p>
        </p:txBody>
      </p:sp>
      <p:pic>
        <p:nvPicPr>
          <p:cNvPr id="2" name="Изображение 1" descr="Screenshot_07.07.13__18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5" y="1093949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99" y="884772"/>
            <a:ext cx="6779709" cy="5891488"/>
          </a:xfrm>
          <a:prstGeom prst="rect">
            <a:avLst/>
          </a:prstGeom>
        </p:spPr>
      </p:pic>
      <p:sp>
        <p:nvSpPr>
          <p:cNvPr id="38" name="TextShape 1"/>
          <p:cNvSpPr txBox="1"/>
          <p:nvPr/>
        </p:nvSpPr>
        <p:spPr>
          <a:xfrm>
            <a:off x="70104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51" y="335449"/>
            <a:ext cx="1298293" cy="12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clone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add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commit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status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fetch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push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pull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checkout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branch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log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diff</a:t>
            </a: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46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Копирование </a:t>
            </a:r>
            <a:r>
              <a:rPr lang="ru-RU" sz="3200" dirty="0" err="1">
                <a:solidFill>
                  <a:srgbClr val="000000"/>
                </a:solidFill>
                <a:latin typeface="Calibri"/>
              </a:rPr>
              <a:t>репозитория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clone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git@github.com:rails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rails.git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7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041995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322077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Система контроля версий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29883"/>
            <a:ext cx="5846190" cy="41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838200" y="1180733"/>
            <a:ext cx="7772040" cy="10447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3200" dirty="0">
                <a:latin typeface="Calibri"/>
                <a:cs typeface="Calibri"/>
              </a:rPr>
              <a:t>Сохраняются лишь изменения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297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Текущее состояние вашей рабочей копии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status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5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Добавить изменения в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VCS: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add lib/modules/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my_new_file.rb</a:t>
            </a: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add app/*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add .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563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latin typeface="Calibri"/>
              </a:rPr>
              <a:t>git</a:t>
            </a:r>
            <a:r>
              <a:rPr lang="en-US" sz="3200" dirty="0">
                <a:latin typeface="Calibri"/>
              </a:rPr>
              <a:t> status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Изображение 1" descr="Screenshot_07.07.13__20_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2031"/>
            <a:ext cx="7880072" cy="39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4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Базовые команды </a:t>
            </a:r>
            <a:r>
              <a:rPr lang="en-US" sz="3200" dirty="0" err="1">
                <a:latin typeface="Calibri"/>
              </a:rPr>
              <a:t>Git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2179893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User A: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commit –m ‘Add cool module #10’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User A: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push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User B: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pull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User B: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log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Важно</a:t>
            </a:r>
            <a:r>
              <a:rPr lang="en-US" sz="3200" dirty="0">
                <a:latin typeface="Calibri"/>
              </a:rPr>
              <a:t>: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85800" y="1639287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ru-RU" sz="3200" dirty="0" err="1">
                <a:solidFill>
                  <a:srgbClr val="000000"/>
                </a:solidFill>
                <a:latin typeface="Calibri"/>
              </a:rPr>
              <a:t>Коммит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сообщения – на английском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Конфликты в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GIT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 – нормальная ситуация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Все изменения – локальны (до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push)</a:t>
            </a:r>
            <a:endParaRPr lang="ru-RU" sz="32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Почти все можно откатить обратно</a:t>
            </a: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ru-RU" sz="3200" dirty="0">
                <a:solidFill>
                  <a:srgbClr val="000000"/>
                </a:solidFill>
                <a:latin typeface="Calibri"/>
              </a:rPr>
              <a:t>Используйте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alibri"/>
              </a:rPr>
              <a:t>версии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2.0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Изображение 7" descr="878a0ea898da1701df8573ed64a5cc9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78" y="884772"/>
            <a:ext cx="2054411" cy="20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2247635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Ветки</a:t>
            </a:r>
            <a:r>
              <a:rPr lang="en-US" sz="3200" dirty="0">
                <a:latin typeface="Calibri"/>
              </a:rPr>
              <a:t> </a:t>
            </a:r>
            <a:r>
              <a:rPr lang="ru-RU" sz="3200" dirty="0">
                <a:latin typeface="Calibri"/>
              </a:rPr>
              <a:t>(</a:t>
            </a:r>
            <a:r>
              <a:rPr lang="en-US" sz="3200" dirty="0">
                <a:latin typeface="Calibri"/>
              </a:rPr>
              <a:t>branches)</a:t>
            </a:r>
            <a:endParaRPr dirty="0"/>
          </a:p>
        </p:txBody>
      </p:sp>
      <p:pic>
        <p:nvPicPr>
          <p:cNvPr id="4" name="Изображение 3" descr="lo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1" y="1484001"/>
            <a:ext cx="7278548" cy="3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7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2247635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Ветки</a:t>
            </a:r>
            <a:r>
              <a:rPr lang="en-US" sz="3200" dirty="0">
                <a:latin typeface="Calibri"/>
              </a:rPr>
              <a:t> </a:t>
            </a:r>
            <a:r>
              <a:rPr lang="ru-RU" sz="3200" dirty="0">
                <a:latin typeface="Calibri"/>
              </a:rPr>
              <a:t>(</a:t>
            </a:r>
            <a:r>
              <a:rPr lang="en-US" sz="3200" dirty="0">
                <a:latin typeface="Calibri"/>
              </a:rPr>
              <a:t>branches)</a:t>
            </a:r>
            <a:endParaRPr dirty="0"/>
          </a:p>
        </p:txBody>
      </p:sp>
      <p:pic>
        <p:nvPicPr>
          <p:cNvPr id="2" name="Изображение 1" descr="A successful Git branching model » nvie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0" y="885219"/>
            <a:ext cx="3492500" cy="5041900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685800" y="1639287"/>
            <a:ext cx="612737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branch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checkout develop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…doing some stuff…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commit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965201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2247635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solidFill>
                  <a:srgbClr val="8B8B8B"/>
                </a:solidFill>
                <a:latin typeface="Calibri"/>
              </a:rPr>
              <a:t>Ветки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ru-RU" sz="3200" dirty="0">
                <a:solidFill>
                  <a:srgbClr val="8B8B8B"/>
                </a:solidFill>
                <a:latin typeface="Calibri"/>
              </a:rPr>
              <a:t>(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branches)</a:t>
            </a:r>
            <a:endParaRPr dirty="0"/>
          </a:p>
        </p:txBody>
      </p:sp>
      <p:pic>
        <p:nvPicPr>
          <p:cNvPr id="2" name="Изображение 1" descr="A successful Git branching model » nvie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0" y="885219"/>
            <a:ext cx="3492500" cy="5041900"/>
          </a:xfrm>
          <a:prstGeom prst="rect">
            <a:avLst/>
          </a:prstGeom>
        </p:spPr>
      </p:pic>
      <p:sp>
        <p:nvSpPr>
          <p:cNvPr id="8" name="TextShape 1"/>
          <p:cNvSpPr txBox="1"/>
          <p:nvPr/>
        </p:nvSpPr>
        <p:spPr>
          <a:xfrm>
            <a:off x="685800" y="1639287"/>
            <a:ext cx="612737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checkout master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merge develop</a:t>
            </a:r>
          </a:p>
        </p:txBody>
      </p:sp>
    </p:spTree>
    <p:extLst>
      <p:ext uri="{BB962C8B-B14F-4D97-AF65-F5344CB8AC3E}">
        <p14:creationId xmlns:p14="http://schemas.microsoft.com/office/powerpoint/2010/main" val="3548993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2247635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solidFill>
                  <a:srgbClr val="8B8B8B"/>
                </a:solidFill>
                <a:latin typeface="Calibri"/>
              </a:rPr>
              <a:t>Ветки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ru-RU" sz="3200" dirty="0">
                <a:solidFill>
                  <a:srgbClr val="8B8B8B"/>
                </a:solidFill>
                <a:latin typeface="Calibri"/>
              </a:rPr>
              <a:t>(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branches)</a:t>
            </a:r>
            <a:endParaRPr dirty="0"/>
          </a:p>
        </p:txBody>
      </p:sp>
      <p:pic>
        <p:nvPicPr>
          <p:cNvPr id="3" name="Изображение 2" descr="18333fig0319-t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1921"/>
            <a:ext cx="7572425" cy="43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2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Плюшки</a:t>
            </a:r>
            <a:r>
              <a:rPr lang="en-US" sz="3200" dirty="0">
                <a:latin typeface="Calibri"/>
              </a:rPr>
              <a:t>: </a:t>
            </a:r>
            <a:r>
              <a:rPr lang="ru-RU" sz="3200" dirty="0">
                <a:latin typeface="Calibri"/>
              </a:rPr>
              <a:t>Интеграция с редактором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Изображение 2" descr="Screenshot_07.07.13__18_1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" y="2115538"/>
            <a:ext cx="9144000" cy="3794628"/>
          </a:xfrm>
          <a:prstGeom prst="rect">
            <a:avLst/>
          </a:prstGeom>
        </p:spPr>
      </p:pic>
      <p:sp>
        <p:nvSpPr>
          <p:cNvPr id="10" name="TextShape 1"/>
          <p:cNvSpPr txBox="1"/>
          <p:nvPr/>
        </p:nvSpPr>
        <p:spPr>
          <a:xfrm>
            <a:off x="313765" y="697992"/>
            <a:ext cx="7905016" cy="192866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3500" dirty="0">
                <a:solidFill>
                  <a:srgbClr val="000000"/>
                </a:solidFill>
                <a:latin typeface="Calibri"/>
              </a:rPr>
              <a:t> blame </a:t>
            </a:r>
            <a:r>
              <a:rPr lang="ru-RU" sz="3500" dirty="0">
                <a:solidFill>
                  <a:srgbClr val="000000"/>
                </a:solidFill>
                <a:latin typeface="Calibri"/>
              </a:rPr>
              <a:t>по </a:t>
            </a:r>
            <a:r>
              <a:rPr lang="ru-RU" sz="3500" dirty="0" err="1">
                <a:solidFill>
                  <a:srgbClr val="000000"/>
                </a:solidFill>
                <a:latin typeface="Calibri"/>
              </a:rPr>
              <a:t>хоткею</a:t>
            </a:r>
            <a:r>
              <a:rPr lang="ru-RU" sz="3500" dirty="0">
                <a:solidFill>
                  <a:srgbClr val="000000"/>
                </a:solidFill>
                <a:latin typeface="Calibri"/>
              </a:rPr>
              <a:t> в редакторе</a:t>
            </a:r>
            <a:r>
              <a:rPr lang="en-US" sz="3500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4436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15538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endParaRPr sz="4400" i="1" u="sng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267011" y="457092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Calibri"/>
              </a:rPr>
              <a:t>C</a:t>
            </a:r>
            <a:r>
              <a:rPr lang="ru-RU" sz="3200">
                <a:latin typeface="Calibri"/>
              </a:rPr>
              <a:t>истемы</a:t>
            </a:r>
            <a:r>
              <a:rPr lang="ru-RU" sz="3200" dirty="0">
                <a:latin typeface="Calibri"/>
              </a:rPr>
              <a:t> контроля версий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705224" y="1866393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Calibri"/>
              </a:rPr>
              <a:t>Git</a:t>
            </a:r>
            <a:endParaRPr lang="en-US" sz="35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libri"/>
              </a:rPr>
              <a:t>SVN (Subversion)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libri"/>
              </a:rPr>
              <a:t>Mercurial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Calibri"/>
              </a:rPr>
              <a:t>Bazaar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35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5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565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5800" y="1295640"/>
            <a:ext cx="7772040" cy="4040280"/>
          </a:xfrm>
          <a:prstGeom prst="rect">
            <a:avLst/>
          </a:prstGeom>
        </p:spPr>
        <p:txBody>
          <a:bodyPr anchor="ctr"/>
          <a:lstStyle/>
          <a:p>
            <a:pPr marL="571500" indent="-571500"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1371600" y="381960"/>
            <a:ext cx="6400440" cy="772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Что почитать?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552824" y="12956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705224" y="14480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000" i="1" u="sng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Shape 1"/>
          <p:cNvSpPr txBox="1"/>
          <p:nvPr/>
        </p:nvSpPr>
        <p:spPr>
          <a:xfrm>
            <a:off x="857624" y="160044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4000" i="1" u="sng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ru-RU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52824" y="381960"/>
            <a:ext cx="7905016" cy="4040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5224" y="1451729"/>
            <a:ext cx="7752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>
                <a:latin typeface="Calibri"/>
                <a:cs typeface="Calibri"/>
                <a:hlinkClick r:id="rId2"/>
              </a:rPr>
              <a:t>Pro Git Book</a:t>
            </a:r>
            <a:endParaRPr lang="en-US" sz="36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36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600" u="sng" dirty="0">
                <a:latin typeface="Calibri"/>
                <a:cs typeface="Calibri"/>
                <a:hlinkClick r:id="rId3"/>
              </a:rPr>
              <a:t>Successful GIT Branching model</a:t>
            </a:r>
            <a:endParaRPr lang="en-US" sz="3600" u="sng" dirty="0">
              <a:latin typeface="Calibri"/>
              <a:cs typeface="Calibri"/>
            </a:endParaRPr>
          </a:p>
          <a:p>
            <a:endParaRPr lang="en-US" sz="3600" u="sng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600" u="sng" dirty="0">
                <a:latin typeface="Calibri"/>
                <a:cs typeface="Calibri"/>
                <a:hlinkClick r:id="rId4"/>
              </a:rPr>
              <a:t>Atomic Commits</a:t>
            </a:r>
            <a:endParaRPr lang="en-US" sz="3600" u="sng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4353" y="17182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Единое место хранения истории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2" name="Изображение 1" descr="Рисунок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49" y="2444751"/>
            <a:ext cx="3721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9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Совместная работа в команде 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3" name="Изображение 2" descr="Рисунок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607236"/>
            <a:ext cx="3797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8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Доступ к любой версии проекта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2" name="Изображение 1" descr="2191_00456_640x48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43" y="2502646"/>
            <a:ext cx="4811057" cy="36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7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998192"/>
            <a:ext cx="7772040" cy="20894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ru-RU" sz="4000" dirty="0">
                <a:latin typeface="Calibri"/>
                <a:cs typeface="Calibri"/>
              </a:rPr>
              <a:t>Откат неудачных изменений</a:t>
            </a:r>
          </a:p>
        </p:txBody>
      </p:sp>
      <p:sp>
        <p:nvSpPr>
          <p:cNvPr id="39" name="TextShape 2"/>
          <p:cNvSpPr txBox="1"/>
          <p:nvPr/>
        </p:nvSpPr>
        <p:spPr>
          <a:xfrm>
            <a:off x="1371600" y="546739"/>
            <a:ext cx="6400440" cy="427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Системы контроля версий</a:t>
            </a:r>
          </a:p>
          <a:p>
            <a:pPr algn="ctr">
              <a:lnSpc>
                <a:spcPct val="100000"/>
              </a:lnSpc>
            </a:pPr>
            <a:r>
              <a:rPr lang="ru-RU" sz="3200" dirty="0">
                <a:latin typeface="Calibri"/>
              </a:rPr>
              <a:t>Зачем?</a:t>
            </a:r>
            <a:endParaRPr dirty="0"/>
          </a:p>
        </p:txBody>
      </p:sp>
      <p:pic>
        <p:nvPicPr>
          <p:cNvPr id="3" name="Изображение 2" descr="shutterstock_123711823-300x36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65" y="2443778"/>
            <a:ext cx="2681941" cy="32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1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1335</Words>
  <Application>Microsoft Office PowerPoint</Application>
  <PresentationFormat>Экран (4:3)</PresentationFormat>
  <Paragraphs>188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StarSymbol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Мочалов</cp:lastModifiedBy>
  <cp:revision>132</cp:revision>
  <dcterms:modified xsi:type="dcterms:W3CDTF">2019-04-26T09:44:54Z</dcterms:modified>
</cp:coreProperties>
</file>