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abd409edb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abd409edb_3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abd409edb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abd409edb_3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25025" y="143050"/>
            <a:ext cx="8845200" cy="395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Ingestion of Common Microplastics by </a:t>
            </a:r>
            <a:r>
              <a:rPr i="1" lang="en" sz="2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Hemigrapsus oregonensis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125025" y="691800"/>
            <a:ext cx="8845200" cy="1029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 microplastics impact oxygen uptake in hairy shore crabs and/or accumulate in their gills and tissues?</a:t>
            </a:r>
            <a:endParaRPr b="1" sz="18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(0): No impact of oxygen uptake and microplastics will not accumulate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 (a): Decreased oxygen uptake and microplastic accumulation in gut and gills</a:t>
            </a:r>
            <a:endParaRPr b="1" sz="22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/>
          <p:nvPr/>
        </p:nvSpPr>
        <p:spPr>
          <a:xfrm>
            <a:off x="125032" y="4493450"/>
            <a:ext cx="8845200" cy="584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Jarred crabs in two groups, microplastics scented with oyster material before feeding. End of study dissections to locate microplastic accumulation, blood assays to test lactate, BCA protein.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25"/>
          <p:cNvGrpSpPr/>
          <p:nvPr/>
        </p:nvGrpSpPr>
        <p:grpSpPr>
          <a:xfrm>
            <a:off x="359025" y="2212000"/>
            <a:ext cx="8331300" cy="2103600"/>
            <a:chOff x="406350" y="2974950"/>
            <a:chExt cx="8331300" cy="2103600"/>
          </a:xfrm>
        </p:grpSpPr>
        <p:sp>
          <p:nvSpPr>
            <p:cNvPr id="133" name="Google Shape;133;p25"/>
            <p:cNvSpPr/>
            <p:nvPr/>
          </p:nvSpPr>
          <p:spPr>
            <a:xfrm>
              <a:off x="406350" y="2974950"/>
              <a:ext cx="8331300" cy="2103600"/>
            </a:xfrm>
            <a:prstGeom prst="rect">
              <a:avLst/>
            </a:prstGeom>
            <a:solidFill>
              <a:srgbClr val="6D9EEB"/>
            </a:solidFill>
            <a:ln cap="flat" cmpd="sng" w="9525">
              <a:solidFill>
                <a:srgbClr val="0040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720050" y="3043400"/>
              <a:ext cx="3727500" cy="15060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40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4696450" y="3043400"/>
              <a:ext cx="3727500" cy="15060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rgbClr val="00406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" name="Google Shape;136;p25"/>
            <p:cNvGrpSpPr/>
            <p:nvPr/>
          </p:nvGrpSpPr>
          <p:grpSpPr>
            <a:xfrm>
              <a:off x="1024450" y="3211728"/>
              <a:ext cx="7095100" cy="1169350"/>
              <a:chOff x="1024450" y="3211728"/>
              <a:chExt cx="7095100" cy="1169350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10244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38" name="Google Shape;138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0244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9" name="Google Shape;139;p25"/>
              <p:cNvSpPr/>
              <p:nvPr/>
            </p:nvSpPr>
            <p:spPr>
              <a:xfrm>
                <a:off x="16364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0" name="Google Shape;140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364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1" name="Google Shape;141;p25"/>
              <p:cNvSpPr/>
              <p:nvPr/>
            </p:nvSpPr>
            <p:spPr>
              <a:xfrm>
                <a:off x="22484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2" name="Google Shape;142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2484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" name="Google Shape;143;p25"/>
              <p:cNvSpPr/>
              <p:nvPr/>
            </p:nvSpPr>
            <p:spPr>
              <a:xfrm>
                <a:off x="28604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4" name="Google Shape;144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8604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" name="Google Shape;145;p25"/>
              <p:cNvSpPr/>
              <p:nvPr/>
            </p:nvSpPr>
            <p:spPr>
              <a:xfrm>
                <a:off x="34724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6" name="Google Shape;146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724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7" name="Google Shape;147;p25"/>
              <p:cNvSpPr/>
              <p:nvPr/>
            </p:nvSpPr>
            <p:spPr>
              <a:xfrm>
                <a:off x="11866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8" name="Google Shape;148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1866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9" name="Google Shape;149;p25"/>
              <p:cNvSpPr/>
              <p:nvPr/>
            </p:nvSpPr>
            <p:spPr>
              <a:xfrm>
                <a:off x="17986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0" name="Google Shape;150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7986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" name="Google Shape;151;p25"/>
              <p:cNvSpPr/>
              <p:nvPr/>
            </p:nvSpPr>
            <p:spPr>
              <a:xfrm>
                <a:off x="24106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2" name="Google Shape;152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4106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" name="Google Shape;153;p25"/>
              <p:cNvSpPr/>
              <p:nvPr/>
            </p:nvSpPr>
            <p:spPr>
              <a:xfrm>
                <a:off x="30226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4" name="Google Shape;154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0226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" name="Google Shape;155;p25"/>
              <p:cNvSpPr/>
              <p:nvPr/>
            </p:nvSpPr>
            <p:spPr>
              <a:xfrm>
                <a:off x="36346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6" name="Google Shape;156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6346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25"/>
              <p:cNvSpPr/>
              <p:nvPr/>
            </p:nvSpPr>
            <p:spPr>
              <a:xfrm>
                <a:off x="50008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58" name="Google Shape;158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0008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" name="Google Shape;159;p25"/>
              <p:cNvSpPr/>
              <p:nvPr/>
            </p:nvSpPr>
            <p:spPr>
              <a:xfrm>
                <a:off x="56128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0" name="Google Shape;160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6128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1" name="Google Shape;161;p25"/>
              <p:cNvSpPr/>
              <p:nvPr/>
            </p:nvSpPr>
            <p:spPr>
              <a:xfrm>
                <a:off x="62248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2" name="Google Shape;162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248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25"/>
              <p:cNvSpPr/>
              <p:nvPr/>
            </p:nvSpPr>
            <p:spPr>
              <a:xfrm>
                <a:off x="68368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4" name="Google Shape;164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368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5" name="Google Shape;165;p25"/>
              <p:cNvSpPr/>
              <p:nvPr/>
            </p:nvSpPr>
            <p:spPr>
              <a:xfrm>
                <a:off x="7448850" y="3211728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6" name="Google Shape;166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48850" y="3567166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" name="Google Shape;167;p25"/>
              <p:cNvSpPr/>
              <p:nvPr/>
            </p:nvSpPr>
            <p:spPr>
              <a:xfrm>
                <a:off x="51630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68" name="Google Shape;168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630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9" name="Google Shape;169;p25"/>
              <p:cNvSpPr/>
              <p:nvPr/>
            </p:nvSpPr>
            <p:spPr>
              <a:xfrm>
                <a:off x="57750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0" name="Google Shape;170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7750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" name="Google Shape;171;p25"/>
              <p:cNvSpPr/>
              <p:nvPr/>
            </p:nvSpPr>
            <p:spPr>
              <a:xfrm>
                <a:off x="63870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2" name="Google Shape;172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870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25"/>
              <p:cNvSpPr/>
              <p:nvPr/>
            </p:nvSpPr>
            <p:spPr>
              <a:xfrm>
                <a:off x="69990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4" name="Google Shape;174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9990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" name="Google Shape;175;p25"/>
              <p:cNvSpPr/>
              <p:nvPr/>
            </p:nvSpPr>
            <p:spPr>
              <a:xfrm>
                <a:off x="7611050" y="3510803"/>
                <a:ext cx="508500" cy="870275"/>
              </a:xfrm>
              <a:prstGeom prst="flowChartMagneticDisk">
                <a:avLst/>
              </a:prstGeom>
              <a:solidFill>
                <a:srgbClr val="C9DAF8"/>
              </a:solidFill>
              <a:ln cap="flat" cmpd="sng" w="9525">
                <a:solidFill>
                  <a:srgbClr val="00406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76" name="Google Shape;176;p25" title="Crab_Silhouette_PNG_Clip_Art_Image-1989333261.png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611050" y="3866241"/>
                <a:ext cx="508498" cy="426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7" name="Google Shape;177;p25"/>
            <p:cNvSpPr txBox="1"/>
            <p:nvPr/>
          </p:nvSpPr>
          <p:spPr>
            <a:xfrm>
              <a:off x="720050" y="4549400"/>
              <a:ext cx="3727500" cy="46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Group #1 - MPs &amp; food</a:t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8" name="Google Shape;178;p25"/>
            <p:cNvSpPr txBox="1"/>
            <p:nvPr/>
          </p:nvSpPr>
          <p:spPr>
            <a:xfrm>
              <a:off x="4696450" y="4549400"/>
              <a:ext cx="3727500" cy="46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Group #2 - MPs alone</a:t>
              </a:r>
              <a:endParaRPr sz="18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9" name="Google Shape;179;p25"/>
            <p:cNvSpPr txBox="1"/>
            <p:nvPr/>
          </p:nvSpPr>
          <p:spPr>
            <a:xfrm>
              <a:off x="798450" y="4285325"/>
              <a:ext cx="1612200" cy="2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n = </a:t>
              </a:r>
              <a:r>
                <a:rPr lang="en" sz="1000">
                  <a:solidFill>
                    <a:srgbClr val="FFFFFF"/>
                  </a:solidFill>
                </a:rPr>
                <a:t>10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180" name="Google Shape;180;p25"/>
            <p:cNvSpPr txBox="1"/>
            <p:nvPr/>
          </p:nvSpPr>
          <p:spPr>
            <a:xfrm>
              <a:off x="4765000" y="4285325"/>
              <a:ext cx="1612200" cy="2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n = </a:t>
              </a:r>
              <a:r>
                <a:rPr lang="en" sz="1000">
                  <a:solidFill>
                    <a:srgbClr val="FFFFFF"/>
                  </a:solidFill>
                </a:rPr>
                <a:t>10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  <p:pic>
        <p:nvPicPr>
          <p:cNvPr id="181" name="Google Shape;181;p25" title="fish-silhouette-one-color-fishing-free-svg-file-SvgHeart.C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778000" y="1720800"/>
            <a:ext cx="1006975" cy="10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/>
          <p:nvPr/>
        </p:nvSpPr>
        <p:spPr>
          <a:xfrm>
            <a:off x="7960478" y="2104640"/>
            <a:ext cx="546000" cy="546000"/>
          </a:xfrm>
          <a:prstGeom prst="mathMultiply">
            <a:avLst>
              <a:gd fmla="val 14084" name="adj1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 flipH="1" rot="-5400000">
            <a:off x="8043875" y="2360100"/>
            <a:ext cx="475200" cy="423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FD8DC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 title="fish-silhouette-one-color-fishing-free-svg-file-SvgHeart.C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777012" y="1643675"/>
            <a:ext cx="1006975" cy="10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 flipH="1" rot="-5400000">
            <a:off x="4042888" y="2304300"/>
            <a:ext cx="475200" cy="4233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FD8DC"/>
          </a:solidFill>
          <a:ln cap="flat" cmpd="sng" w="9525">
            <a:solidFill>
              <a:srgbClr val="0040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150262" y="3496318"/>
            <a:ext cx="4347407" cy="14725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plastics found in either groups: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BCA and lactate will be compared with t-test to control groups.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4672374" y="3496318"/>
            <a:ext cx="4347407" cy="147257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88% mortality in fed group (1 survivor)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Will use BCA and lactate levels as a discussion point, without significance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6" title="Screenshot 2025-05-19 at 2.35.0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75" y="147750"/>
            <a:ext cx="3562551" cy="32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2879650" y="1905000"/>
            <a:ext cx="365400" cy="4983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6"/>
          <p:cNvCxnSpPr>
            <a:stCxn id="193" idx="0"/>
            <a:endCxn id="195" idx="2"/>
          </p:cNvCxnSpPr>
          <p:nvPr/>
        </p:nvCxnSpPr>
        <p:spPr>
          <a:xfrm flipH="1" rot="10800000">
            <a:off x="3062350" y="1550400"/>
            <a:ext cx="365400" cy="3546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6"/>
          <p:cNvSpPr txBox="1"/>
          <p:nvPr/>
        </p:nvSpPr>
        <p:spPr>
          <a:xfrm>
            <a:off x="3034700" y="1162925"/>
            <a:ext cx="7863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Gills</a:t>
            </a:r>
            <a:endParaRPr sz="21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2392325" y="808525"/>
            <a:ext cx="166200" cy="243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1702975" y="872325"/>
            <a:ext cx="166200" cy="243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p26"/>
          <p:cNvCxnSpPr>
            <a:stCxn id="197" idx="2"/>
            <a:endCxn id="199" idx="0"/>
          </p:cNvCxnSpPr>
          <p:nvPr/>
        </p:nvCxnSpPr>
        <p:spPr>
          <a:xfrm>
            <a:off x="1786075" y="1115925"/>
            <a:ext cx="373500" cy="471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6"/>
          <p:cNvCxnSpPr>
            <a:stCxn id="196" idx="2"/>
            <a:endCxn id="199" idx="0"/>
          </p:cNvCxnSpPr>
          <p:nvPr/>
        </p:nvCxnSpPr>
        <p:spPr>
          <a:xfrm flipH="1">
            <a:off x="2159525" y="1052125"/>
            <a:ext cx="315900" cy="110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6"/>
          <p:cNvSpPr txBox="1"/>
          <p:nvPr/>
        </p:nvSpPr>
        <p:spPr>
          <a:xfrm>
            <a:off x="1578225" y="1162925"/>
            <a:ext cx="11628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Stomach</a:t>
            </a:r>
            <a:endParaRPr sz="21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395525" y="2026825"/>
            <a:ext cx="365400" cy="4431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6"/>
          <p:cNvCxnSpPr>
            <a:stCxn id="201" idx="0"/>
            <a:endCxn id="195" idx="2"/>
          </p:cNvCxnSpPr>
          <p:nvPr/>
        </p:nvCxnSpPr>
        <p:spPr>
          <a:xfrm flipH="1" rot="10800000">
            <a:off x="1578225" y="1550425"/>
            <a:ext cx="1849500" cy="4764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3774" y="361800"/>
            <a:ext cx="4521474" cy="25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2159575" y="2662275"/>
            <a:ext cx="370500" cy="1986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2989800" y="2751675"/>
            <a:ext cx="18495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Hindgut</a:t>
            </a:r>
            <a:endParaRPr sz="21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6" name="Google Shape;206;p26"/>
          <p:cNvCxnSpPr>
            <a:stCxn id="204" idx="2"/>
            <a:endCxn id="205" idx="1"/>
          </p:cNvCxnSpPr>
          <p:nvPr/>
        </p:nvCxnSpPr>
        <p:spPr>
          <a:xfrm>
            <a:off x="2344825" y="2860875"/>
            <a:ext cx="645000" cy="1125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