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4198-E96D-4204-AF48-025CBE0F3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7B97183-EB99-430D-974A-0C01FC7E8A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9932C87-16F2-43F9-98A0-F3849441481F}"/>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5" name="Footer Placeholder 4">
            <a:extLst>
              <a:ext uri="{FF2B5EF4-FFF2-40B4-BE49-F238E27FC236}">
                <a16:creationId xmlns:a16="http://schemas.microsoft.com/office/drawing/2014/main" id="{1557BE37-940F-4BE7-B06C-0D05B5DE86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48DA5A-D8C3-471F-B1CA-029BA863413F}"/>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59351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198B-D089-48AA-A9BA-C91F956764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440A556-FFBB-458A-8906-4E1532C737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64766C-A7CC-4B58-A7AB-83A7905F58F4}"/>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5" name="Footer Placeholder 4">
            <a:extLst>
              <a:ext uri="{FF2B5EF4-FFF2-40B4-BE49-F238E27FC236}">
                <a16:creationId xmlns:a16="http://schemas.microsoft.com/office/drawing/2014/main" id="{76746BB5-5A8C-4CC2-8A95-53BB971C86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AEFF0F-3662-4366-A873-11643DEA76D8}"/>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110640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D24A0-4497-4C63-8EA6-63F627B4D9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DFF3A94-BC46-48D1-8C0B-DC6D1BFDF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44AD5FF-D8DB-4A5B-ACC4-3475BAC52EA5}"/>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5" name="Footer Placeholder 4">
            <a:extLst>
              <a:ext uri="{FF2B5EF4-FFF2-40B4-BE49-F238E27FC236}">
                <a16:creationId xmlns:a16="http://schemas.microsoft.com/office/drawing/2014/main" id="{F1EF2272-746B-46A0-A6BF-16A0279658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9D14F5-BFF8-4701-8118-86BEA58D8095}"/>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27866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91AF-AD12-4CCD-97B6-84781339CA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6EECCFA-A043-4BFE-BEAE-317D639D1E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AB5896-15C2-4E1F-AAFF-4E0E8579F118}"/>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5" name="Footer Placeholder 4">
            <a:extLst>
              <a:ext uri="{FF2B5EF4-FFF2-40B4-BE49-F238E27FC236}">
                <a16:creationId xmlns:a16="http://schemas.microsoft.com/office/drawing/2014/main" id="{6C652104-F4BC-4AD7-8911-27796A473D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9FD172-59E8-4D3A-98EC-963148484D96}"/>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3389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8453-AA20-4E57-975A-48D9C726C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480A817-DE35-4387-BAF7-A147297CF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9724B-52F4-463D-B69F-386E76C914BA}"/>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5" name="Footer Placeholder 4">
            <a:extLst>
              <a:ext uri="{FF2B5EF4-FFF2-40B4-BE49-F238E27FC236}">
                <a16:creationId xmlns:a16="http://schemas.microsoft.com/office/drawing/2014/main" id="{8ED139E4-C3D3-41BF-BBAD-440BE7032F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BFA187-A395-4E51-9357-E6AF3FDD808A}"/>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174123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46A3-844E-4F9C-974B-CFB0FA25C0E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8F6622-5F34-4507-9D5A-844DC3C4C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A49EBFE-B08A-4B7B-BC14-0DB193CA9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C50C804-0DFD-4D4D-9CC0-7530850B103F}"/>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6" name="Footer Placeholder 5">
            <a:extLst>
              <a:ext uri="{FF2B5EF4-FFF2-40B4-BE49-F238E27FC236}">
                <a16:creationId xmlns:a16="http://schemas.microsoft.com/office/drawing/2014/main" id="{D485F6F9-BBC7-45F6-A40F-A11C86FD655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5FE2625-66E3-47CD-9CAB-AEE64304317A}"/>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211609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09B6-2343-4B57-AEA2-2F2FBBAED46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8EBB86B-E3CD-47C4-8017-F09D1CD25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885AC-0014-4199-8BEA-550EF780C2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6ADC78-8662-435D-ACA6-D86C88E09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0D32A-785E-4A20-BBB2-BE1C8561D3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1934336-821C-4153-8EE7-58D49A82F38E}"/>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8" name="Footer Placeholder 7">
            <a:extLst>
              <a:ext uri="{FF2B5EF4-FFF2-40B4-BE49-F238E27FC236}">
                <a16:creationId xmlns:a16="http://schemas.microsoft.com/office/drawing/2014/main" id="{7ED22FC7-B30F-457A-AF47-3146BB3F472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51D214D-75DE-41A4-B1DD-F8FB14EC10F1}"/>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159265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FC1D-C5D3-44CD-BC68-0BD10F284DA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232FCC2-6420-4470-8BE8-2175698E1765}"/>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4" name="Footer Placeholder 3">
            <a:extLst>
              <a:ext uri="{FF2B5EF4-FFF2-40B4-BE49-F238E27FC236}">
                <a16:creationId xmlns:a16="http://schemas.microsoft.com/office/drawing/2014/main" id="{734AB4A0-AC1B-42E8-8179-25F98679C31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3B87EC7-55F4-4C52-999B-353DEA978BAA}"/>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424441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6677D-3145-4029-AD81-82AFA9847061}"/>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3" name="Footer Placeholder 2">
            <a:extLst>
              <a:ext uri="{FF2B5EF4-FFF2-40B4-BE49-F238E27FC236}">
                <a16:creationId xmlns:a16="http://schemas.microsoft.com/office/drawing/2014/main" id="{01EC55E0-6D9E-486C-9723-5BFFCA73669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5B6A996-E71A-4743-83FA-95AA30E69021}"/>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42629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23DF-B797-4F65-9686-6ED659D34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AA3D40A-FE9A-43CF-AB6A-05B12DB09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1B839DD-1D15-4118-9900-1C117D1B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DA094-D1E3-467A-A7F3-35BBE94FB7FE}"/>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6" name="Footer Placeholder 5">
            <a:extLst>
              <a:ext uri="{FF2B5EF4-FFF2-40B4-BE49-F238E27FC236}">
                <a16:creationId xmlns:a16="http://schemas.microsoft.com/office/drawing/2014/main" id="{B18EBB5E-0D5D-42A6-83F7-FE6864AEF4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56A412-3423-421C-AE64-C24D9D9BE448}"/>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360842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E569-E8AD-4BBF-AB79-FBBBC3F0A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9C89443-2D61-42ED-AF8B-2341461F6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A5EAC60-7AD2-4F59-A057-8091757F2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BCB10-5CA5-454F-B72A-FB3DAA7FE71F}"/>
              </a:ext>
            </a:extLst>
          </p:cNvPr>
          <p:cNvSpPr>
            <a:spLocks noGrp="1"/>
          </p:cNvSpPr>
          <p:nvPr>
            <p:ph type="dt" sz="half" idx="10"/>
          </p:nvPr>
        </p:nvSpPr>
        <p:spPr/>
        <p:txBody>
          <a:bodyPr/>
          <a:lstStyle/>
          <a:p>
            <a:fld id="{E33057D8-2A9D-4480-9A83-65CED00CDDBF}" type="datetimeFigureOut">
              <a:rPr lang="en-CA" smtClean="0"/>
              <a:t>2020-12-20</a:t>
            </a:fld>
            <a:endParaRPr lang="en-CA"/>
          </a:p>
        </p:txBody>
      </p:sp>
      <p:sp>
        <p:nvSpPr>
          <p:cNvPr id="6" name="Footer Placeholder 5">
            <a:extLst>
              <a:ext uri="{FF2B5EF4-FFF2-40B4-BE49-F238E27FC236}">
                <a16:creationId xmlns:a16="http://schemas.microsoft.com/office/drawing/2014/main" id="{D4DA678D-5840-45E4-9BE1-28F01F29E95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ACAC5-1078-48BD-980D-DBA54C4CF31F}"/>
              </a:ext>
            </a:extLst>
          </p:cNvPr>
          <p:cNvSpPr>
            <a:spLocks noGrp="1"/>
          </p:cNvSpPr>
          <p:nvPr>
            <p:ph type="sldNum" sz="quarter" idx="12"/>
          </p:nvPr>
        </p:nvSpPr>
        <p:spPr/>
        <p:txBody>
          <a:bodyPr/>
          <a:lstStyle/>
          <a:p>
            <a:fld id="{A1D1232A-33AC-47D5-AA14-E2501178C0C7}" type="slidenum">
              <a:rPr lang="en-CA" smtClean="0"/>
              <a:t>‹#›</a:t>
            </a:fld>
            <a:endParaRPr lang="en-CA"/>
          </a:p>
        </p:txBody>
      </p:sp>
    </p:spTree>
    <p:extLst>
      <p:ext uri="{BB962C8B-B14F-4D97-AF65-F5344CB8AC3E}">
        <p14:creationId xmlns:p14="http://schemas.microsoft.com/office/powerpoint/2010/main" val="49704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749DA-8B4C-4217-AAD4-EDB95A9D2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414D65E-CEA2-495D-92BC-F9BB5C5A6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43DB65-294C-46CA-B3D3-A0CF2DB74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057D8-2A9D-4480-9A83-65CED00CDDBF}" type="datetimeFigureOut">
              <a:rPr lang="en-CA" smtClean="0"/>
              <a:t>2020-12-20</a:t>
            </a:fld>
            <a:endParaRPr lang="en-CA"/>
          </a:p>
        </p:txBody>
      </p:sp>
      <p:sp>
        <p:nvSpPr>
          <p:cNvPr id="5" name="Footer Placeholder 4">
            <a:extLst>
              <a:ext uri="{FF2B5EF4-FFF2-40B4-BE49-F238E27FC236}">
                <a16:creationId xmlns:a16="http://schemas.microsoft.com/office/drawing/2014/main" id="{B16EBB1A-E1ED-4D7D-81A1-6A527F22E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49E260-334F-4934-AF34-A8F49DCEB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1232A-33AC-47D5-AA14-E2501178C0C7}" type="slidenum">
              <a:rPr lang="en-CA" smtClean="0"/>
              <a:t>‹#›</a:t>
            </a:fld>
            <a:endParaRPr lang="en-CA"/>
          </a:p>
        </p:txBody>
      </p:sp>
    </p:spTree>
    <p:extLst>
      <p:ext uri="{BB962C8B-B14F-4D97-AF65-F5344CB8AC3E}">
        <p14:creationId xmlns:p14="http://schemas.microsoft.com/office/powerpoint/2010/main" val="86268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631537-7F1E-42E0-B559-2E17589A0B46}"/>
              </a:ext>
            </a:extLst>
          </p:cNvPr>
          <p:cNvPicPr>
            <a:picLocks noChangeAspect="1"/>
          </p:cNvPicPr>
          <p:nvPr/>
        </p:nvPicPr>
        <p:blipFill>
          <a:blip r:embed="rId3"/>
          <a:stretch>
            <a:fillRect/>
          </a:stretch>
        </p:blipFill>
        <p:spPr>
          <a:xfrm>
            <a:off x="7062" y="0"/>
            <a:ext cx="12177876" cy="6858000"/>
          </a:xfrm>
          <a:prstGeom prst="rect">
            <a:avLst/>
          </a:prstGeom>
        </p:spPr>
      </p:pic>
      <p:sp>
        <p:nvSpPr>
          <p:cNvPr id="3" name="Rectangle 2">
            <a:extLst>
              <a:ext uri="{FF2B5EF4-FFF2-40B4-BE49-F238E27FC236}">
                <a16:creationId xmlns:a16="http://schemas.microsoft.com/office/drawing/2014/main" id="{099EA23D-7C56-4397-997D-42D5FEBC04D9}"/>
              </a:ext>
            </a:extLst>
          </p:cNvPr>
          <p:cNvSpPr/>
          <p:nvPr/>
        </p:nvSpPr>
        <p:spPr>
          <a:xfrm>
            <a:off x="10026844" y="-15436"/>
            <a:ext cx="2157647" cy="6114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 name="TextBox 3">
            <a:extLst>
              <a:ext uri="{FF2B5EF4-FFF2-40B4-BE49-F238E27FC236}">
                <a16:creationId xmlns:a16="http://schemas.microsoft.com/office/drawing/2014/main" id="{B2E6216A-2AC0-4E92-A9FB-A3DBA1693E66}"/>
              </a:ext>
            </a:extLst>
          </p:cNvPr>
          <p:cNvSpPr txBox="1"/>
          <p:nvPr/>
        </p:nvSpPr>
        <p:spPr>
          <a:xfrm>
            <a:off x="10174085" y="0"/>
            <a:ext cx="1876425" cy="6617196"/>
          </a:xfrm>
          <a:prstGeom prst="rect">
            <a:avLst/>
          </a:prstGeom>
          <a:noFill/>
        </p:spPr>
        <p:txBody>
          <a:bodyPr wrap="square" rtlCol="0">
            <a:spAutoFit/>
          </a:bodyPr>
          <a:lstStyle/>
          <a:p>
            <a:r>
              <a:rPr lang="en-CA" sz="1400" dirty="0"/>
              <a:t>Specs:</a:t>
            </a:r>
          </a:p>
          <a:p>
            <a:pPr marL="285750" indent="-285750">
              <a:buFont typeface="Arial" panose="020B0604020202020204" pitchFamily="34" charset="0"/>
              <a:buChar char="•"/>
            </a:pPr>
            <a:r>
              <a:rPr lang="en-CA" sz="1400" dirty="0"/>
              <a:t>7 apartments (6 tiny studio and 1 small one bedroom);</a:t>
            </a:r>
          </a:p>
          <a:p>
            <a:pPr marL="285750" indent="-285750">
              <a:buFont typeface="Arial" panose="020B0604020202020204" pitchFamily="34" charset="0"/>
              <a:buChar char="•"/>
            </a:pPr>
            <a:r>
              <a:rPr lang="en-CA" sz="1400" dirty="0"/>
              <a:t>9 restaurants (8 small and 1 medium);</a:t>
            </a:r>
          </a:p>
          <a:p>
            <a:pPr marL="285750" indent="-285750">
              <a:buFont typeface="Arial" panose="020B0604020202020204" pitchFamily="34" charset="0"/>
              <a:buChar char="•"/>
            </a:pPr>
            <a:r>
              <a:rPr lang="en-CA" sz="1400" dirty="0"/>
              <a:t>19 offices;</a:t>
            </a:r>
          </a:p>
          <a:p>
            <a:pPr marL="285750" indent="-285750">
              <a:buFont typeface="Arial" panose="020B0604020202020204" pitchFamily="34" charset="0"/>
              <a:buChar char="•"/>
            </a:pPr>
            <a:r>
              <a:rPr lang="en-CA" sz="1400" dirty="0"/>
              <a:t>4 stores;</a:t>
            </a:r>
          </a:p>
          <a:p>
            <a:pPr marL="285750" indent="-285750">
              <a:buFont typeface="Arial" panose="020B0604020202020204" pitchFamily="34" charset="0"/>
              <a:buChar char="•"/>
            </a:pPr>
            <a:r>
              <a:rPr lang="en-CA" sz="1400" dirty="0"/>
              <a:t>3 common areas;</a:t>
            </a:r>
          </a:p>
          <a:p>
            <a:pPr marL="285750" indent="-285750">
              <a:buFont typeface="Arial" panose="020B0604020202020204" pitchFamily="34" charset="0"/>
              <a:buChar char="•"/>
            </a:pPr>
            <a:r>
              <a:rPr lang="en-CA" sz="1400" dirty="0"/>
              <a:t>8 stories;</a:t>
            </a:r>
          </a:p>
          <a:p>
            <a:pPr marL="285750" indent="-285750">
              <a:buFont typeface="Arial" panose="020B0604020202020204" pitchFamily="34" charset="0"/>
              <a:buChar char="•"/>
            </a:pPr>
            <a:r>
              <a:rPr lang="en-CA" sz="1400" dirty="0"/>
              <a:t>2 stories lobby;</a:t>
            </a:r>
          </a:p>
          <a:p>
            <a:pPr marL="285750" indent="-285750">
              <a:buFont typeface="Arial" panose="020B0604020202020204" pitchFamily="34" charset="0"/>
              <a:buChar char="•"/>
            </a:pPr>
            <a:r>
              <a:rPr lang="en-CA" sz="1400" dirty="0"/>
              <a:t>Elevator in all upper levels, </a:t>
            </a:r>
          </a:p>
          <a:p>
            <a:pPr marL="285750" indent="-285750">
              <a:buFont typeface="Arial" panose="020B0604020202020204" pitchFamily="34" charset="0"/>
              <a:buChar char="•"/>
            </a:pPr>
            <a:r>
              <a:rPr lang="en-CA" sz="1400" dirty="0"/>
              <a:t>Emergency stare case;</a:t>
            </a:r>
          </a:p>
          <a:p>
            <a:pPr marL="285750" indent="-285750">
              <a:buFont typeface="Arial" panose="020B0604020202020204" pitchFamily="34" charset="0"/>
              <a:buChar char="•"/>
            </a:pPr>
            <a:r>
              <a:rPr lang="en-CA" sz="1400" dirty="0"/>
              <a:t>Water and electricity for all levels;</a:t>
            </a:r>
          </a:p>
          <a:p>
            <a:pPr marL="285750" indent="-285750">
              <a:buFont typeface="Arial" panose="020B0604020202020204" pitchFamily="34" charset="0"/>
              <a:buChar char="•"/>
            </a:pPr>
            <a:r>
              <a:rPr lang="en-CA" sz="1400" dirty="0"/>
              <a:t>Revenue +500/day;</a:t>
            </a:r>
          </a:p>
          <a:p>
            <a:pPr marL="285750" indent="-285750">
              <a:buFont typeface="Arial" panose="020B0604020202020204" pitchFamily="34" charset="0"/>
              <a:buChar char="•"/>
            </a:pPr>
            <a:r>
              <a:rPr lang="en-CA" sz="1400" dirty="0"/>
              <a:t>Al least 4 recycling bins;</a:t>
            </a:r>
          </a:p>
          <a:p>
            <a:pPr marL="285750" indent="-285750">
              <a:buFont typeface="Arial" panose="020B0604020202020204" pitchFamily="34" charset="0"/>
              <a:buChar char="•"/>
            </a:pPr>
            <a:r>
              <a:rPr lang="en-CA" sz="1400" dirty="0"/>
              <a:t>Apartment building in the upper floors;</a:t>
            </a:r>
          </a:p>
          <a:p>
            <a:pPr marL="285750" indent="-285750">
              <a:buFont typeface="Arial" panose="020B0604020202020204" pitchFamily="34" charset="0"/>
              <a:buChar char="•"/>
            </a:pPr>
            <a:r>
              <a:rPr lang="en-CA" sz="1400" dirty="0"/>
              <a:t>Stores in the lower floors;</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endParaRPr lang="en-CA" dirty="0"/>
          </a:p>
        </p:txBody>
      </p:sp>
      <p:sp>
        <p:nvSpPr>
          <p:cNvPr id="20" name="Oval 19">
            <a:extLst>
              <a:ext uri="{FF2B5EF4-FFF2-40B4-BE49-F238E27FC236}">
                <a16:creationId xmlns:a16="http://schemas.microsoft.com/office/drawing/2014/main" id="{8B8D8697-D300-407A-A0A5-BF705FBCC9E4}"/>
              </a:ext>
            </a:extLst>
          </p:cNvPr>
          <p:cNvSpPr/>
          <p:nvPr/>
        </p:nvSpPr>
        <p:spPr>
          <a:xfrm>
            <a:off x="4486107" y="624979"/>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1" name="Oval 20">
            <a:extLst>
              <a:ext uri="{FF2B5EF4-FFF2-40B4-BE49-F238E27FC236}">
                <a16:creationId xmlns:a16="http://schemas.microsoft.com/office/drawing/2014/main" id="{05929493-B0F8-414C-AF17-0B7AA69B6C2E}"/>
              </a:ext>
            </a:extLst>
          </p:cNvPr>
          <p:cNvSpPr/>
          <p:nvPr/>
        </p:nvSpPr>
        <p:spPr>
          <a:xfrm>
            <a:off x="6425362" y="570450"/>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E2FF2A77-ADF8-435F-AC31-06D7DFAE7C52}"/>
              </a:ext>
            </a:extLst>
          </p:cNvPr>
          <p:cNvSpPr/>
          <p:nvPr/>
        </p:nvSpPr>
        <p:spPr>
          <a:xfrm>
            <a:off x="4136565" y="1091966"/>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451C92DB-4877-4A7B-8A88-E5FC3AE9DA79}"/>
              </a:ext>
            </a:extLst>
          </p:cNvPr>
          <p:cNvSpPr/>
          <p:nvPr/>
        </p:nvSpPr>
        <p:spPr>
          <a:xfrm>
            <a:off x="5119475" y="1091965"/>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A5351A92-8EB8-4D56-832D-0949CF192B0E}"/>
              </a:ext>
            </a:extLst>
          </p:cNvPr>
          <p:cNvSpPr/>
          <p:nvPr/>
        </p:nvSpPr>
        <p:spPr>
          <a:xfrm>
            <a:off x="4186899" y="1563146"/>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5" name="Oval 24">
            <a:extLst>
              <a:ext uri="{FF2B5EF4-FFF2-40B4-BE49-F238E27FC236}">
                <a16:creationId xmlns:a16="http://schemas.microsoft.com/office/drawing/2014/main" id="{6C31A6C6-5E2C-43C6-A64F-EB8F7AC65888}"/>
              </a:ext>
            </a:extLst>
          </p:cNvPr>
          <p:cNvSpPr/>
          <p:nvPr/>
        </p:nvSpPr>
        <p:spPr>
          <a:xfrm>
            <a:off x="5119475" y="1563145"/>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145DEF7C-F867-4158-B261-FC11454A9CA9}"/>
              </a:ext>
            </a:extLst>
          </p:cNvPr>
          <p:cNvSpPr/>
          <p:nvPr/>
        </p:nvSpPr>
        <p:spPr>
          <a:xfrm>
            <a:off x="6475696" y="1563144"/>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FF4DA215-1208-4792-9ACA-414EDF9A80A1}"/>
              </a:ext>
            </a:extLst>
          </p:cNvPr>
          <p:cNvSpPr/>
          <p:nvPr/>
        </p:nvSpPr>
        <p:spPr>
          <a:xfrm>
            <a:off x="11915765" y="360726"/>
            <a:ext cx="100668" cy="109057"/>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8" name="Oval 27">
            <a:extLst>
              <a:ext uri="{FF2B5EF4-FFF2-40B4-BE49-F238E27FC236}">
                <a16:creationId xmlns:a16="http://schemas.microsoft.com/office/drawing/2014/main" id="{CC53D292-9608-4617-ACAA-9782C8ACBC15}"/>
              </a:ext>
            </a:extLst>
          </p:cNvPr>
          <p:cNvSpPr/>
          <p:nvPr/>
        </p:nvSpPr>
        <p:spPr>
          <a:xfrm>
            <a:off x="4469811" y="350799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9" name="Oval 28">
            <a:extLst>
              <a:ext uri="{FF2B5EF4-FFF2-40B4-BE49-F238E27FC236}">
                <a16:creationId xmlns:a16="http://schemas.microsoft.com/office/drawing/2014/main" id="{1F23D2DE-7451-4674-AA34-CED5852466B5}"/>
              </a:ext>
            </a:extLst>
          </p:cNvPr>
          <p:cNvSpPr/>
          <p:nvPr/>
        </p:nvSpPr>
        <p:spPr>
          <a:xfrm>
            <a:off x="5119475" y="350799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36E62578-816A-4009-ACB2-C4C0B2D8B2D2}"/>
              </a:ext>
            </a:extLst>
          </p:cNvPr>
          <p:cNvSpPr/>
          <p:nvPr/>
        </p:nvSpPr>
        <p:spPr>
          <a:xfrm>
            <a:off x="7248328" y="350799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1" name="Oval 30">
            <a:extLst>
              <a:ext uri="{FF2B5EF4-FFF2-40B4-BE49-F238E27FC236}">
                <a16:creationId xmlns:a16="http://schemas.microsoft.com/office/drawing/2014/main" id="{7EFF0130-CDCD-4415-B568-741A6AA45998}"/>
              </a:ext>
            </a:extLst>
          </p:cNvPr>
          <p:cNvSpPr/>
          <p:nvPr/>
        </p:nvSpPr>
        <p:spPr>
          <a:xfrm>
            <a:off x="7920291" y="350799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2" name="Oval 31">
            <a:extLst>
              <a:ext uri="{FF2B5EF4-FFF2-40B4-BE49-F238E27FC236}">
                <a16:creationId xmlns:a16="http://schemas.microsoft.com/office/drawing/2014/main" id="{10D397D9-424F-416A-96AD-34263F5B4087}"/>
              </a:ext>
            </a:extLst>
          </p:cNvPr>
          <p:cNvSpPr/>
          <p:nvPr/>
        </p:nvSpPr>
        <p:spPr>
          <a:xfrm>
            <a:off x="8592254" y="3507994"/>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830C187D-069C-4E17-9B17-3ECDFD4686FF}"/>
              </a:ext>
            </a:extLst>
          </p:cNvPr>
          <p:cNvSpPr/>
          <p:nvPr/>
        </p:nvSpPr>
        <p:spPr>
          <a:xfrm>
            <a:off x="3861418" y="3979177"/>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01671FFD-D29C-42DE-8845-8182E86AAFC3}"/>
              </a:ext>
            </a:extLst>
          </p:cNvPr>
          <p:cNvSpPr/>
          <p:nvPr/>
        </p:nvSpPr>
        <p:spPr>
          <a:xfrm>
            <a:off x="4536441" y="3979176"/>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E663552A-6FD9-4142-85D4-5269F8AA18A3}"/>
              </a:ext>
            </a:extLst>
          </p:cNvPr>
          <p:cNvSpPr/>
          <p:nvPr/>
        </p:nvSpPr>
        <p:spPr>
          <a:xfrm>
            <a:off x="5169809" y="3979176"/>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E317A874-A032-420F-A95E-F33213F3923A}"/>
              </a:ext>
            </a:extLst>
          </p:cNvPr>
          <p:cNvSpPr/>
          <p:nvPr/>
        </p:nvSpPr>
        <p:spPr>
          <a:xfrm>
            <a:off x="5119475" y="620784"/>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063B2CCE-8B4E-43EB-A2E2-7296F6703C2D}"/>
              </a:ext>
            </a:extLst>
          </p:cNvPr>
          <p:cNvSpPr/>
          <p:nvPr/>
        </p:nvSpPr>
        <p:spPr>
          <a:xfrm>
            <a:off x="11890613" y="1279245"/>
            <a:ext cx="100668" cy="109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05BB1357-6318-45D5-AD54-3D8253E0E821}"/>
              </a:ext>
            </a:extLst>
          </p:cNvPr>
          <p:cNvSpPr/>
          <p:nvPr/>
        </p:nvSpPr>
        <p:spPr>
          <a:xfrm>
            <a:off x="3861418" y="2041320"/>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9" name="Oval 38">
            <a:extLst>
              <a:ext uri="{FF2B5EF4-FFF2-40B4-BE49-F238E27FC236}">
                <a16:creationId xmlns:a16="http://schemas.microsoft.com/office/drawing/2014/main" id="{46077C77-F726-473C-A614-8C0D83FA39F0}"/>
              </a:ext>
            </a:extLst>
          </p:cNvPr>
          <p:cNvSpPr/>
          <p:nvPr/>
        </p:nvSpPr>
        <p:spPr>
          <a:xfrm>
            <a:off x="4469811" y="2064391"/>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96858222-00B1-407B-9FEE-7261B099B52B}"/>
              </a:ext>
            </a:extLst>
          </p:cNvPr>
          <p:cNvSpPr/>
          <p:nvPr/>
        </p:nvSpPr>
        <p:spPr>
          <a:xfrm>
            <a:off x="5119475" y="2060196"/>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1795CC8C-C91F-4D57-A659-824CE32AAF3D}"/>
              </a:ext>
            </a:extLst>
          </p:cNvPr>
          <p:cNvSpPr/>
          <p:nvPr/>
        </p:nvSpPr>
        <p:spPr>
          <a:xfrm>
            <a:off x="6096000" y="2060195"/>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2" name="Oval 41">
            <a:extLst>
              <a:ext uri="{FF2B5EF4-FFF2-40B4-BE49-F238E27FC236}">
                <a16:creationId xmlns:a16="http://schemas.microsoft.com/office/drawing/2014/main" id="{F0E8A5E9-F1DC-4A59-877A-1D7328A4C07B}"/>
              </a:ext>
            </a:extLst>
          </p:cNvPr>
          <p:cNvSpPr/>
          <p:nvPr/>
        </p:nvSpPr>
        <p:spPr>
          <a:xfrm>
            <a:off x="6745664" y="206019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CCB8ED4D-8AEC-42CA-B5EA-B2A89859A555}"/>
              </a:ext>
            </a:extLst>
          </p:cNvPr>
          <p:cNvSpPr/>
          <p:nvPr/>
        </p:nvSpPr>
        <p:spPr>
          <a:xfrm>
            <a:off x="7395328" y="2060193"/>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96B8C920-C198-4E27-8915-8C02C2800FC9}"/>
              </a:ext>
            </a:extLst>
          </p:cNvPr>
          <p:cNvSpPr/>
          <p:nvPr/>
        </p:nvSpPr>
        <p:spPr>
          <a:xfrm>
            <a:off x="3861418" y="254605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943B1615-E8A4-48D7-944D-1634CC7E31F3}"/>
              </a:ext>
            </a:extLst>
          </p:cNvPr>
          <p:cNvSpPr/>
          <p:nvPr/>
        </p:nvSpPr>
        <p:spPr>
          <a:xfrm>
            <a:off x="4520145" y="2546752"/>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A492CDD5-EEEF-48AB-B1AC-909BF500A06B}"/>
              </a:ext>
            </a:extLst>
          </p:cNvPr>
          <p:cNvSpPr/>
          <p:nvPr/>
        </p:nvSpPr>
        <p:spPr>
          <a:xfrm>
            <a:off x="5128538" y="255724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7" name="Oval 46">
            <a:extLst>
              <a:ext uri="{FF2B5EF4-FFF2-40B4-BE49-F238E27FC236}">
                <a16:creationId xmlns:a16="http://schemas.microsoft.com/office/drawing/2014/main" id="{33456E43-C580-46E0-8339-C8F0FC44472A}"/>
              </a:ext>
            </a:extLst>
          </p:cNvPr>
          <p:cNvSpPr/>
          <p:nvPr/>
        </p:nvSpPr>
        <p:spPr>
          <a:xfrm>
            <a:off x="6146334" y="2600585"/>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8" name="Oval 47">
            <a:extLst>
              <a:ext uri="{FF2B5EF4-FFF2-40B4-BE49-F238E27FC236}">
                <a16:creationId xmlns:a16="http://schemas.microsoft.com/office/drawing/2014/main" id="{0B304B50-876A-4604-9B01-E32F5C1AE3AF}"/>
              </a:ext>
            </a:extLst>
          </p:cNvPr>
          <p:cNvSpPr/>
          <p:nvPr/>
        </p:nvSpPr>
        <p:spPr>
          <a:xfrm>
            <a:off x="6745664" y="2557246"/>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9" name="Oval 48">
            <a:extLst>
              <a:ext uri="{FF2B5EF4-FFF2-40B4-BE49-F238E27FC236}">
                <a16:creationId xmlns:a16="http://schemas.microsoft.com/office/drawing/2014/main" id="{CAA58A73-9280-4740-B0DD-0163115CAC37}"/>
              </a:ext>
            </a:extLst>
          </p:cNvPr>
          <p:cNvSpPr/>
          <p:nvPr/>
        </p:nvSpPr>
        <p:spPr>
          <a:xfrm>
            <a:off x="7412566" y="254605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0" name="Oval 49">
            <a:extLst>
              <a:ext uri="{FF2B5EF4-FFF2-40B4-BE49-F238E27FC236}">
                <a16:creationId xmlns:a16="http://schemas.microsoft.com/office/drawing/2014/main" id="{E79823F7-0D67-4EDB-A515-5651DBAEC0FA}"/>
              </a:ext>
            </a:extLst>
          </p:cNvPr>
          <p:cNvSpPr/>
          <p:nvPr/>
        </p:nvSpPr>
        <p:spPr>
          <a:xfrm>
            <a:off x="3861418" y="3041680"/>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1" name="Oval 50">
            <a:extLst>
              <a:ext uri="{FF2B5EF4-FFF2-40B4-BE49-F238E27FC236}">
                <a16:creationId xmlns:a16="http://schemas.microsoft.com/office/drawing/2014/main" id="{651EAC51-AD67-4C6D-B35C-4D68A9AF361B}"/>
              </a:ext>
            </a:extLst>
          </p:cNvPr>
          <p:cNvSpPr/>
          <p:nvPr/>
        </p:nvSpPr>
        <p:spPr>
          <a:xfrm>
            <a:off x="4520145" y="303681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2" name="Oval 51">
            <a:extLst>
              <a:ext uri="{FF2B5EF4-FFF2-40B4-BE49-F238E27FC236}">
                <a16:creationId xmlns:a16="http://schemas.microsoft.com/office/drawing/2014/main" id="{95D2DB7B-C36A-4087-8468-222286777638}"/>
              </a:ext>
            </a:extLst>
          </p:cNvPr>
          <p:cNvSpPr/>
          <p:nvPr/>
        </p:nvSpPr>
        <p:spPr>
          <a:xfrm>
            <a:off x="5119475" y="3028427"/>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3" name="Oval 52">
            <a:extLst>
              <a:ext uri="{FF2B5EF4-FFF2-40B4-BE49-F238E27FC236}">
                <a16:creationId xmlns:a16="http://schemas.microsoft.com/office/drawing/2014/main" id="{0644337D-DA8A-44C2-A85E-E2355E6510E1}"/>
              </a:ext>
            </a:extLst>
          </p:cNvPr>
          <p:cNvSpPr/>
          <p:nvPr/>
        </p:nvSpPr>
        <p:spPr>
          <a:xfrm>
            <a:off x="6105182" y="3052192"/>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4" name="Oval 53">
            <a:extLst>
              <a:ext uri="{FF2B5EF4-FFF2-40B4-BE49-F238E27FC236}">
                <a16:creationId xmlns:a16="http://schemas.microsoft.com/office/drawing/2014/main" id="{1E807E0A-C725-44A8-A618-0560154508D0}"/>
              </a:ext>
            </a:extLst>
          </p:cNvPr>
          <p:cNvSpPr/>
          <p:nvPr/>
        </p:nvSpPr>
        <p:spPr>
          <a:xfrm>
            <a:off x="6763909" y="3052192"/>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5" name="Oval 54">
            <a:extLst>
              <a:ext uri="{FF2B5EF4-FFF2-40B4-BE49-F238E27FC236}">
                <a16:creationId xmlns:a16="http://schemas.microsoft.com/office/drawing/2014/main" id="{7B7C9219-AD67-42EF-90EB-00D6B959EEDE}"/>
              </a:ext>
            </a:extLst>
          </p:cNvPr>
          <p:cNvSpPr/>
          <p:nvPr/>
        </p:nvSpPr>
        <p:spPr>
          <a:xfrm>
            <a:off x="7395328" y="303681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6" name="Oval 55">
            <a:extLst>
              <a:ext uri="{FF2B5EF4-FFF2-40B4-BE49-F238E27FC236}">
                <a16:creationId xmlns:a16="http://schemas.microsoft.com/office/drawing/2014/main" id="{67DE1E8D-F57A-422B-8539-17556A51B8D1}"/>
              </a:ext>
            </a:extLst>
          </p:cNvPr>
          <p:cNvSpPr/>
          <p:nvPr/>
        </p:nvSpPr>
        <p:spPr>
          <a:xfrm>
            <a:off x="8054055" y="3052191"/>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7" name="Oval 56">
            <a:extLst>
              <a:ext uri="{FF2B5EF4-FFF2-40B4-BE49-F238E27FC236}">
                <a16:creationId xmlns:a16="http://schemas.microsoft.com/office/drawing/2014/main" id="{2FCD32CE-3B26-4CFA-BA98-F5DB4D230451}"/>
              </a:ext>
            </a:extLst>
          </p:cNvPr>
          <p:cNvSpPr/>
          <p:nvPr/>
        </p:nvSpPr>
        <p:spPr>
          <a:xfrm>
            <a:off x="11952739" y="1819974"/>
            <a:ext cx="100668" cy="109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8" name="Oval 57">
            <a:extLst>
              <a:ext uri="{FF2B5EF4-FFF2-40B4-BE49-F238E27FC236}">
                <a16:creationId xmlns:a16="http://schemas.microsoft.com/office/drawing/2014/main" id="{64A20A65-6A0B-4C26-ADC8-E414C867EEF7}"/>
              </a:ext>
            </a:extLst>
          </p:cNvPr>
          <p:cNvSpPr/>
          <p:nvPr/>
        </p:nvSpPr>
        <p:spPr>
          <a:xfrm>
            <a:off x="6554065" y="4047682"/>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9" name="Oval 58">
            <a:extLst>
              <a:ext uri="{FF2B5EF4-FFF2-40B4-BE49-F238E27FC236}">
                <a16:creationId xmlns:a16="http://schemas.microsoft.com/office/drawing/2014/main" id="{475DC0DB-4C71-4014-A465-458A61312E56}"/>
              </a:ext>
            </a:extLst>
          </p:cNvPr>
          <p:cNvSpPr/>
          <p:nvPr/>
        </p:nvSpPr>
        <p:spPr>
          <a:xfrm>
            <a:off x="6591190" y="3484221"/>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0" name="Oval 59">
            <a:extLst>
              <a:ext uri="{FF2B5EF4-FFF2-40B4-BE49-F238E27FC236}">
                <a16:creationId xmlns:a16="http://schemas.microsoft.com/office/drawing/2014/main" id="{743DE4E1-4D4E-4141-A062-A3B4A9BF3147}"/>
              </a:ext>
            </a:extLst>
          </p:cNvPr>
          <p:cNvSpPr/>
          <p:nvPr/>
        </p:nvSpPr>
        <p:spPr>
          <a:xfrm>
            <a:off x="7715774" y="4023909"/>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1" name="Oval 60">
            <a:extLst>
              <a:ext uri="{FF2B5EF4-FFF2-40B4-BE49-F238E27FC236}">
                <a16:creationId xmlns:a16="http://schemas.microsoft.com/office/drawing/2014/main" id="{BEE18219-822C-4E54-89DB-1C797ACEF2BF}"/>
              </a:ext>
            </a:extLst>
          </p:cNvPr>
          <p:cNvSpPr/>
          <p:nvPr/>
        </p:nvSpPr>
        <p:spPr>
          <a:xfrm>
            <a:off x="8865135" y="4023909"/>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2" name="Oval 61">
            <a:extLst>
              <a:ext uri="{FF2B5EF4-FFF2-40B4-BE49-F238E27FC236}">
                <a16:creationId xmlns:a16="http://schemas.microsoft.com/office/drawing/2014/main" id="{AE8E5886-9E6E-4738-AB12-4AD6BE56CCB5}"/>
              </a:ext>
            </a:extLst>
          </p:cNvPr>
          <p:cNvSpPr/>
          <p:nvPr/>
        </p:nvSpPr>
        <p:spPr>
          <a:xfrm>
            <a:off x="11961644" y="2239936"/>
            <a:ext cx="100668" cy="109057"/>
          </a:xfrm>
          <a:prstGeom prst="ellipse">
            <a:avLst/>
          </a:prstGeom>
          <a:solidFill>
            <a:schemeClr val="tx1">
              <a:lumMod val="75000"/>
              <a:lumOff val="2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3" name="Oval 62">
            <a:extLst>
              <a:ext uri="{FF2B5EF4-FFF2-40B4-BE49-F238E27FC236}">
                <a16:creationId xmlns:a16="http://schemas.microsoft.com/office/drawing/2014/main" id="{20CCEB4C-6655-4B4F-B354-A630C0E381AD}"/>
              </a:ext>
            </a:extLst>
          </p:cNvPr>
          <p:cNvSpPr/>
          <p:nvPr/>
        </p:nvSpPr>
        <p:spPr>
          <a:xfrm>
            <a:off x="6944131" y="1564538"/>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606F9400-F4F8-411C-93E8-C0D4755A9E9E}"/>
              </a:ext>
            </a:extLst>
          </p:cNvPr>
          <p:cNvSpPr/>
          <p:nvPr/>
        </p:nvSpPr>
        <p:spPr>
          <a:xfrm>
            <a:off x="7888132" y="2557246"/>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5" name="Oval 64">
            <a:extLst>
              <a:ext uri="{FF2B5EF4-FFF2-40B4-BE49-F238E27FC236}">
                <a16:creationId xmlns:a16="http://schemas.microsoft.com/office/drawing/2014/main" id="{41762DC4-885E-4199-AD58-C2ADEEF0085C}"/>
              </a:ext>
            </a:extLst>
          </p:cNvPr>
          <p:cNvSpPr/>
          <p:nvPr/>
        </p:nvSpPr>
        <p:spPr>
          <a:xfrm>
            <a:off x="4469413" y="4468525"/>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6" name="Oval 65">
            <a:extLst>
              <a:ext uri="{FF2B5EF4-FFF2-40B4-BE49-F238E27FC236}">
                <a16:creationId xmlns:a16="http://schemas.microsoft.com/office/drawing/2014/main" id="{F880C495-A8A0-4986-8DD3-10D50A5970B1}"/>
              </a:ext>
            </a:extLst>
          </p:cNvPr>
          <p:cNvSpPr/>
          <p:nvPr/>
        </p:nvSpPr>
        <p:spPr>
          <a:xfrm>
            <a:off x="11961644" y="2466497"/>
            <a:ext cx="100668" cy="109057"/>
          </a:xfrm>
          <a:prstGeom prst="ellipse">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49CD30AF-44D4-4D47-AEFF-5AD9A243F5DE}"/>
              </a:ext>
            </a:extLst>
          </p:cNvPr>
          <p:cNvSpPr txBox="1"/>
          <p:nvPr/>
        </p:nvSpPr>
        <p:spPr>
          <a:xfrm>
            <a:off x="8067567" y="593970"/>
            <a:ext cx="1770078" cy="584775"/>
          </a:xfrm>
          <a:prstGeom prst="rect">
            <a:avLst/>
          </a:prstGeom>
          <a:noFill/>
        </p:spPr>
        <p:txBody>
          <a:bodyPr wrap="square" rtlCol="0">
            <a:spAutoFit/>
          </a:bodyPr>
          <a:lstStyle/>
          <a:p>
            <a:r>
              <a:rPr lang="en-CA" sz="3200" b="1" dirty="0"/>
              <a:t>Version 1</a:t>
            </a:r>
          </a:p>
        </p:txBody>
      </p:sp>
    </p:spTree>
    <p:custDataLst>
      <p:tags r:id="rId1"/>
    </p:custDataLst>
    <p:extLst>
      <p:ext uri="{BB962C8B-B14F-4D97-AF65-F5344CB8AC3E}">
        <p14:creationId xmlns:p14="http://schemas.microsoft.com/office/powerpoint/2010/main" val="410731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C66665-743F-4DC6-81E6-F3728772911E}"/>
              </a:ext>
            </a:extLst>
          </p:cNvPr>
          <p:cNvSpPr txBox="1"/>
          <p:nvPr/>
        </p:nvSpPr>
        <p:spPr>
          <a:xfrm>
            <a:off x="949910" y="5753625"/>
            <a:ext cx="10066789" cy="646331"/>
          </a:xfrm>
          <a:prstGeom prst="rect">
            <a:avLst/>
          </a:prstGeom>
          <a:noFill/>
        </p:spPr>
        <p:txBody>
          <a:bodyPr wrap="square" rtlCol="0">
            <a:spAutoFit/>
          </a:bodyPr>
          <a:lstStyle/>
          <a:p>
            <a:r>
              <a:rPr lang="en-CA" dirty="0"/>
              <a:t>Your building should match the design of the given building. If you happen to have empty spaces in the building fill them with such building amenities as vending machines, pay phones, etc. </a:t>
            </a:r>
          </a:p>
        </p:txBody>
      </p:sp>
      <p:sp>
        <p:nvSpPr>
          <p:cNvPr id="4" name="TextBox 3">
            <a:extLst>
              <a:ext uri="{FF2B5EF4-FFF2-40B4-BE49-F238E27FC236}">
                <a16:creationId xmlns:a16="http://schemas.microsoft.com/office/drawing/2014/main" id="{BBDA93E3-BFA2-4524-BB64-B980DAC35B61}"/>
              </a:ext>
            </a:extLst>
          </p:cNvPr>
          <p:cNvSpPr txBox="1"/>
          <p:nvPr/>
        </p:nvSpPr>
        <p:spPr>
          <a:xfrm>
            <a:off x="621436" y="458044"/>
            <a:ext cx="11106047" cy="461665"/>
          </a:xfrm>
          <a:prstGeom prst="rect">
            <a:avLst/>
          </a:prstGeom>
          <a:noFill/>
        </p:spPr>
        <p:txBody>
          <a:bodyPr wrap="square" rtlCol="0">
            <a:spAutoFit/>
          </a:bodyPr>
          <a:lstStyle/>
          <a:p>
            <a:r>
              <a:rPr lang="en-CA" sz="2400" b="1" dirty="0"/>
              <a:t>Specifications for Version 1:</a:t>
            </a:r>
            <a:endParaRPr lang="en-CA" b="1" dirty="0"/>
          </a:p>
        </p:txBody>
      </p:sp>
      <p:sp>
        <p:nvSpPr>
          <p:cNvPr id="6" name="TextBox 5">
            <a:extLst>
              <a:ext uri="{FF2B5EF4-FFF2-40B4-BE49-F238E27FC236}">
                <a16:creationId xmlns:a16="http://schemas.microsoft.com/office/drawing/2014/main" id="{B942A942-1946-41BE-B803-F023C985A448}"/>
              </a:ext>
            </a:extLst>
          </p:cNvPr>
          <p:cNvSpPr txBox="1"/>
          <p:nvPr/>
        </p:nvSpPr>
        <p:spPr>
          <a:xfrm>
            <a:off x="621436" y="1173378"/>
            <a:ext cx="8961081" cy="3816429"/>
          </a:xfrm>
          <a:prstGeom prst="rect">
            <a:avLst/>
          </a:prstGeom>
          <a:noFill/>
        </p:spPr>
        <p:txBody>
          <a:bodyPr wrap="square" rtlCol="0">
            <a:spAutoFit/>
          </a:bodyPr>
          <a:lstStyle/>
          <a:p>
            <a:r>
              <a:rPr lang="en-CA" sz="1400" dirty="0"/>
              <a:t>Specs:</a:t>
            </a:r>
          </a:p>
          <a:p>
            <a:pPr marL="285750" indent="-285750">
              <a:buFont typeface="Arial" panose="020B0604020202020204" pitchFamily="34" charset="0"/>
              <a:buChar char="•"/>
            </a:pPr>
            <a:r>
              <a:rPr lang="en-CA" sz="1400" dirty="0"/>
              <a:t>7 apartments (6 tiny studio and 1 small one bedroom);</a:t>
            </a:r>
          </a:p>
          <a:p>
            <a:pPr marL="285750" indent="-285750">
              <a:buFont typeface="Arial" panose="020B0604020202020204" pitchFamily="34" charset="0"/>
              <a:buChar char="•"/>
            </a:pPr>
            <a:r>
              <a:rPr lang="en-CA" sz="1400" dirty="0"/>
              <a:t>9 restaurants (8 small and 1 medium);</a:t>
            </a:r>
          </a:p>
          <a:p>
            <a:pPr marL="285750" indent="-285750">
              <a:buFont typeface="Arial" panose="020B0604020202020204" pitchFamily="34" charset="0"/>
              <a:buChar char="•"/>
            </a:pPr>
            <a:r>
              <a:rPr lang="en-CA" sz="1400" dirty="0"/>
              <a:t>19 offices;</a:t>
            </a:r>
          </a:p>
          <a:p>
            <a:pPr marL="285750" indent="-285750">
              <a:buFont typeface="Arial" panose="020B0604020202020204" pitchFamily="34" charset="0"/>
              <a:buChar char="•"/>
            </a:pPr>
            <a:r>
              <a:rPr lang="en-CA" sz="1400" dirty="0"/>
              <a:t>4 stores;</a:t>
            </a:r>
          </a:p>
          <a:p>
            <a:pPr marL="285750" indent="-285750">
              <a:buFont typeface="Arial" panose="020B0604020202020204" pitchFamily="34" charset="0"/>
              <a:buChar char="•"/>
            </a:pPr>
            <a:r>
              <a:rPr lang="en-CA" sz="1400" dirty="0"/>
              <a:t>3 common areas;</a:t>
            </a:r>
          </a:p>
          <a:p>
            <a:pPr marL="285750" indent="-285750">
              <a:buFont typeface="Arial" panose="020B0604020202020204" pitchFamily="34" charset="0"/>
              <a:buChar char="•"/>
            </a:pPr>
            <a:r>
              <a:rPr lang="en-CA" sz="1400" dirty="0"/>
              <a:t>8 stories;</a:t>
            </a:r>
          </a:p>
          <a:p>
            <a:pPr marL="285750" indent="-285750">
              <a:buFont typeface="Arial" panose="020B0604020202020204" pitchFamily="34" charset="0"/>
              <a:buChar char="•"/>
            </a:pPr>
            <a:r>
              <a:rPr lang="en-CA" sz="1400" dirty="0"/>
              <a:t>2 stories lobby;</a:t>
            </a:r>
          </a:p>
          <a:p>
            <a:pPr marL="285750" indent="-285750">
              <a:buFont typeface="Arial" panose="020B0604020202020204" pitchFamily="34" charset="0"/>
              <a:buChar char="•"/>
            </a:pPr>
            <a:r>
              <a:rPr lang="en-CA" sz="1400" dirty="0"/>
              <a:t>Elevator in all upper levels, </a:t>
            </a:r>
          </a:p>
          <a:p>
            <a:pPr marL="285750" indent="-285750">
              <a:buFont typeface="Arial" panose="020B0604020202020204" pitchFamily="34" charset="0"/>
              <a:buChar char="•"/>
            </a:pPr>
            <a:r>
              <a:rPr lang="en-CA" sz="1400" dirty="0"/>
              <a:t>Emergency stare case;</a:t>
            </a:r>
          </a:p>
          <a:p>
            <a:pPr marL="285750" indent="-285750">
              <a:buFont typeface="Arial" panose="020B0604020202020204" pitchFamily="34" charset="0"/>
              <a:buChar char="•"/>
            </a:pPr>
            <a:r>
              <a:rPr lang="en-CA" sz="1400" dirty="0"/>
              <a:t>Water and electricity for all levels;</a:t>
            </a:r>
          </a:p>
          <a:p>
            <a:pPr marL="285750" indent="-285750">
              <a:buFont typeface="Arial" panose="020B0604020202020204" pitchFamily="34" charset="0"/>
              <a:buChar char="•"/>
            </a:pPr>
            <a:r>
              <a:rPr lang="en-CA" sz="1400" dirty="0"/>
              <a:t>Revenue +500/day;</a:t>
            </a:r>
          </a:p>
          <a:p>
            <a:pPr marL="285750" indent="-285750">
              <a:buFont typeface="Arial" panose="020B0604020202020204" pitchFamily="34" charset="0"/>
              <a:buChar char="•"/>
            </a:pPr>
            <a:r>
              <a:rPr lang="en-CA" sz="1400" dirty="0"/>
              <a:t>Al least 4 recycling bins;</a:t>
            </a:r>
          </a:p>
          <a:p>
            <a:pPr marL="285750" indent="-285750">
              <a:buFont typeface="Arial" panose="020B0604020202020204" pitchFamily="34" charset="0"/>
              <a:buChar char="•"/>
            </a:pPr>
            <a:r>
              <a:rPr lang="en-CA" sz="1400" dirty="0"/>
              <a:t>Apartment building in the upper floors;</a:t>
            </a:r>
          </a:p>
          <a:p>
            <a:pPr marL="285750" indent="-285750">
              <a:buFont typeface="Arial" panose="020B0604020202020204" pitchFamily="34" charset="0"/>
              <a:buChar char="•"/>
            </a:pPr>
            <a:r>
              <a:rPr lang="en-CA" sz="1400" dirty="0"/>
              <a:t>Stores in the lower floors;</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endParaRPr lang="en-CA" dirty="0"/>
          </a:p>
        </p:txBody>
      </p:sp>
      <p:sp>
        <p:nvSpPr>
          <p:cNvPr id="8" name="TextBox 7">
            <a:extLst>
              <a:ext uri="{FF2B5EF4-FFF2-40B4-BE49-F238E27FC236}">
                <a16:creationId xmlns:a16="http://schemas.microsoft.com/office/drawing/2014/main" id="{AE19B0C8-FF5B-47D9-A8E8-BF13A9ADBD15}"/>
              </a:ext>
            </a:extLst>
          </p:cNvPr>
          <p:cNvSpPr txBox="1"/>
          <p:nvPr/>
        </p:nvSpPr>
        <p:spPr>
          <a:xfrm>
            <a:off x="542976" y="4796153"/>
            <a:ext cx="11106047" cy="461665"/>
          </a:xfrm>
          <a:prstGeom prst="rect">
            <a:avLst/>
          </a:prstGeom>
          <a:noFill/>
        </p:spPr>
        <p:txBody>
          <a:bodyPr wrap="square" rtlCol="0">
            <a:spAutoFit/>
          </a:bodyPr>
          <a:lstStyle/>
          <a:p>
            <a:r>
              <a:rPr lang="en-CA" sz="2400" b="1" dirty="0">
                <a:solidFill>
                  <a:srgbClr val="FF0000"/>
                </a:solidFill>
              </a:rPr>
              <a:t>This version of the building to be completed by students A to M</a:t>
            </a:r>
            <a:endParaRPr lang="en-CA" b="1" dirty="0">
              <a:solidFill>
                <a:srgbClr val="FF0000"/>
              </a:solidFill>
            </a:endParaRPr>
          </a:p>
        </p:txBody>
      </p:sp>
    </p:spTree>
    <p:custDataLst>
      <p:tags r:id="rId1"/>
    </p:custDataLst>
    <p:extLst>
      <p:ext uri="{BB962C8B-B14F-4D97-AF65-F5344CB8AC3E}">
        <p14:creationId xmlns:p14="http://schemas.microsoft.com/office/powerpoint/2010/main" val="132108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220</Words>
  <Application>Microsoft Office PowerPoint</Application>
  <PresentationFormat>Widescreen</PresentationFormat>
  <Paragraphs>34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Elina Rascevska</dc:creator>
  <cp:lastModifiedBy>Kevin McGuire</cp:lastModifiedBy>
  <cp:revision>11</cp:revision>
  <dcterms:created xsi:type="dcterms:W3CDTF">2020-09-10T16:26:54Z</dcterms:created>
  <dcterms:modified xsi:type="dcterms:W3CDTF">2020-12-21T02:47:56Z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747A622B-9FD8-4EC8-B544-382AA243CC9D</vt:lpwstr>
  </property>
  <property fmtid="{D5CDD505-2E9C-101B-9397-08002B2CF9AE}" pid="3" name="ArticulatePath">
    <vt:lpwstr>ProjectHigh_rise_version1</vt:lpwstr>
  </property>
</Properties>
</file>