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58" r:id="rId4"/>
    <p:sldId id="260" r:id="rId5"/>
    <p:sldId id="269" r:id="rId6"/>
    <p:sldId id="261" r:id="rId7"/>
    <p:sldId id="259" r:id="rId8"/>
    <p:sldId id="263" r:id="rId9"/>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7" d="100"/>
          <a:sy n="77" d="100"/>
        </p:scale>
        <p:origin x="43"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4198-E96D-4204-AF48-025CBE0F3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7B97183-EB99-430D-974A-0C01FC7E8A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9932C87-16F2-43F9-98A0-F3849441481F}"/>
              </a:ext>
            </a:extLst>
          </p:cNvPr>
          <p:cNvSpPr>
            <a:spLocks noGrp="1"/>
          </p:cNvSpPr>
          <p:nvPr>
            <p:ph type="dt" sz="half" idx="10"/>
          </p:nvPr>
        </p:nvSpPr>
        <p:spPr/>
        <p:txBody>
          <a:bodyPr/>
          <a:lstStyle/>
          <a:p>
            <a:fld id="{E33057D8-2A9D-4480-9A83-65CED00CDDBF}" type="datetimeFigureOut">
              <a:rPr lang="en-CA" smtClean="0"/>
              <a:t>2021-03-11</a:t>
            </a:fld>
            <a:endParaRPr lang="en-CA"/>
          </a:p>
        </p:txBody>
      </p:sp>
      <p:sp>
        <p:nvSpPr>
          <p:cNvPr id="5" name="Footer Placeholder 4">
            <a:extLst>
              <a:ext uri="{FF2B5EF4-FFF2-40B4-BE49-F238E27FC236}">
                <a16:creationId xmlns:a16="http://schemas.microsoft.com/office/drawing/2014/main" id="{1557BE37-940F-4BE7-B06C-0D05B5DE86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48DA5A-D8C3-471F-B1CA-029BA863413F}"/>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593518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198B-D089-48AA-A9BA-C91F9567648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440A556-FFBB-458A-8906-4E1532C737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64766C-A7CC-4B58-A7AB-83A7905F58F4}"/>
              </a:ext>
            </a:extLst>
          </p:cNvPr>
          <p:cNvSpPr>
            <a:spLocks noGrp="1"/>
          </p:cNvSpPr>
          <p:nvPr>
            <p:ph type="dt" sz="half" idx="10"/>
          </p:nvPr>
        </p:nvSpPr>
        <p:spPr/>
        <p:txBody>
          <a:bodyPr/>
          <a:lstStyle/>
          <a:p>
            <a:fld id="{E33057D8-2A9D-4480-9A83-65CED00CDDBF}" type="datetimeFigureOut">
              <a:rPr lang="en-CA" smtClean="0"/>
              <a:t>2021-03-11</a:t>
            </a:fld>
            <a:endParaRPr lang="en-CA"/>
          </a:p>
        </p:txBody>
      </p:sp>
      <p:sp>
        <p:nvSpPr>
          <p:cNvPr id="5" name="Footer Placeholder 4">
            <a:extLst>
              <a:ext uri="{FF2B5EF4-FFF2-40B4-BE49-F238E27FC236}">
                <a16:creationId xmlns:a16="http://schemas.microsoft.com/office/drawing/2014/main" id="{76746BB5-5A8C-4CC2-8A95-53BB971C86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AEFF0F-3662-4366-A873-11643DEA76D8}"/>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110640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5D24A0-4497-4C63-8EA6-63F627B4D9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DFF3A94-BC46-48D1-8C0B-DC6D1BFDF4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44AD5FF-D8DB-4A5B-ACC4-3475BAC52EA5}"/>
              </a:ext>
            </a:extLst>
          </p:cNvPr>
          <p:cNvSpPr>
            <a:spLocks noGrp="1"/>
          </p:cNvSpPr>
          <p:nvPr>
            <p:ph type="dt" sz="half" idx="10"/>
          </p:nvPr>
        </p:nvSpPr>
        <p:spPr/>
        <p:txBody>
          <a:bodyPr/>
          <a:lstStyle/>
          <a:p>
            <a:fld id="{E33057D8-2A9D-4480-9A83-65CED00CDDBF}" type="datetimeFigureOut">
              <a:rPr lang="en-CA" smtClean="0"/>
              <a:t>2021-03-11</a:t>
            </a:fld>
            <a:endParaRPr lang="en-CA"/>
          </a:p>
        </p:txBody>
      </p:sp>
      <p:sp>
        <p:nvSpPr>
          <p:cNvPr id="5" name="Footer Placeholder 4">
            <a:extLst>
              <a:ext uri="{FF2B5EF4-FFF2-40B4-BE49-F238E27FC236}">
                <a16:creationId xmlns:a16="http://schemas.microsoft.com/office/drawing/2014/main" id="{F1EF2272-746B-46A0-A6BF-16A0279658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9D14F5-BFF8-4701-8118-86BEA58D8095}"/>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278665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91AF-AD12-4CCD-97B6-84781339CAF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6EECCFA-A043-4BFE-BEAE-317D639D1E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CAB5896-15C2-4E1F-AAFF-4E0E8579F118}"/>
              </a:ext>
            </a:extLst>
          </p:cNvPr>
          <p:cNvSpPr>
            <a:spLocks noGrp="1"/>
          </p:cNvSpPr>
          <p:nvPr>
            <p:ph type="dt" sz="half" idx="10"/>
          </p:nvPr>
        </p:nvSpPr>
        <p:spPr/>
        <p:txBody>
          <a:bodyPr/>
          <a:lstStyle/>
          <a:p>
            <a:fld id="{E33057D8-2A9D-4480-9A83-65CED00CDDBF}" type="datetimeFigureOut">
              <a:rPr lang="en-CA" smtClean="0"/>
              <a:t>2021-03-11</a:t>
            </a:fld>
            <a:endParaRPr lang="en-CA"/>
          </a:p>
        </p:txBody>
      </p:sp>
      <p:sp>
        <p:nvSpPr>
          <p:cNvPr id="5" name="Footer Placeholder 4">
            <a:extLst>
              <a:ext uri="{FF2B5EF4-FFF2-40B4-BE49-F238E27FC236}">
                <a16:creationId xmlns:a16="http://schemas.microsoft.com/office/drawing/2014/main" id="{6C652104-F4BC-4AD7-8911-27796A473D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9FD172-59E8-4D3A-98EC-963148484D96}"/>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3389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8453-AA20-4E57-975A-48D9C726CA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480A817-DE35-4387-BAF7-A147297CF6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9724B-52F4-463D-B69F-386E76C914BA}"/>
              </a:ext>
            </a:extLst>
          </p:cNvPr>
          <p:cNvSpPr>
            <a:spLocks noGrp="1"/>
          </p:cNvSpPr>
          <p:nvPr>
            <p:ph type="dt" sz="half" idx="10"/>
          </p:nvPr>
        </p:nvSpPr>
        <p:spPr/>
        <p:txBody>
          <a:bodyPr/>
          <a:lstStyle/>
          <a:p>
            <a:fld id="{E33057D8-2A9D-4480-9A83-65CED00CDDBF}" type="datetimeFigureOut">
              <a:rPr lang="en-CA" smtClean="0"/>
              <a:t>2021-03-11</a:t>
            </a:fld>
            <a:endParaRPr lang="en-CA"/>
          </a:p>
        </p:txBody>
      </p:sp>
      <p:sp>
        <p:nvSpPr>
          <p:cNvPr id="5" name="Footer Placeholder 4">
            <a:extLst>
              <a:ext uri="{FF2B5EF4-FFF2-40B4-BE49-F238E27FC236}">
                <a16:creationId xmlns:a16="http://schemas.microsoft.com/office/drawing/2014/main" id="{8ED139E4-C3D3-41BF-BBAD-440BE7032F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6BFA187-A395-4E51-9357-E6AF3FDD808A}"/>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174123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46A3-844E-4F9C-974B-CFB0FA25C0E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58F6622-5F34-4507-9D5A-844DC3C4C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A49EBFE-B08A-4B7B-BC14-0DB193CA9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C50C804-0DFD-4D4D-9CC0-7530850B103F}"/>
              </a:ext>
            </a:extLst>
          </p:cNvPr>
          <p:cNvSpPr>
            <a:spLocks noGrp="1"/>
          </p:cNvSpPr>
          <p:nvPr>
            <p:ph type="dt" sz="half" idx="10"/>
          </p:nvPr>
        </p:nvSpPr>
        <p:spPr/>
        <p:txBody>
          <a:bodyPr/>
          <a:lstStyle/>
          <a:p>
            <a:fld id="{E33057D8-2A9D-4480-9A83-65CED00CDDBF}" type="datetimeFigureOut">
              <a:rPr lang="en-CA" smtClean="0"/>
              <a:t>2021-03-11</a:t>
            </a:fld>
            <a:endParaRPr lang="en-CA"/>
          </a:p>
        </p:txBody>
      </p:sp>
      <p:sp>
        <p:nvSpPr>
          <p:cNvPr id="6" name="Footer Placeholder 5">
            <a:extLst>
              <a:ext uri="{FF2B5EF4-FFF2-40B4-BE49-F238E27FC236}">
                <a16:creationId xmlns:a16="http://schemas.microsoft.com/office/drawing/2014/main" id="{D485F6F9-BBC7-45F6-A40F-A11C86FD655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5FE2625-66E3-47CD-9CAB-AEE64304317A}"/>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211609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09B6-2343-4B57-AEA2-2F2FBBAED46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8EBB86B-E3CD-47C4-8017-F09D1CD25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885AC-0014-4199-8BEA-550EF780C2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6ADC78-8662-435D-ACA6-D86C88E092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C0D32A-785E-4A20-BBB2-BE1C8561D3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1934336-821C-4153-8EE7-58D49A82F38E}"/>
              </a:ext>
            </a:extLst>
          </p:cNvPr>
          <p:cNvSpPr>
            <a:spLocks noGrp="1"/>
          </p:cNvSpPr>
          <p:nvPr>
            <p:ph type="dt" sz="half" idx="10"/>
          </p:nvPr>
        </p:nvSpPr>
        <p:spPr/>
        <p:txBody>
          <a:bodyPr/>
          <a:lstStyle/>
          <a:p>
            <a:fld id="{E33057D8-2A9D-4480-9A83-65CED00CDDBF}" type="datetimeFigureOut">
              <a:rPr lang="en-CA" smtClean="0"/>
              <a:t>2021-03-11</a:t>
            </a:fld>
            <a:endParaRPr lang="en-CA"/>
          </a:p>
        </p:txBody>
      </p:sp>
      <p:sp>
        <p:nvSpPr>
          <p:cNvPr id="8" name="Footer Placeholder 7">
            <a:extLst>
              <a:ext uri="{FF2B5EF4-FFF2-40B4-BE49-F238E27FC236}">
                <a16:creationId xmlns:a16="http://schemas.microsoft.com/office/drawing/2014/main" id="{7ED22FC7-B30F-457A-AF47-3146BB3F472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51D214D-75DE-41A4-B1DD-F8FB14EC10F1}"/>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159265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FC1D-C5D3-44CD-BC68-0BD10F284DA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232FCC2-6420-4470-8BE8-2175698E1765}"/>
              </a:ext>
            </a:extLst>
          </p:cNvPr>
          <p:cNvSpPr>
            <a:spLocks noGrp="1"/>
          </p:cNvSpPr>
          <p:nvPr>
            <p:ph type="dt" sz="half" idx="10"/>
          </p:nvPr>
        </p:nvSpPr>
        <p:spPr/>
        <p:txBody>
          <a:bodyPr/>
          <a:lstStyle/>
          <a:p>
            <a:fld id="{E33057D8-2A9D-4480-9A83-65CED00CDDBF}" type="datetimeFigureOut">
              <a:rPr lang="en-CA" smtClean="0"/>
              <a:t>2021-03-11</a:t>
            </a:fld>
            <a:endParaRPr lang="en-CA"/>
          </a:p>
        </p:txBody>
      </p:sp>
      <p:sp>
        <p:nvSpPr>
          <p:cNvPr id="4" name="Footer Placeholder 3">
            <a:extLst>
              <a:ext uri="{FF2B5EF4-FFF2-40B4-BE49-F238E27FC236}">
                <a16:creationId xmlns:a16="http://schemas.microsoft.com/office/drawing/2014/main" id="{734AB4A0-AC1B-42E8-8179-25F98679C31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3B87EC7-55F4-4C52-999B-353DEA978BAA}"/>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424441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36677D-3145-4029-AD81-82AFA9847061}"/>
              </a:ext>
            </a:extLst>
          </p:cNvPr>
          <p:cNvSpPr>
            <a:spLocks noGrp="1"/>
          </p:cNvSpPr>
          <p:nvPr>
            <p:ph type="dt" sz="half" idx="10"/>
          </p:nvPr>
        </p:nvSpPr>
        <p:spPr/>
        <p:txBody>
          <a:bodyPr/>
          <a:lstStyle/>
          <a:p>
            <a:fld id="{E33057D8-2A9D-4480-9A83-65CED00CDDBF}" type="datetimeFigureOut">
              <a:rPr lang="en-CA" smtClean="0"/>
              <a:t>2021-03-11</a:t>
            </a:fld>
            <a:endParaRPr lang="en-CA"/>
          </a:p>
        </p:txBody>
      </p:sp>
      <p:sp>
        <p:nvSpPr>
          <p:cNvPr id="3" name="Footer Placeholder 2">
            <a:extLst>
              <a:ext uri="{FF2B5EF4-FFF2-40B4-BE49-F238E27FC236}">
                <a16:creationId xmlns:a16="http://schemas.microsoft.com/office/drawing/2014/main" id="{01EC55E0-6D9E-486C-9723-5BFFCA73669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5B6A996-E71A-4743-83FA-95AA30E69021}"/>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42629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23DF-B797-4F65-9686-6ED659D34C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AA3D40A-FE9A-43CF-AB6A-05B12DB09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1B839DD-1D15-4118-9900-1C117D1B1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DA094-D1E3-467A-A7F3-35BBE94FB7FE}"/>
              </a:ext>
            </a:extLst>
          </p:cNvPr>
          <p:cNvSpPr>
            <a:spLocks noGrp="1"/>
          </p:cNvSpPr>
          <p:nvPr>
            <p:ph type="dt" sz="half" idx="10"/>
          </p:nvPr>
        </p:nvSpPr>
        <p:spPr/>
        <p:txBody>
          <a:bodyPr/>
          <a:lstStyle/>
          <a:p>
            <a:fld id="{E33057D8-2A9D-4480-9A83-65CED00CDDBF}" type="datetimeFigureOut">
              <a:rPr lang="en-CA" smtClean="0"/>
              <a:t>2021-03-11</a:t>
            </a:fld>
            <a:endParaRPr lang="en-CA"/>
          </a:p>
        </p:txBody>
      </p:sp>
      <p:sp>
        <p:nvSpPr>
          <p:cNvPr id="6" name="Footer Placeholder 5">
            <a:extLst>
              <a:ext uri="{FF2B5EF4-FFF2-40B4-BE49-F238E27FC236}">
                <a16:creationId xmlns:a16="http://schemas.microsoft.com/office/drawing/2014/main" id="{B18EBB5E-0D5D-42A6-83F7-FE6864AEF4F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56A412-3423-421C-AE64-C24D9D9BE448}"/>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360842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E569-E8AD-4BBF-AB79-FBBBC3F0A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9C89443-2D61-42ED-AF8B-2341461F6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A5EAC60-7AD2-4F59-A057-8091757F2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BCB10-5CA5-454F-B72A-FB3DAA7FE71F}"/>
              </a:ext>
            </a:extLst>
          </p:cNvPr>
          <p:cNvSpPr>
            <a:spLocks noGrp="1"/>
          </p:cNvSpPr>
          <p:nvPr>
            <p:ph type="dt" sz="half" idx="10"/>
          </p:nvPr>
        </p:nvSpPr>
        <p:spPr/>
        <p:txBody>
          <a:bodyPr/>
          <a:lstStyle/>
          <a:p>
            <a:fld id="{E33057D8-2A9D-4480-9A83-65CED00CDDBF}" type="datetimeFigureOut">
              <a:rPr lang="en-CA" smtClean="0"/>
              <a:t>2021-03-11</a:t>
            </a:fld>
            <a:endParaRPr lang="en-CA"/>
          </a:p>
        </p:txBody>
      </p:sp>
      <p:sp>
        <p:nvSpPr>
          <p:cNvPr id="6" name="Footer Placeholder 5">
            <a:extLst>
              <a:ext uri="{FF2B5EF4-FFF2-40B4-BE49-F238E27FC236}">
                <a16:creationId xmlns:a16="http://schemas.microsoft.com/office/drawing/2014/main" id="{D4DA678D-5840-45E4-9BE1-28F01F29E95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BACAC5-1078-48BD-980D-DBA54C4CF31F}"/>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49704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749DA-8B4C-4217-AAD4-EDB95A9D2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414D65E-CEA2-495D-92BC-F9BB5C5A6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43DB65-294C-46CA-B3D3-A0CF2DB742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057D8-2A9D-4480-9A83-65CED00CDDBF}" type="datetimeFigureOut">
              <a:rPr lang="en-CA" smtClean="0"/>
              <a:t>2021-03-11</a:t>
            </a:fld>
            <a:endParaRPr lang="en-CA"/>
          </a:p>
        </p:txBody>
      </p:sp>
      <p:sp>
        <p:nvSpPr>
          <p:cNvPr id="5" name="Footer Placeholder 4">
            <a:extLst>
              <a:ext uri="{FF2B5EF4-FFF2-40B4-BE49-F238E27FC236}">
                <a16:creationId xmlns:a16="http://schemas.microsoft.com/office/drawing/2014/main" id="{B16EBB1A-E1ED-4D7D-81A1-6A527F22E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D49E260-334F-4934-AF34-A8F49DCEB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1232A-33AC-47D5-AA14-E2501178C0C7}" type="slidenum">
              <a:rPr lang="en-CA" smtClean="0"/>
              <a:t>‹#›</a:t>
            </a:fld>
            <a:endParaRPr lang="en-CA"/>
          </a:p>
        </p:txBody>
      </p:sp>
    </p:spTree>
    <p:extLst>
      <p:ext uri="{BB962C8B-B14F-4D97-AF65-F5344CB8AC3E}">
        <p14:creationId xmlns:p14="http://schemas.microsoft.com/office/powerpoint/2010/main" val="86268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8D7E-8F68-469C-90BB-A2668091C12C}"/>
              </a:ext>
            </a:extLst>
          </p:cNvPr>
          <p:cNvSpPr>
            <a:spLocks noGrp="1"/>
          </p:cNvSpPr>
          <p:nvPr>
            <p:ph type="title"/>
          </p:nvPr>
        </p:nvSpPr>
        <p:spPr/>
        <p:txBody>
          <a:bodyPr>
            <a:normAutofit/>
          </a:bodyPr>
          <a:lstStyle/>
          <a:p>
            <a:r>
              <a:rPr lang="en-US" sz="4800" dirty="0"/>
              <a:t>CS 3377 &amp; SCI 3377 Major Assignment</a:t>
            </a:r>
          </a:p>
        </p:txBody>
      </p:sp>
      <p:sp>
        <p:nvSpPr>
          <p:cNvPr id="3" name="Text Placeholder 2">
            <a:extLst>
              <a:ext uri="{FF2B5EF4-FFF2-40B4-BE49-F238E27FC236}">
                <a16:creationId xmlns:a16="http://schemas.microsoft.com/office/drawing/2014/main" id="{A22DC97B-0F15-47F9-9FB9-DFE9A673ED6A}"/>
              </a:ext>
            </a:extLst>
          </p:cNvPr>
          <p:cNvSpPr>
            <a:spLocks noGrp="1"/>
          </p:cNvSpPr>
          <p:nvPr>
            <p:ph type="body" idx="1"/>
          </p:nvPr>
        </p:nvSpPr>
        <p:spPr/>
        <p:txBody>
          <a:bodyPr/>
          <a:lstStyle/>
          <a:p>
            <a:r>
              <a:rPr lang="en-US" b="0" i="0" dirty="0">
                <a:solidFill>
                  <a:srgbClr val="414141"/>
                </a:solidFill>
                <a:effectLst/>
                <a:latin typeface="Helvetica Neue"/>
              </a:rPr>
              <a:t>Change Notice 0002 - Major Assignment - Project High Rise</a:t>
            </a:r>
          </a:p>
          <a:p>
            <a:r>
              <a:rPr lang="en-US" dirty="0"/>
              <a:t>Disruption to your project – (And it’s a big one….)</a:t>
            </a:r>
          </a:p>
        </p:txBody>
      </p:sp>
    </p:spTree>
    <p:custDataLst>
      <p:tags r:id="rId1"/>
    </p:custDataLst>
    <p:extLst>
      <p:ext uri="{BB962C8B-B14F-4D97-AF65-F5344CB8AC3E}">
        <p14:creationId xmlns:p14="http://schemas.microsoft.com/office/powerpoint/2010/main" val="91147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6CB68B-9375-4CD0-A147-023D47AA0E7A}"/>
              </a:ext>
            </a:extLst>
          </p:cNvPr>
          <p:cNvSpPr>
            <a:spLocks noGrp="1"/>
          </p:cNvSpPr>
          <p:nvPr>
            <p:ph type="title"/>
          </p:nvPr>
        </p:nvSpPr>
        <p:spPr>
          <a:xfrm>
            <a:off x="831850" y="768350"/>
            <a:ext cx="10515600" cy="2852737"/>
          </a:xfrm>
        </p:spPr>
        <p:txBody>
          <a:bodyPr>
            <a:normAutofit fontScale="90000"/>
          </a:bodyPr>
          <a:lstStyle/>
          <a:p>
            <a:r>
              <a:rPr lang="en-US" sz="2800" dirty="0"/>
              <a:t>Oh no!  The locations of the foundations got mixed up out on site!  The City approved location of version 1 where version 2 has been built, and version 2 where version 1 has been built!  This needs to be corrected.  That will mean coming up with a plan to turn building 1 into building 2 without starting from scratch, and turning building 2 into building 1, without starting from scratch.  It will take some real thought.  There is some demolition involved for sure, but we cannot just start again.  That is too expensive and will ruin too much completed work. First figure out what can stay, and what must go.  Good luck!</a:t>
            </a:r>
          </a:p>
        </p:txBody>
      </p:sp>
      <p:sp>
        <p:nvSpPr>
          <p:cNvPr id="5" name="Text Placeholder 4">
            <a:extLst>
              <a:ext uri="{FF2B5EF4-FFF2-40B4-BE49-F238E27FC236}">
                <a16:creationId xmlns:a16="http://schemas.microsoft.com/office/drawing/2014/main" id="{5C49D057-DFDA-4D3B-86B8-0890C7E27764}"/>
              </a:ext>
            </a:extLst>
          </p:cNvPr>
          <p:cNvSpPr>
            <a:spLocks noGrp="1"/>
          </p:cNvSpPr>
          <p:nvPr>
            <p:ph type="body" idx="1"/>
          </p:nvPr>
        </p:nvSpPr>
        <p:spPr>
          <a:xfrm>
            <a:off x="734195" y="3790472"/>
            <a:ext cx="10515600" cy="1500187"/>
          </a:xfrm>
        </p:spPr>
        <p:txBody>
          <a:bodyPr>
            <a:noAutofit/>
          </a:bodyPr>
          <a:lstStyle/>
          <a:p>
            <a:r>
              <a:rPr lang="en-US" b="1" dirty="0">
                <a:solidFill>
                  <a:srgbClr val="FF0000"/>
                </a:solidFill>
              </a:rPr>
              <a:t>Students:  </a:t>
            </a:r>
          </a:p>
          <a:p>
            <a:pPr marL="457200" indent="-457200">
              <a:buAutoNum type="arabicPeriod"/>
            </a:pPr>
            <a:r>
              <a:rPr lang="en-US" b="1" dirty="0">
                <a:solidFill>
                  <a:srgbClr val="FF0000"/>
                </a:solidFill>
              </a:rPr>
              <a:t>If you were the PM on a version 1 building so far this semester, in phase 4 you have to quote turning it into the version 2 building – not a trivial task.  Then in phase 5 you will need to make these renovations.  </a:t>
            </a:r>
          </a:p>
          <a:p>
            <a:pPr marL="457200" indent="-457200">
              <a:buAutoNum type="arabicPeriod"/>
            </a:pPr>
            <a:r>
              <a:rPr lang="en-US" b="1" dirty="0">
                <a:solidFill>
                  <a:srgbClr val="FF0000"/>
                </a:solidFill>
              </a:rPr>
              <a:t>Similarly, if you were the PM on a version 2 building so far this semester, in phase 4 you have to quote turning it into the version 1 building – not a trivial task. Then in phase 5 you will need to make these renovations.</a:t>
            </a:r>
          </a:p>
        </p:txBody>
      </p:sp>
    </p:spTree>
    <p:custDataLst>
      <p:tags r:id="rId1"/>
    </p:custDataLst>
    <p:extLst>
      <p:ext uri="{BB962C8B-B14F-4D97-AF65-F5344CB8AC3E}">
        <p14:creationId xmlns:p14="http://schemas.microsoft.com/office/powerpoint/2010/main" val="98924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C66665-743F-4DC6-81E6-F3728772911E}"/>
              </a:ext>
            </a:extLst>
          </p:cNvPr>
          <p:cNvSpPr txBox="1"/>
          <p:nvPr/>
        </p:nvSpPr>
        <p:spPr>
          <a:xfrm>
            <a:off x="949910" y="5753625"/>
            <a:ext cx="10066789" cy="646331"/>
          </a:xfrm>
          <a:prstGeom prst="rect">
            <a:avLst/>
          </a:prstGeom>
          <a:noFill/>
        </p:spPr>
        <p:txBody>
          <a:bodyPr wrap="square" rtlCol="0">
            <a:spAutoFit/>
          </a:bodyPr>
          <a:lstStyle/>
          <a:p>
            <a:r>
              <a:rPr lang="en-CA" dirty="0"/>
              <a:t>Your building should match the design of the given building. If you happen to have empty spaces in the building fill them with such building amenities as vending machines, pay phones, etc. </a:t>
            </a:r>
          </a:p>
        </p:txBody>
      </p:sp>
      <p:sp>
        <p:nvSpPr>
          <p:cNvPr id="4" name="TextBox 3">
            <a:extLst>
              <a:ext uri="{FF2B5EF4-FFF2-40B4-BE49-F238E27FC236}">
                <a16:creationId xmlns:a16="http://schemas.microsoft.com/office/drawing/2014/main" id="{BBDA93E3-BFA2-4524-BB64-B980DAC35B61}"/>
              </a:ext>
            </a:extLst>
          </p:cNvPr>
          <p:cNvSpPr txBox="1"/>
          <p:nvPr/>
        </p:nvSpPr>
        <p:spPr>
          <a:xfrm>
            <a:off x="621436" y="458044"/>
            <a:ext cx="11106047" cy="461665"/>
          </a:xfrm>
          <a:prstGeom prst="rect">
            <a:avLst/>
          </a:prstGeom>
          <a:noFill/>
        </p:spPr>
        <p:txBody>
          <a:bodyPr wrap="square" rtlCol="0">
            <a:spAutoFit/>
          </a:bodyPr>
          <a:lstStyle/>
          <a:p>
            <a:r>
              <a:rPr lang="en-CA" sz="2400" b="1" dirty="0"/>
              <a:t>Specifications for Version 1:</a:t>
            </a:r>
            <a:endParaRPr lang="en-CA" b="1" dirty="0"/>
          </a:p>
        </p:txBody>
      </p:sp>
      <p:sp>
        <p:nvSpPr>
          <p:cNvPr id="6" name="TextBox 5">
            <a:extLst>
              <a:ext uri="{FF2B5EF4-FFF2-40B4-BE49-F238E27FC236}">
                <a16:creationId xmlns:a16="http://schemas.microsoft.com/office/drawing/2014/main" id="{B942A942-1946-41BE-B803-F023C985A448}"/>
              </a:ext>
            </a:extLst>
          </p:cNvPr>
          <p:cNvSpPr txBox="1"/>
          <p:nvPr/>
        </p:nvSpPr>
        <p:spPr>
          <a:xfrm>
            <a:off x="621436" y="1173378"/>
            <a:ext cx="8961081" cy="3816429"/>
          </a:xfrm>
          <a:prstGeom prst="rect">
            <a:avLst/>
          </a:prstGeom>
          <a:noFill/>
        </p:spPr>
        <p:txBody>
          <a:bodyPr wrap="square" rtlCol="0">
            <a:spAutoFit/>
          </a:bodyPr>
          <a:lstStyle/>
          <a:p>
            <a:r>
              <a:rPr lang="en-CA" sz="1400" dirty="0"/>
              <a:t>Specs:</a:t>
            </a:r>
          </a:p>
          <a:p>
            <a:pPr marL="285750" indent="-285750">
              <a:buFont typeface="Arial" panose="020B0604020202020204" pitchFamily="34" charset="0"/>
              <a:buChar char="•"/>
            </a:pPr>
            <a:r>
              <a:rPr lang="en-CA" sz="1400" dirty="0"/>
              <a:t>7 apartments (6 tiny studio and 1 small one bedroom);</a:t>
            </a:r>
          </a:p>
          <a:p>
            <a:pPr marL="285750" indent="-285750">
              <a:buFont typeface="Arial" panose="020B0604020202020204" pitchFamily="34" charset="0"/>
              <a:buChar char="•"/>
            </a:pPr>
            <a:r>
              <a:rPr lang="en-CA" sz="1400" dirty="0"/>
              <a:t>9 restaurants (8 small and 1 medium);</a:t>
            </a:r>
          </a:p>
          <a:p>
            <a:pPr marL="285750" indent="-285750">
              <a:buFont typeface="Arial" panose="020B0604020202020204" pitchFamily="34" charset="0"/>
              <a:buChar char="•"/>
            </a:pPr>
            <a:r>
              <a:rPr lang="en-CA" sz="1400" dirty="0"/>
              <a:t>19 offices;</a:t>
            </a:r>
          </a:p>
          <a:p>
            <a:pPr marL="285750" indent="-285750">
              <a:buFont typeface="Arial" panose="020B0604020202020204" pitchFamily="34" charset="0"/>
              <a:buChar char="•"/>
            </a:pPr>
            <a:r>
              <a:rPr lang="en-CA" sz="1400" dirty="0"/>
              <a:t>4 stores;</a:t>
            </a:r>
          </a:p>
          <a:p>
            <a:pPr marL="285750" indent="-285750">
              <a:buFont typeface="Arial" panose="020B0604020202020204" pitchFamily="34" charset="0"/>
              <a:buChar char="•"/>
            </a:pPr>
            <a:r>
              <a:rPr lang="en-CA" sz="1400" dirty="0"/>
              <a:t>3 common areas;</a:t>
            </a:r>
          </a:p>
          <a:p>
            <a:pPr marL="285750" indent="-285750">
              <a:buFont typeface="Arial" panose="020B0604020202020204" pitchFamily="34" charset="0"/>
              <a:buChar char="•"/>
            </a:pPr>
            <a:r>
              <a:rPr lang="en-CA" sz="1400" dirty="0"/>
              <a:t>8 stories;</a:t>
            </a:r>
          </a:p>
          <a:p>
            <a:pPr marL="285750" indent="-285750">
              <a:buFont typeface="Arial" panose="020B0604020202020204" pitchFamily="34" charset="0"/>
              <a:buChar char="•"/>
            </a:pPr>
            <a:r>
              <a:rPr lang="en-CA" sz="1400" dirty="0"/>
              <a:t>2 stories lobby;</a:t>
            </a:r>
          </a:p>
          <a:p>
            <a:pPr marL="285750" indent="-285750">
              <a:buFont typeface="Arial" panose="020B0604020202020204" pitchFamily="34" charset="0"/>
              <a:buChar char="•"/>
            </a:pPr>
            <a:r>
              <a:rPr lang="en-CA" sz="1400" dirty="0"/>
              <a:t>Elevator in all upper levels, </a:t>
            </a:r>
          </a:p>
          <a:p>
            <a:pPr marL="285750" indent="-285750">
              <a:buFont typeface="Arial" panose="020B0604020202020204" pitchFamily="34" charset="0"/>
              <a:buChar char="•"/>
            </a:pPr>
            <a:r>
              <a:rPr lang="en-CA" sz="1400" dirty="0"/>
              <a:t>Emergency stare case;</a:t>
            </a:r>
          </a:p>
          <a:p>
            <a:pPr marL="285750" indent="-285750">
              <a:buFont typeface="Arial" panose="020B0604020202020204" pitchFamily="34" charset="0"/>
              <a:buChar char="•"/>
            </a:pPr>
            <a:r>
              <a:rPr lang="en-CA" sz="1400" dirty="0"/>
              <a:t>Water and electricity for all levels;</a:t>
            </a:r>
          </a:p>
          <a:p>
            <a:pPr marL="285750" indent="-285750">
              <a:buFont typeface="Arial" panose="020B0604020202020204" pitchFamily="34" charset="0"/>
              <a:buChar char="•"/>
            </a:pPr>
            <a:r>
              <a:rPr lang="en-CA" sz="1400" dirty="0"/>
              <a:t>Revenue +500/day;</a:t>
            </a:r>
          </a:p>
          <a:p>
            <a:pPr marL="285750" indent="-285750">
              <a:buFont typeface="Arial" panose="020B0604020202020204" pitchFamily="34" charset="0"/>
              <a:buChar char="•"/>
            </a:pPr>
            <a:r>
              <a:rPr lang="en-CA" sz="1400" dirty="0"/>
              <a:t>Al least 4 recycling bins;</a:t>
            </a:r>
          </a:p>
          <a:p>
            <a:pPr marL="285750" indent="-285750">
              <a:buFont typeface="Arial" panose="020B0604020202020204" pitchFamily="34" charset="0"/>
              <a:buChar char="•"/>
            </a:pPr>
            <a:r>
              <a:rPr lang="en-CA" sz="1400" dirty="0"/>
              <a:t>Apartment building in the upper floors;</a:t>
            </a:r>
          </a:p>
          <a:p>
            <a:pPr marL="285750" indent="-285750">
              <a:buFont typeface="Arial" panose="020B0604020202020204" pitchFamily="34" charset="0"/>
              <a:buChar char="•"/>
            </a:pPr>
            <a:r>
              <a:rPr lang="en-CA" sz="1400" dirty="0"/>
              <a:t>Stores in the lower floors;</a:t>
            </a:r>
          </a:p>
          <a:p>
            <a:pPr marL="285750" indent="-285750">
              <a:buFont typeface="Arial" panose="020B0604020202020204" pitchFamily="34" charset="0"/>
              <a:buChar char="•"/>
            </a:pPr>
            <a:endParaRPr lang="en-CA" sz="1400" dirty="0"/>
          </a:p>
          <a:p>
            <a:pPr marL="285750" indent="-285750">
              <a:buFont typeface="Arial" panose="020B0604020202020204" pitchFamily="34" charset="0"/>
              <a:buChar char="•"/>
            </a:pPr>
            <a:endParaRPr lang="en-CA" dirty="0"/>
          </a:p>
        </p:txBody>
      </p:sp>
      <p:sp>
        <p:nvSpPr>
          <p:cNvPr id="8" name="TextBox 7">
            <a:extLst>
              <a:ext uri="{FF2B5EF4-FFF2-40B4-BE49-F238E27FC236}">
                <a16:creationId xmlns:a16="http://schemas.microsoft.com/office/drawing/2014/main" id="{AE19B0C8-FF5B-47D9-A8E8-BF13A9ADBD15}"/>
              </a:ext>
            </a:extLst>
          </p:cNvPr>
          <p:cNvSpPr txBox="1"/>
          <p:nvPr/>
        </p:nvSpPr>
        <p:spPr>
          <a:xfrm>
            <a:off x="542976" y="4796153"/>
            <a:ext cx="11106047" cy="461665"/>
          </a:xfrm>
          <a:prstGeom prst="rect">
            <a:avLst/>
          </a:prstGeom>
          <a:noFill/>
        </p:spPr>
        <p:txBody>
          <a:bodyPr wrap="square" rtlCol="0">
            <a:spAutoFit/>
          </a:bodyPr>
          <a:lstStyle/>
          <a:p>
            <a:r>
              <a:rPr lang="en-CA" sz="2400" b="1" dirty="0">
                <a:solidFill>
                  <a:srgbClr val="FF0000"/>
                </a:solidFill>
              </a:rPr>
              <a:t>This version 1 is now the building of record for students N to Z in phases 4 and 5.</a:t>
            </a:r>
          </a:p>
        </p:txBody>
      </p:sp>
    </p:spTree>
    <p:custDataLst>
      <p:tags r:id="rId1"/>
    </p:custDataLst>
    <p:extLst>
      <p:ext uri="{BB962C8B-B14F-4D97-AF65-F5344CB8AC3E}">
        <p14:creationId xmlns:p14="http://schemas.microsoft.com/office/powerpoint/2010/main" val="1321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E18DFB-AC39-444A-9F15-5071A909AEAF}"/>
              </a:ext>
            </a:extLst>
          </p:cNvPr>
          <p:cNvPicPr>
            <a:picLocks noChangeAspect="1"/>
          </p:cNvPicPr>
          <p:nvPr/>
        </p:nvPicPr>
        <p:blipFill>
          <a:blip r:embed="rId3"/>
          <a:stretch>
            <a:fillRect/>
          </a:stretch>
        </p:blipFill>
        <p:spPr>
          <a:xfrm>
            <a:off x="7062" y="0"/>
            <a:ext cx="12177876" cy="6858000"/>
          </a:xfrm>
          <a:prstGeom prst="rect">
            <a:avLst/>
          </a:prstGeom>
        </p:spPr>
      </p:pic>
      <p:sp>
        <p:nvSpPr>
          <p:cNvPr id="3" name="TextBox 2">
            <a:extLst>
              <a:ext uri="{FF2B5EF4-FFF2-40B4-BE49-F238E27FC236}">
                <a16:creationId xmlns:a16="http://schemas.microsoft.com/office/drawing/2014/main" id="{A633E5DA-25FB-4380-8BF0-7D2D5CC45F61}"/>
              </a:ext>
            </a:extLst>
          </p:cNvPr>
          <p:cNvSpPr txBox="1"/>
          <p:nvPr/>
        </p:nvSpPr>
        <p:spPr>
          <a:xfrm>
            <a:off x="494950" y="671119"/>
            <a:ext cx="1770078" cy="584775"/>
          </a:xfrm>
          <a:prstGeom prst="rect">
            <a:avLst/>
          </a:prstGeom>
          <a:noFill/>
        </p:spPr>
        <p:txBody>
          <a:bodyPr wrap="square" rtlCol="0">
            <a:spAutoFit/>
          </a:bodyPr>
          <a:lstStyle/>
          <a:p>
            <a:r>
              <a:rPr lang="en-CA" sz="3200" b="1" dirty="0"/>
              <a:t>Version 1</a:t>
            </a:r>
          </a:p>
        </p:txBody>
      </p:sp>
    </p:spTree>
    <p:custDataLst>
      <p:tags r:id="rId1"/>
    </p:custDataLst>
    <p:extLst>
      <p:ext uri="{BB962C8B-B14F-4D97-AF65-F5344CB8AC3E}">
        <p14:creationId xmlns:p14="http://schemas.microsoft.com/office/powerpoint/2010/main" val="312283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631537-7F1E-42E0-B559-2E17589A0B46}"/>
              </a:ext>
            </a:extLst>
          </p:cNvPr>
          <p:cNvPicPr>
            <a:picLocks noChangeAspect="1"/>
          </p:cNvPicPr>
          <p:nvPr/>
        </p:nvPicPr>
        <p:blipFill>
          <a:blip r:embed="rId3"/>
          <a:stretch>
            <a:fillRect/>
          </a:stretch>
        </p:blipFill>
        <p:spPr>
          <a:xfrm>
            <a:off x="7062" y="0"/>
            <a:ext cx="12177876" cy="6858000"/>
          </a:xfrm>
          <a:prstGeom prst="rect">
            <a:avLst/>
          </a:prstGeom>
        </p:spPr>
      </p:pic>
      <p:sp>
        <p:nvSpPr>
          <p:cNvPr id="3" name="Rectangle 2">
            <a:extLst>
              <a:ext uri="{FF2B5EF4-FFF2-40B4-BE49-F238E27FC236}">
                <a16:creationId xmlns:a16="http://schemas.microsoft.com/office/drawing/2014/main" id="{099EA23D-7C56-4397-997D-42D5FEBC04D9}"/>
              </a:ext>
            </a:extLst>
          </p:cNvPr>
          <p:cNvSpPr/>
          <p:nvPr/>
        </p:nvSpPr>
        <p:spPr>
          <a:xfrm>
            <a:off x="10001946" y="0"/>
            <a:ext cx="2157647" cy="2488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4" name="TextBox 3">
            <a:extLst>
              <a:ext uri="{FF2B5EF4-FFF2-40B4-BE49-F238E27FC236}">
                <a16:creationId xmlns:a16="http://schemas.microsoft.com/office/drawing/2014/main" id="{B2E6216A-2AC0-4E92-A9FB-A3DBA1693E66}"/>
              </a:ext>
            </a:extLst>
          </p:cNvPr>
          <p:cNvSpPr txBox="1"/>
          <p:nvPr/>
        </p:nvSpPr>
        <p:spPr>
          <a:xfrm>
            <a:off x="10172210" y="16776"/>
            <a:ext cx="1876425" cy="3170099"/>
          </a:xfrm>
          <a:prstGeom prst="rect">
            <a:avLst/>
          </a:prstGeom>
          <a:noFill/>
        </p:spPr>
        <p:txBody>
          <a:bodyPr wrap="square" rtlCol="0">
            <a:spAutoFit/>
          </a:bodyPr>
          <a:lstStyle/>
          <a:p>
            <a:r>
              <a:rPr lang="en-CA" sz="1400" dirty="0"/>
              <a:t>Main facilities:</a:t>
            </a:r>
          </a:p>
          <a:p>
            <a:pPr marL="285750" indent="-285750">
              <a:buFont typeface="Arial" panose="020B0604020202020204" pitchFamily="34" charset="0"/>
              <a:buChar char="•"/>
            </a:pPr>
            <a:r>
              <a:rPr lang="en-CA" sz="1400" dirty="0"/>
              <a:t>Apartments;</a:t>
            </a:r>
          </a:p>
          <a:p>
            <a:pPr marL="285750" indent="-285750">
              <a:buFont typeface="Arial" panose="020B0604020202020204" pitchFamily="34" charset="0"/>
              <a:buChar char="•"/>
            </a:pPr>
            <a:r>
              <a:rPr lang="en-CA" sz="1400" dirty="0"/>
              <a:t>Restaurants;</a:t>
            </a:r>
          </a:p>
          <a:p>
            <a:pPr marL="285750" indent="-285750">
              <a:buFont typeface="Arial" panose="020B0604020202020204" pitchFamily="34" charset="0"/>
              <a:buChar char="•"/>
            </a:pPr>
            <a:r>
              <a:rPr lang="en-CA" sz="1400" dirty="0"/>
              <a:t>Offices;</a:t>
            </a:r>
          </a:p>
          <a:p>
            <a:pPr marL="285750" indent="-285750">
              <a:buFont typeface="Arial" panose="020B0604020202020204" pitchFamily="34" charset="0"/>
              <a:buChar char="•"/>
            </a:pPr>
            <a:r>
              <a:rPr lang="en-CA" sz="1400" dirty="0"/>
              <a:t>Stores;</a:t>
            </a:r>
          </a:p>
          <a:p>
            <a:pPr marL="285750" indent="-285750">
              <a:buFont typeface="Arial" panose="020B0604020202020204" pitchFamily="34" charset="0"/>
              <a:buChar char="•"/>
            </a:pPr>
            <a:r>
              <a:rPr lang="en-CA" sz="1400" dirty="0"/>
              <a:t>Common areas;</a:t>
            </a:r>
          </a:p>
          <a:p>
            <a:pPr marL="285750" indent="-285750">
              <a:buFont typeface="Arial" panose="020B0604020202020204" pitchFamily="34" charset="0"/>
              <a:buChar char="•"/>
            </a:pPr>
            <a:r>
              <a:rPr lang="en-CA" sz="1400" dirty="0"/>
              <a:t>Recycling bins;</a:t>
            </a:r>
          </a:p>
          <a:p>
            <a:pPr marL="285750" indent="-285750">
              <a:buFont typeface="Arial" panose="020B0604020202020204" pitchFamily="34" charset="0"/>
              <a:buChar char="•"/>
            </a:pPr>
            <a:r>
              <a:rPr lang="en-CA" sz="1400" dirty="0"/>
              <a:t>Amenities – payphones, wending machines, shoe polishing</a:t>
            </a:r>
          </a:p>
          <a:p>
            <a:pPr marL="285750" indent="-285750">
              <a:buFont typeface="Arial" panose="020B0604020202020204" pitchFamily="34" charset="0"/>
              <a:buChar char="•"/>
            </a:pPr>
            <a:endParaRPr lang="en-CA" sz="1400" dirty="0"/>
          </a:p>
          <a:p>
            <a:pPr marL="285750" indent="-285750">
              <a:buFont typeface="Arial" panose="020B0604020202020204" pitchFamily="34" charset="0"/>
              <a:buChar char="•"/>
            </a:pPr>
            <a:endParaRPr lang="en-CA" sz="1400" dirty="0"/>
          </a:p>
          <a:p>
            <a:pPr marL="285750" indent="-285750">
              <a:buFont typeface="Arial" panose="020B0604020202020204" pitchFamily="34" charset="0"/>
              <a:buChar char="•"/>
            </a:pPr>
            <a:endParaRPr lang="en-CA" dirty="0"/>
          </a:p>
        </p:txBody>
      </p:sp>
      <p:sp>
        <p:nvSpPr>
          <p:cNvPr id="20" name="Oval 19">
            <a:extLst>
              <a:ext uri="{FF2B5EF4-FFF2-40B4-BE49-F238E27FC236}">
                <a16:creationId xmlns:a16="http://schemas.microsoft.com/office/drawing/2014/main" id="{8B8D8697-D300-407A-A0A5-BF705FBCC9E4}"/>
              </a:ext>
            </a:extLst>
          </p:cNvPr>
          <p:cNvSpPr/>
          <p:nvPr/>
        </p:nvSpPr>
        <p:spPr>
          <a:xfrm>
            <a:off x="4486107" y="624979"/>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1" name="Oval 20">
            <a:extLst>
              <a:ext uri="{FF2B5EF4-FFF2-40B4-BE49-F238E27FC236}">
                <a16:creationId xmlns:a16="http://schemas.microsoft.com/office/drawing/2014/main" id="{05929493-B0F8-414C-AF17-0B7AA69B6C2E}"/>
              </a:ext>
            </a:extLst>
          </p:cNvPr>
          <p:cNvSpPr/>
          <p:nvPr/>
        </p:nvSpPr>
        <p:spPr>
          <a:xfrm>
            <a:off x="6425362" y="570450"/>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2" name="Oval 21">
            <a:extLst>
              <a:ext uri="{FF2B5EF4-FFF2-40B4-BE49-F238E27FC236}">
                <a16:creationId xmlns:a16="http://schemas.microsoft.com/office/drawing/2014/main" id="{E2FF2A77-ADF8-435F-AC31-06D7DFAE7C52}"/>
              </a:ext>
            </a:extLst>
          </p:cNvPr>
          <p:cNvSpPr/>
          <p:nvPr/>
        </p:nvSpPr>
        <p:spPr>
          <a:xfrm>
            <a:off x="4136565" y="1091966"/>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3" name="Oval 22">
            <a:extLst>
              <a:ext uri="{FF2B5EF4-FFF2-40B4-BE49-F238E27FC236}">
                <a16:creationId xmlns:a16="http://schemas.microsoft.com/office/drawing/2014/main" id="{451C92DB-4877-4A7B-8A88-E5FC3AE9DA79}"/>
              </a:ext>
            </a:extLst>
          </p:cNvPr>
          <p:cNvSpPr/>
          <p:nvPr/>
        </p:nvSpPr>
        <p:spPr>
          <a:xfrm>
            <a:off x="5119475" y="1091965"/>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A5351A92-8EB8-4D56-832D-0949CF192B0E}"/>
              </a:ext>
            </a:extLst>
          </p:cNvPr>
          <p:cNvSpPr/>
          <p:nvPr/>
        </p:nvSpPr>
        <p:spPr>
          <a:xfrm>
            <a:off x="4186899" y="1563146"/>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5" name="Oval 24">
            <a:extLst>
              <a:ext uri="{FF2B5EF4-FFF2-40B4-BE49-F238E27FC236}">
                <a16:creationId xmlns:a16="http://schemas.microsoft.com/office/drawing/2014/main" id="{6C31A6C6-5E2C-43C6-A64F-EB8F7AC65888}"/>
              </a:ext>
            </a:extLst>
          </p:cNvPr>
          <p:cNvSpPr/>
          <p:nvPr/>
        </p:nvSpPr>
        <p:spPr>
          <a:xfrm>
            <a:off x="5119475" y="1563145"/>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145DEF7C-F867-4158-B261-FC11454A9CA9}"/>
              </a:ext>
            </a:extLst>
          </p:cNvPr>
          <p:cNvSpPr/>
          <p:nvPr/>
        </p:nvSpPr>
        <p:spPr>
          <a:xfrm>
            <a:off x="6475696" y="1563144"/>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7" name="Oval 26">
            <a:extLst>
              <a:ext uri="{FF2B5EF4-FFF2-40B4-BE49-F238E27FC236}">
                <a16:creationId xmlns:a16="http://schemas.microsoft.com/office/drawing/2014/main" id="{FF4DA215-1208-4792-9ACA-414EDF9A80A1}"/>
              </a:ext>
            </a:extLst>
          </p:cNvPr>
          <p:cNvSpPr/>
          <p:nvPr/>
        </p:nvSpPr>
        <p:spPr>
          <a:xfrm>
            <a:off x="11755317" y="353458"/>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8" name="Oval 27">
            <a:extLst>
              <a:ext uri="{FF2B5EF4-FFF2-40B4-BE49-F238E27FC236}">
                <a16:creationId xmlns:a16="http://schemas.microsoft.com/office/drawing/2014/main" id="{CC53D292-9608-4617-ACAA-9782C8ACBC15}"/>
              </a:ext>
            </a:extLst>
          </p:cNvPr>
          <p:cNvSpPr/>
          <p:nvPr/>
        </p:nvSpPr>
        <p:spPr>
          <a:xfrm>
            <a:off x="4469811" y="3507995"/>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9" name="Oval 28">
            <a:extLst>
              <a:ext uri="{FF2B5EF4-FFF2-40B4-BE49-F238E27FC236}">
                <a16:creationId xmlns:a16="http://schemas.microsoft.com/office/drawing/2014/main" id="{1F23D2DE-7451-4674-AA34-CED5852466B5}"/>
              </a:ext>
            </a:extLst>
          </p:cNvPr>
          <p:cNvSpPr/>
          <p:nvPr/>
        </p:nvSpPr>
        <p:spPr>
          <a:xfrm>
            <a:off x="5119475" y="3507995"/>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36E62578-816A-4009-ACB2-C4C0B2D8B2D2}"/>
              </a:ext>
            </a:extLst>
          </p:cNvPr>
          <p:cNvSpPr/>
          <p:nvPr/>
        </p:nvSpPr>
        <p:spPr>
          <a:xfrm>
            <a:off x="7248328" y="3507995"/>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1" name="Oval 30">
            <a:extLst>
              <a:ext uri="{FF2B5EF4-FFF2-40B4-BE49-F238E27FC236}">
                <a16:creationId xmlns:a16="http://schemas.microsoft.com/office/drawing/2014/main" id="{7EFF0130-CDCD-4415-B568-741A6AA45998}"/>
              </a:ext>
            </a:extLst>
          </p:cNvPr>
          <p:cNvSpPr/>
          <p:nvPr/>
        </p:nvSpPr>
        <p:spPr>
          <a:xfrm>
            <a:off x="7920291" y="3507995"/>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2" name="Oval 31">
            <a:extLst>
              <a:ext uri="{FF2B5EF4-FFF2-40B4-BE49-F238E27FC236}">
                <a16:creationId xmlns:a16="http://schemas.microsoft.com/office/drawing/2014/main" id="{10D397D9-424F-416A-96AD-34263F5B4087}"/>
              </a:ext>
            </a:extLst>
          </p:cNvPr>
          <p:cNvSpPr/>
          <p:nvPr/>
        </p:nvSpPr>
        <p:spPr>
          <a:xfrm>
            <a:off x="8592254" y="3507994"/>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3" name="Oval 32">
            <a:extLst>
              <a:ext uri="{FF2B5EF4-FFF2-40B4-BE49-F238E27FC236}">
                <a16:creationId xmlns:a16="http://schemas.microsoft.com/office/drawing/2014/main" id="{830C187D-069C-4E17-9B17-3ECDFD4686FF}"/>
              </a:ext>
            </a:extLst>
          </p:cNvPr>
          <p:cNvSpPr/>
          <p:nvPr/>
        </p:nvSpPr>
        <p:spPr>
          <a:xfrm>
            <a:off x="3861418" y="3979177"/>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4" name="Oval 33">
            <a:extLst>
              <a:ext uri="{FF2B5EF4-FFF2-40B4-BE49-F238E27FC236}">
                <a16:creationId xmlns:a16="http://schemas.microsoft.com/office/drawing/2014/main" id="{01671FFD-D29C-42DE-8845-8182E86AAFC3}"/>
              </a:ext>
            </a:extLst>
          </p:cNvPr>
          <p:cNvSpPr/>
          <p:nvPr/>
        </p:nvSpPr>
        <p:spPr>
          <a:xfrm>
            <a:off x="4536441" y="3979176"/>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5" name="Oval 34">
            <a:extLst>
              <a:ext uri="{FF2B5EF4-FFF2-40B4-BE49-F238E27FC236}">
                <a16:creationId xmlns:a16="http://schemas.microsoft.com/office/drawing/2014/main" id="{E663552A-6FD9-4142-85D4-5269F8AA18A3}"/>
              </a:ext>
            </a:extLst>
          </p:cNvPr>
          <p:cNvSpPr/>
          <p:nvPr/>
        </p:nvSpPr>
        <p:spPr>
          <a:xfrm>
            <a:off x="5169809" y="3979176"/>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E317A874-A032-420F-A95E-F33213F3923A}"/>
              </a:ext>
            </a:extLst>
          </p:cNvPr>
          <p:cNvSpPr/>
          <p:nvPr/>
        </p:nvSpPr>
        <p:spPr>
          <a:xfrm>
            <a:off x="5119475" y="620784"/>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063B2CCE-8B4E-43EB-A2E2-7296F6703C2D}"/>
              </a:ext>
            </a:extLst>
          </p:cNvPr>
          <p:cNvSpPr/>
          <p:nvPr/>
        </p:nvSpPr>
        <p:spPr>
          <a:xfrm>
            <a:off x="11755317" y="563344"/>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05BB1357-6318-45D5-AD54-3D8253E0E821}"/>
              </a:ext>
            </a:extLst>
          </p:cNvPr>
          <p:cNvSpPr/>
          <p:nvPr/>
        </p:nvSpPr>
        <p:spPr>
          <a:xfrm>
            <a:off x="3861418" y="2041320"/>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39" name="Oval 38">
            <a:extLst>
              <a:ext uri="{FF2B5EF4-FFF2-40B4-BE49-F238E27FC236}">
                <a16:creationId xmlns:a16="http://schemas.microsoft.com/office/drawing/2014/main" id="{46077C77-F726-473C-A614-8C0D83FA39F0}"/>
              </a:ext>
            </a:extLst>
          </p:cNvPr>
          <p:cNvSpPr/>
          <p:nvPr/>
        </p:nvSpPr>
        <p:spPr>
          <a:xfrm>
            <a:off x="4469811" y="2064391"/>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96858222-00B1-407B-9FEE-7261B099B52B}"/>
              </a:ext>
            </a:extLst>
          </p:cNvPr>
          <p:cNvSpPr/>
          <p:nvPr/>
        </p:nvSpPr>
        <p:spPr>
          <a:xfrm>
            <a:off x="5119475" y="2060196"/>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1795CC8C-C91F-4D57-A659-824CE32AAF3D}"/>
              </a:ext>
            </a:extLst>
          </p:cNvPr>
          <p:cNvSpPr/>
          <p:nvPr/>
        </p:nvSpPr>
        <p:spPr>
          <a:xfrm>
            <a:off x="6096000" y="2060195"/>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2" name="Oval 41">
            <a:extLst>
              <a:ext uri="{FF2B5EF4-FFF2-40B4-BE49-F238E27FC236}">
                <a16:creationId xmlns:a16="http://schemas.microsoft.com/office/drawing/2014/main" id="{F0E8A5E9-F1DC-4A59-877A-1D7328A4C07B}"/>
              </a:ext>
            </a:extLst>
          </p:cNvPr>
          <p:cNvSpPr/>
          <p:nvPr/>
        </p:nvSpPr>
        <p:spPr>
          <a:xfrm>
            <a:off x="6745664" y="2060194"/>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3" name="Oval 42">
            <a:extLst>
              <a:ext uri="{FF2B5EF4-FFF2-40B4-BE49-F238E27FC236}">
                <a16:creationId xmlns:a16="http://schemas.microsoft.com/office/drawing/2014/main" id="{CCB8ED4D-8AEC-42CA-B5EA-B2A89859A555}"/>
              </a:ext>
            </a:extLst>
          </p:cNvPr>
          <p:cNvSpPr/>
          <p:nvPr/>
        </p:nvSpPr>
        <p:spPr>
          <a:xfrm>
            <a:off x="7395328" y="2060193"/>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4" name="Oval 43">
            <a:extLst>
              <a:ext uri="{FF2B5EF4-FFF2-40B4-BE49-F238E27FC236}">
                <a16:creationId xmlns:a16="http://schemas.microsoft.com/office/drawing/2014/main" id="{96B8C920-C198-4E27-8915-8C02C2800FC9}"/>
              </a:ext>
            </a:extLst>
          </p:cNvPr>
          <p:cNvSpPr/>
          <p:nvPr/>
        </p:nvSpPr>
        <p:spPr>
          <a:xfrm>
            <a:off x="3861418" y="2546057"/>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943B1615-E8A4-48D7-944D-1634CC7E31F3}"/>
              </a:ext>
            </a:extLst>
          </p:cNvPr>
          <p:cNvSpPr/>
          <p:nvPr/>
        </p:nvSpPr>
        <p:spPr>
          <a:xfrm>
            <a:off x="4520145" y="2546752"/>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6" name="Oval 45">
            <a:extLst>
              <a:ext uri="{FF2B5EF4-FFF2-40B4-BE49-F238E27FC236}">
                <a16:creationId xmlns:a16="http://schemas.microsoft.com/office/drawing/2014/main" id="{A492CDD5-EEEF-48AB-B1AC-909BF500A06B}"/>
              </a:ext>
            </a:extLst>
          </p:cNvPr>
          <p:cNvSpPr/>
          <p:nvPr/>
        </p:nvSpPr>
        <p:spPr>
          <a:xfrm>
            <a:off x="5128538" y="2557247"/>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7" name="Oval 46">
            <a:extLst>
              <a:ext uri="{FF2B5EF4-FFF2-40B4-BE49-F238E27FC236}">
                <a16:creationId xmlns:a16="http://schemas.microsoft.com/office/drawing/2014/main" id="{33456E43-C580-46E0-8339-C8F0FC44472A}"/>
              </a:ext>
            </a:extLst>
          </p:cNvPr>
          <p:cNvSpPr/>
          <p:nvPr/>
        </p:nvSpPr>
        <p:spPr>
          <a:xfrm>
            <a:off x="6146334" y="2600585"/>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8" name="Oval 47">
            <a:extLst>
              <a:ext uri="{FF2B5EF4-FFF2-40B4-BE49-F238E27FC236}">
                <a16:creationId xmlns:a16="http://schemas.microsoft.com/office/drawing/2014/main" id="{0B304B50-876A-4604-9B01-E32F5C1AE3AF}"/>
              </a:ext>
            </a:extLst>
          </p:cNvPr>
          <p:cNvSpPr/>
          <p:nvPr/>
        </p:nvSpPr>
        <p:spPr>
          <a:xfrm>
            <a:off x="6745664" y="2557246"/>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9" name="Oval 48">
            <a:extLst>
              <a:ext uri="{FF2B5EF4-FFF2-40B4-BE49-F238E27FC236}">
                <a16:creationId xmlns:a16="http://schemas.microsoft.com/office/drawing/2014/main" id="{CAA58A73-9280-4740-B0DD-0163115CAC37}"/>
              </a:ext>
            </a:extLst>
          </p:cNvPr>
          <p:cNvSpPr/>
          <p:nvPr/>
        </p:nvSpPr>
        <p:spPr>
          <a:xfrm>
            <a:off x="7412566" y="2546057"/>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0" name="Oval 49">
            <a:extLst>
              <a:ext uri="{FF2B5EF4-FFF2-40B4-BE49-F238E27FC236}">
                <a16:creationId xmlns:a16="http://schemas.microsoft.com/office/drawing/2014/main" id="{E79823F7-0D67-4EDB-A515-5651DBAEC0FA}"/>
              </a:ext>
            </a:extLst>
          </p:cNvPr>
          <p:cNvSpPr/>
          <p:nvPr/>
        </p:nvSpPr>
        <p:spPr>
          <a:xfrm>
            <a:off x="3861418" y="3041680"/>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1" name="Oval 50">
            <a:extLst>
              <a:ext uri="{FF2B5EF4-FFF2-40B4-BE49-F238E27FC236}">
                <a16:creationId xmlns:a16="http://schemas.microsoft.com/office/drawing/2014/main" id="{651EAC51-AD67-4C6D-B35C-4D68A9AF361B}"/>
              </a:ext>
            </a:extLst>
          </p:cNvPr>
          <p:cNvSpPr/>
          <p:nvPr/>
        </p:nvSpPr>
        <p:spPr>
          <a:xfrm>
            <a:off x="4520145" y="3036814"/>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2" name="Oval 51">
            <a:extLst>
              <a:ext uri="{FF2B5EF4-FFF2-40B4-BE49-F238E27FC236}">
                <a16:creationId xmlns:a16="http://schemas.microsoft.com/office/drawing/2014/main" id="{95D2DB7B-C36A-4087-8468-222286777638}"/>
              </a:ext>
            </a:extLst>
          </p:cNvPr>
          <p:cNvSpPr/>
          <p:nvPr/>
        </p:nvSpPr>
        <p:spPr>
          <a:xfrm>
            <a:off x="5119475" y="3028427"/>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3" name="Oval 52">
            <a:extLst>
              <a:ext uri="{FF2B5EF4-FFF2-40B4-BE49-F238E27FC236}">
                <a16:creationId xmlns:a16="http://schemas.microsoft.com/office/drawing/2014/main" id="{0644337D-DA8A-44C2-A85E-E2355E6510E1}"/>
              </a:ext>
            </a:extLst>
          </p:cNvPr>
          <p:cNvSpPr/>
          <p:nvPr/>
        </p:nvSpPr>
        <p:spPr>
          <a:xfrm>
            <a:off x="6105182" y="3052192"/>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4" name="Oval 53">
            <a:extLst>
              <a:ext uri="{FF2B5EF4-FFF2-40B4-BE49-F238E27FC236}">
                <a16:creationId xmlns:a16="http://schemas.microsoft.com/office/drawing/2014/main" id="{1E807E0A-C725-44A8-A618-0560154508D0}"/>
              </a:ext>
            </a:extLst>
          </p:cNvPr>
          <p:cNvSpPr/>
          <p:nvPr/>
        </p:nvSpPr>
        <p:spPr>
          <a:xfrm>
            <a:off x="6763909" y="3052192"/>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5" name="Oval 54">
            <a:extLst>
              <a:ext uri="{FF2B5EF4-FFF2-40B4-BE49-F238E27FC236}">
                <a16:creationId xmlns:a16="http://schemas.microsoft.com/office/drawing/2014/main" id="{7B7C9219-AD67-42EF-90EB-00D6B959EEDE}"/>
              </a:ext>
            </a:extLst>
          </p:cNvPr>
          <p:cNvSpPr/>
          <p:nvPr/>
        </p:nvSpPr>
        <p:spPr>
          <a:xfrm>
            <a:off x="7395328" y="3036814"/>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6" name="Oval 55">
            <a:extLst>
              <a:ext uri="{FF2B5EF4-FFF2-40B4-BE49-F238E27FC236}">
                <a16:creationId xmlns:a16="http://schemas.microsoft.com/office/drawing/2014/main" id="{67DE1E8D-F57A-422B-8539-17556A51B8D1}"/>
              </a:ext>
            </a:extLst>
          </p:cNvPr>
          <p:cNvSpPr/>
          <p:nvPr/>
        </p:nvSpPr>
        <p:spPr>
          <a:xfrm>
            <a:off x="8054055" y="3052191"/>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7" name="Oval 56">
            <a:extLst>
              <a:ext uri="{FF2B5EF4-FFF2-40B4-BE49-F238E27FC236}">
                <a16:creationId xmlns:a16="http://schemas.microsoft.com/office/drawing/2014/main" id="{2FCD32CE-3B26-4CFA-BA98-F5DB4D230451}"/>
              </a:ext>
            </a:extLst>
          </p:cNvPr>
          <p:cNvSpPr/>
          <p:nvPr/>
        </p:nvSpPr>
        <p:spPr>
          <a:xfrm>
            <a:off x="11755317" y="790895"/>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8" name="Oval 57">
            <a:extLst>
              <a:ext uri="{FF2B5EF4-FFF2-40B4-BE49-F238E27FC236}">
                <a16:creationId xmlns:a16="http://schemas.microsoft.com/office/drawing/2014/main" id="{64A20A65-6A0B-4C26-ADC8-E414C867EEF7}"/>
              </a:ext>
            </a:extLst>
          </p:cNvPr>
          <p:cNvSpPr/>
          <p:nvPr/>
        </p:nvSpPr>
        <p:spPr>
          <a:xfrm>
            <a:off x="6554065" y="4047682"/>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9" name="Oval 58">
            <a:extLst>
              <a:ext uri="{FF2B5EF4-FFF2-40B4-BE49-F238E27FC236}">
                <a16:creationId xmlns:a16="http://schemas.microsoft.com/office/drawing/2014/main" id="{475DC0DB-4C71-4014-A465-458A61312E56}"/>
              </a:ext>
            </a:extLst>
          </p:cNvPr>
          <p:cNvSpPr/>
          <p:nvPr/>
        </p:nvSpPr>
        <p:spPr>
          <a:xfrm>
            <a:off x="6591190" y="3484221"/>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0" name="Oval 59">
            <a:extLst>
              <a:ext uri="{FF2B5EF4-FFF2-40B4-BE49-F238E27FC236}">
                <a16:creationId xmlns:a16="http://schemas.microsoft.com/office/drawing/2014/main" id="{743DE4E1-4D4E-4141-A062-A3B4A9BF3147}"/>
              </a:ext>
            </a:extLst>
          </p:cNvPr>
          <p:cNvSpPr/>
          <p:nvPr/>
        </p:nvSpPr>
        <p:spPr>
          <a:xfrm>
            <a:off x="7715774" y="4023909"/>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1" name="Oval 60">
            <a:extLst>
              <a:ext uri="{FF2B5EF4-FFF2-40B4-BE49-F238E27FC236}">
                <a16:creationId xmlns:a16="http://schemas.microsoft.com/office/drawing/2014/main" id="{BEE18219-822C-4E54-89DB-1C797ACEF2BF}"/>
              </a:ext>
            </a:extLst>
          </p:cNvPr>
          <p:cNvSpPr/>
          <p:nvPr/>
        </p:nvSpPr>
        <p:spPr>
          <a:xfrm>
            <a:off x="8865135" y="4023909"/>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2" name="Oval 61">
            <a:extLst>
              <a:ext uri="{FF2B5EF4-FFF2-40B4-BE49-F238E27FC236}">
                <a16:creationId xmlns:a16="http://schemas.microsoft.com/office/drawing/2014/main" id="{AE8E5886-9E6E-4738-AB12-4AD6BE56CCB5}"/>
              </a:ext>
            </a:extLst>
          </p:cNvPr>
          <p:cNvSpPr/>
          <p:nvPr/>
        </p:nvSpPr>
        <p:spPr>
          <a:xfrm>
            <a:off x="11755317" y="1001203"/>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3" name="Oval 62">
            <a:extLst>
              <a:ext uri="{FF2B5EF4-FFF2-40B4-BE49-F238E27FC236}">
                <a16:creationId xmlns:a16="http://schemas.microsoft.com/office/drawing/2014/main" id="{20CCEB4C-6655-4B4F-B354-A630C0E381AD}"/>
              </a:ext>
            </a:extLst>
          </p:cNvPr>
          <p:cNvSpPr/>
          <p:nvPr/>
        </p:nvSpPr>
        <p:spPr>
          <a:xfrm>
            <a:off x="6944131" y="1564538"/>
            <a:ext cx="100668" cy="109057"/>
          </a:xfrm>
          <a:prstGeom prst="ellipse">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4" name="Oval 63">
            <a:extLst>
              <a:ext uri="{FF2B5EF4-FFF2-40B4-BE49-F238E27FC236}">
                <a16:creationId xmlns:a16="http://schemas.microsoft.com/office/drawing/2014/main" id="{606F9400-F4F8-411C-93E8-C0D4755A9E9E}"/>
              </a:ext>
            </a:extLst>
          </p:cNvPr>
          <p:cNvSpPr/>
          <p:nvPr/>
        </p:nvSpPr>
        <p:spPr>
          <a:xfrm>
            <a:off x="7888132" y="2557246"/>
            <a:ext cx="100668" cy="109057"/>
          </a:xfrm>
          <a:prstGeom prst="ellipse">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5" name="Oval 64">
            <a:extLst>
              <a:ext uri="{FF2B5EF4-FFF2-40B4-BE49-F238E27FC236}">
                <a16:creationId xmlns:a16="http://schemas.microsoft.com/office/drawing/2014/main" id="{41762DC4-885E-4199-AD58-C2ADEEF0085C}"/>
              </a:ext>
            </a:extLst>
          </p:cNvPr>
          <p:cNvSpPr/>
          <p:nvPr/>
        </p:nvSpPr>
        <p:spPr>
          <a:xfrm>
            <a:off x="4469413" y="4468525"/>
            <a:ext cx="100668" cy="109057"/>
          </a:xfrm>
          <a:prstGeom prst="ellipse">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6" name="Oval 65">
            <a:extLst>
              <a:ext uri="{FF2B5EF4-FFF2-40B4-BE49-F238E27FC236}">
                <a16:creationId xmlns:a16="http://schemas.microsoft.com/office/drawing/2014/main" id="{F880C495-A8A0-4986-8DD3-10D50A5970B1}"/>
              </a:ext>
            </a:extLst>
          </p:cNvPr>
          <p:cNvSpPr/>
          <p:nvPr/>
        </p:nvSpPr>
        <p:spPr>
          <a:xfrm>
            <a:off x="11755317" y="1203706"/>
            <a:ext cx="100668" cy="109057"/>
          </a:xfrm>
          <a:prstGeom prst="ellipse">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7" name="Oval 66">
            <a:extLst>
              <a:ext uri="{FF2B5EF4-FFF2-40B4-BE49-F238E27FC236}">
                <a16:creationId xmlns:a16="http://schemas.microsoft.com/office/drawing/2014/main" id="{0B8FF21E-384B-468E-B51B-7965B8B8EA79}"/>
              </a:ext>
            </a:extLst>
          </p:cNvPr>
          <p:cNvSpPr/>
          <p:nvPr/>
        </p:nvSpPr>
        <p:spPr>
          <a:xfrm>
            <a:off x="11755317" y="1423223"/>
            <a:ext cx="100668" cy="109057"/>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8" name="Oval 67">
            <a:extLst>
              <a:ext uri="{FF2B5EF4-FFF2-40B4-BE49-F238E27FC236}">
                <a16:creationId xmlns:a16="http://schemas.microsoft.com/office/drawing/2014/main" id="{FDB74353-68D9-4DD6-912F-A36AA2FE794F}"/>
              </a:ext>
            </a:extLst>
          </p:cNvPr>
          <p:cNvSpPr/>
          <p:nvPr/>
        </p:nvSpPr>
        <p:spPr>
          <a:xfrm>
            <a:off x="6645960" y="657131"/>
            <a:ext cx="100668" cy="109057"/>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9" name="Oval 68">
            <a:extLst>
              <a:ext uri="{FF2B5EF4-FFF2-40B4-BE49-F238E27FC236}">
                <a16:creationId xmlns:a16="http://schemas.microsoft.com/office/drawing/2014/main" id="{DA7C602C-DEDE-4765-B323-1D817915DDDB}"/>
              </a:ext>
            </a:extLst>
          </p:cNvPr>
          <p:cNvSpPr/>
          <p:nvPr/>
        </p:nvSpPr>
        <p:spPr>
          <a:xfrm>
            <a:off x="6950376" y="1047223"/>
            <a:ext cx="100668" cy="109057"/>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0" name="Oval 69">
            <a:extLst>
              <a:ext uri="{FF2B5EF4-FFF2-40B4-BE49-F238E27FC236}">
                <a16:creationId xmlns:a16="http://schemas.microsoft.com/office/drawing/2014/main" id="{348495DD-4D6A-40B1-9E07-7E36F1098DB6}"/>
              </a:ext>
            </a:extLst>
          </p:cNvPr>
          <p:cNvSpPr/>
          <p:nvPr/>
        </p:nvSpPr>
        <p:spPr>
          <a:xfrm>
            <a:off x="7592903" y="2056695"/>
            <a:ext cx="100668" cy="109057"/>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1" name="Oval 70">
            <a:extLst>
              <a:ext uri="{FF2B5EF4-FFF2-40B4-BE49-F238E27FC236}">
                <a16:creationId xmlns:a16="http://schemas.microsoft.com/office/drawing/2014/main" id="{806DDD3A-AC77-40AF-BD08-7A4EE21D23E0}"/>
              </a:ext>
            </a:extLst>
          </p:cNvPr>
          <p:cNvSpPr/>
          <p:nvPr/>
        </p:nvSpPr>
        <p:spPr>
          <a:xfrm>
            <a:off x="8248278" y="3036814"/>
            <a:ext cx="100668" cy="109057"/>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2" name="Oval 71">
            <a:extLst>
              <a:ext uri="{FF2B5EF4-FFF2-40B4-BE49-F238E27FC236}">
                <a16:creationId xmlns:a16="http://schemas.microsoft.com/office/drawing/2014/main" id="{99829488-BFDE-4B63-9306-27E6EC54DE53}"/>
              </a:ext>
            </a:extLst>
          </p:cNvPr>
          <p:cNvSpPr/>
          <p:nvPr/>
        </p:nvSpPr>
        <p:spPr>
          <a:xfrm>
            <a:off x="4368745" y="4951599"/>
            <a:ext cx="100668" cy="109057"/>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AD3331E8-A455-48AE-9E29-D5B159E2783D}"/>
              </a:ext>
            </a:extLst>
          </p:cNvPr>
          <p:cNvSpPr txBox="1"/>
          <p:nvPr/>
        </p:nvSpPr>
        <p:spPr>
          <a:xfrm>
            <a:off x="1037505" y="3106719"/>
            <a:ext cx="796954" cy="369332"/>
          </a:xfrm>
          <a:prstGeom prst="rect">
            <a:avLst/>
          </a:prstGeom>
          <a:noFill/>
        </p:spPr>
        <p:txBody>
          <a:bodyPr wrap="square" rtlCol="0">
            <a:spAutoFit/>
          </a:bodyPr>
          <a:lstStyle/>
          <a:p>
            <a:r>
              <a:rPr lang="en-CA" dirty="0"/>
              <a:t>Lobby</a:t>
            </a:r>
          </a:p>
        </p:txBody>
      </p:sp>
      <p:sp>
        <p:nvSpPr>
          <p:cNvPr id="6" name="Arrow: Right 5">
            <a:extLst>
              <a:ext uri="{FF2B5EF4-FFF2-40B4-BE49-F238E27FC236}">
                <a16:creationId xmlns:a16="http://schemas.microsoft.com/office/drawing/2014/main" id="{FF00EAA9-8004-48B3-844F-B7706871CE93}"/>
              </a:ext>
            </a:extLst>
          </p:cNvPr>
          <p:cNvSpPr/>
          <p:nvPr/>
        </p:nvSpPr>
        <p:spPr>
          <a:xfrm rot="2281480">
            <a:off x="1699024" y="3471967"/>
            <a:ext cx="500383" cy="77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TextBox 72">
            <a:extLst>
              <a:ext uri="{FF2B5EF4-FFF2-40B4-BE49-F238E27FC236}">
                <a16:creationId xmlns:a16="http://schemas.microsoft.com/office/drawing/2014/main" id="{5D3B87D9-174F-4ECE-9492-DE0CFF0C0C9E}"/>
              </a:ext>
            </a:extLst>
          </p:cNvPr>
          <p:cNvSpPr txBox="1"/>
          <p:nvPr/>
        </p:nvSpPr>
        <p:spPr>
          <a:xfrm>
            <a:off x="1342239" y="396856"/>
            <a:ext cx="987858" cy="646331"/>
          </a:xfrm>
          <a:prstGeom prst="rect">
            <a:avLst/>
          </a:prstGeom>
          <a:noFill/>
        </p:spPr>
        <p:txBody>
          <a:bodyPr wrap="square" rtlCol="0">
            <a:spAutoFit/>
          </a:bodyPr>
          <a:lstStyle/>
          <a:p>
            <a:r>
              <a:rPr lang="en-CA" dirty="0"/>
              <a:t>Garbage bins</a:t>
            </a:r>
          </a:p>
        </p:txBody>
      </p:sp>
      <p:sp>
        <p:nvSpPr>
          <p:cNvPr id="74" name="Arrow: Right 73">
            <a:extLst>
              <a:ext uri="{FF2B5EF4-FFF2-40B4-BE49-F238E27FC236}">
                <a16:creationId xmlns:a16="http://schemas.microsoft.com/office/drawing/2014/main" id="{BC9DBEC8-FE9C-4470-B4B9-10B5F8439350}"/>
              </a:ext>
            </a:extLst>
          </p:cNvPr>
          <p:cNvSpPr/>
          <p:nvPr/>
        </p:nvSpPr>
        <p:spPr>
          <a:xfrm rot="2281480">
            <a:off x="2173583" y="962424"/>
            <a:ext cx="500383" cy="77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DEAD7EDC-5C13-4279-8220-D654BDE4B6C8}"/>
              </a:ext>
            </a:extLst>
          </p:cNvPr>
          <p:cNvSpPr/>
          <p:nvPr/>
        </p:nvSpPr>
        <p:spPr>
          <a:xfrm>
            <a:off x="2541864" y="563344"/>
            <a:ext cx="339148" cy="147797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99" name="Rectangle 98">
            <a:extLst>
              <a:ext uri="{FF2B5EF4-FFF2-40B4-BE49-F238E27FC236}">
                <a16:creationId xmlns:a16="http://schemas.microsoft.com/office/drawing/2014/main" id="{D30500BA-EB61-4544-A452-47225DE26730}"/>
              </a:ext>
            </a:extLst>
          </p:cNvPr>
          <p:cNvSpPr/>
          <p:nvPr/>
        </p:nvSpPr>
        <p:spPr>
          <a:xfrm>
            <a:off x="9995826" y="2528998"/>
            <a:ext cx="2157647" cy="34208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0" name="TextBox 9">
            <a:extLst>
              <a:ext uri="{FF2B5EF4-FFF2-40B4-BE49-F238E27FC236}">
                <a16:creationId xmlns:a16="http://schemas.microsoft.com/office/drawing/2014/main" id="{0C1C2CBF-B70F-4B70-80F3-AE50B29AD8C2}"/>
              </a:ext>
            </a:extLst>
          </p:cNvPr>
          <p:cNvSpPr txBox="1"/>
          <p:nvPr/>
        </p:nvSpPr>
        <p:spPr>
          <a:xfrm>
            <a:off x="10067014" y="2488425"/>
            <a:ext cx="2157647" cy="3754874"/>
          </a:xfrm>
          <a:prstGeom prst="rect">
            <a:avLst/>
          </a:prstGeom>
          <a:noFill/>
        </p:spPr>
        <p:txBody>
          <a:bodyPr wrap="square" rtlCol="0">
            <a:spAutoFit/>
          </a:bodyPr>
          <a:lstStyle/>
          <a:p>
            <a:r>
              <a:rPr lang="en-CA" sz="1400" dirty="0"/>
              <a:t>Supporting services and amenities:</a:t>
            </a:r>
          </a:p>
          <a:p>
            <a:pPr marL="342900" indent="-342900">
              <a:buAutoNum type="arabicPeriod"/>
            </a:pPr>
            <a:r>
              <a:rPr lang="en-CA" sz="1400" dirty="0"/>
              <a:t>Garbage collection point;</a:t>
            </a:r>
          </a:p>
          <a:p>
            <a:pPr marL="342900" indent="-342900">
              <a:buAutoNum type="arabicPeriod"/>
            </a:pPr>
            <a:r>
              <a:rPr lang="en-CA" sz="1400" dirty="0"/>
              <a:t>Construction office;</a:t>
            </a:r>
          </a:p>
          <a:p>
            <a:pPr marL="342900" indent="-342900">
              <a:buAutoNum type="arabicPeriod"/>
            </a:pPr>
            <a:r>
              <a:rPr lang="en-CA" sz="1400" dirty="0"/>
              <a:t>Water meter;</a:t>
            </a:r>
          </a:p>
          <a:p>
            <a:pPr marL="342900" indent="-342900">
              <a:buAutoNum type="arabicPeriod"/>
            </a:pPr>
            <a:r>
              <a:rPr lang="en-CA" sz="1400" dirty="0"/>
              <a:t>Electrical transformer;</a:t>
            </a:r>
          </a:p>
          <a:p>
            <a:pPr marL="342900" indent="-342900">
              <a:buAutoNum type="arabicPeriod"/>
            </a:pPr>
            <a:r>
              <a:rPr lang="en-CA" sz="1400" dirty="0"/>
              <a:t>Phone switchboard;</a:t>
            </a:r>
          </a:p>
          <a:p>
            <a:pPr marL="342900" indent="-342900">
              <a:buAutoNum type="arabicPeriod"/>
            </a:pPr>
            <a:r>
              <a:rPr lang="en-CA" sz="1400" dirty="0"/>
              <a:t>Bottled water;</a:t>
            </a:r>
          </a:p>
          <a:p>
            <a:pPr marL="342900" indent="-342900">
              <a:buAutoNum type="arabicPeriod"/>
            </a:pPr>
            <a:r>
              <a:rPr lang="en-CA" sz="1400" dirty="0"/>
              <a:t>Copy Center;</a:t>
            </a:r>
          </a:p>
          <a:p>
            <a:pPr marL="342900" indent="-342900">
              <a:buAutoNum type="arabicPeriod"/>
            </a:pPr>
            <a:r>
              <a:rPr lang="en-CA" sz="1400" dirty="0"/>
              <a:t>Courier;</a:t>
            </a:r>
          </a:p>
          <a:p>
            <a:pPr marL="342900" indent="-342900">
              <a:buAutoNum type="arabicPeriod"/>
            </a:pPr>
            <a:r>
              <a:rPr lang="en-CA" sz="1400" dirty="0"/>
              <a:t>Store Room;</a:t>
            </a:r>
          </a:p>
          <a:p>
            <a:pPr marL="342900" indent="-342900">
              <a:buAutoNum type="arabicPeriod"/>
            </a:pPr>
            <a:r>
              <a:rPr lang="en-CA" sz="1400" dirty="0"/>
              <a:t>Recycling room;</a:t>
            </a:r>
          </a:p>
          <a:p>
            <a:pPr marL="342900" indent="-342900">
              <a:buAutoNum type="arabicPeriod"/>
            </a:pPr>
            <a:r>
              <a:rPr lang="en-CA" sz="1400" dirty="0"/>
              <a:t>Maintainers room;</a:t>
            </a:r>
          </a:p>
          <a:p>
            <a:pPr marL="342900" indent="-342900">
              <a:buAutoNum type="arabicPeriod"/>
            </a:pPr>
            <a:r>
              <a:rPr lang="en-CA" sz="1400" dirty="0"/>
              <a:t>Movers Office;</a:t>
            </a:r>
          </a:p>
          <a:p>
            <a:pPr marL="342900" indent="-342900">
              <a:buAutoNum type="arabicPeriod"/>
            </a:pPr>
            <a:r>
              <a:rPr lang="en-CA" sz="1400" dirty="0"/>
              <a:t>Office supplies.</a:t>
            </a:r>
          </a:p>
          <a:p>
            <a:endParaRPr lang="en-CA" sz="1400" dirty="0"/>
          </a:p>
        </p:txBody>
      </p:sp>
      <p:sp>
        <p:nvSpPr>
          <p:cNvPr id="11" name="TextBox 10">
            <a:extLst>
              <a:ext uri="{FF2B5EF4-FFF2-40B4-BE49-F238E27FC236}">
                <a16:creationId xmlns:a16="http://schemas.microsoft.com/office/drawing/2014/main" id="{58BF4A3D-D371-4DA6-AE7B-0561339C547C}"/>
              </a:ext>
            </a:extLst>
          </p:cNvPr>
          <p:cNvSpPr txBox="1"/>
          <p:nvPr/>
        </p:nvSpPr>
        <p:spPr>
          <a:xfrm>
            <a:off x="2356678" y="4413509"/>
            <a:ext cx="441951" cy="461665"/>
          </a:xfrm>
          <a:prstGeom prst="rect">
            <a:avLst/>
          </a:prstGeom>
          <a:noFill/>
        </p:spPr>
        <p:txBody>
          <a:bodyPr wrap="square" rtlCol="0">
            <a:spAutoFit/>
          </a:bodyPr>
          <a:lstStyle/>
          <a:p>
            <a:r>
              <a:rPr lang="en-CA" sz="2400" b="1" dirty="0"/>
              <a:t>1.</a:t>
            </a:r>
          </a:p>
        </p:txBody>
      </p:sp>
      <p:sp>
        <p:nvSpPr>
          <p:cNvPr id="100" name="TextBox 99">
            <a:extLst>
              <a:ext uri="{FF2B5EF4-FFF2-40B4-BE49-F238E27FC236}">
                <a16:creationId xmlns:a16="http://schemas.microsoft.com/office/drawing/2014/main" id="{F0FEC1B5-ABE4-47B7-BFFA-C5B0FABF6E6E}"/>
              </a:ext>
            </a:extLst>
          </p:cNvPr>
          <p:cNvSpPr txBox="1"/>
          <p:nvPr/>
        </p:nvSpPr>
        <p:spPr>
          <a:xfrm>
            <a:off x="3674531" y="4444829"/>
            <a:ext cx="441951" cy="461665"/>
          </a:xfrm>
          <a:prstGeom prst="rect">
            <a:avLst/>
          </a:prstGeom>
          <a:noFill/>
        </p:spPr>
        <p:txBody>
          <a:bodyPr wrap="square" rtlCol="0">
            <a:spAutoFit/>
          </a:bodyPr>
          <a:lstStyle/>
          <a:p>
            <a:r>
              <a:rPr lang="en-CA" sz="2400" b="1" dirty="0"/>
              <a:t>2.</a:t>
            </a:r>
          </a:p>
        </p:txBody>
      </p:sp>
      <p:sp>
        <p:nvSpPr>
          <p:cNvPr id="101" name="TextBox 100">
            <a:extLst>
              <a:ext uri="{FF2B5EF4-FFF2-40B4-BE49-F238E27FC236}">
                <a16:creationId xmlns:a16="http://schemas.microsoft.com/office/drawing/2014/main" id="{CFDD54B7-0DDB-490D-8579-96E1C6C03DA4}"/>
              </a:ext>
            </a:extLst>
          </p:cNvPr>
          <p:cNvSpPr txBox="1"/>
          <p:nvPr/>
        </p:nvSpPr>
        <p:spPr>
          <a:xfrm>
            <a:off x="4780020" y="4468259"/>
            <a:ext cx="441951" cy="461665"/>
          </a:xfrm>
          <a:prstGeom prst="rect">
            <a:avLst/>
          </a:prstGeom>
          <a:noFill/>
        </p:spPr>
        <p:txBody>
          <a:bodyPr wrap="square" rtlCol="0">
            <a:spAutoFit/>
          </a:bodyPr>
          <a:lstStyle/>
          <a:p>
            <a:r>
              <a:rPr lang="en-CA" sz="2400" b="1" dirty="0"/>
              <a:t>3.</a:t>
            </a:r>
          </a:p>
        </p:txBody>
      </p:sp>
      <p:sp>
        <p:nvSpPr>
          <p:cNvPr id="102" name="TextBox 101">
            <a:extLst>
              <a:ext uri="{FF2B5EF4-FFF2-40B4-BE49-F238E27FC236}">
                <a16:creationId xmlns:a16="http://schemas.microsoft.com/office/drawing/2014/main" id="{3935452F-5988-4D9F-8112-403FF4FBF7E2}"/>
              </a:ext>
            </a:extLst>
          </p:cNvPr>
          <p:cNvSpPr txBox="1"/>
          <p:nvPr/>
        </p:nvSpPr>
        <p:spPr>
          <a:xfrm>
            <a:off x="5208449" y="4911045"/>
            <a:ext cx="441951" cy="461665"/>
          </a:xfrm>
          <a:prstGeom prst="rect">
            <a:avLst/>
          </a:prstGeom>
          <a:noFill/>
        </p:spPr>
        <p:txBody>
          <a:bodyPr wrap="square" rtlCol="0">
            <a:spAutoFit/>
          </a:bodyPr>
          <a:lstStyle/>
          <a:p>
            <a:r>
              <a:rPr lang="en-CA" sz="2400" b="1" dirty="0"/>
              <a:t>4.</a:t>
            </a:r>
          </a:p>
        </p:txBody>
      </p:sp>
      <p:sp>
        <p:nvSpPr>
          <p:cNvPr id="103" name="TextBox 102">
            <a:extLst>
              <a:ext uri="{FF2B5EF4-FFF2-40B4-BE49-F238E27FC236}">
                <a16:creationId xmlns:a16="http://schemas.microsoft.com/office/drawing/2014/main" id="{BC0D2FD7-15BC-47A4-94F7-D98C871408A5}"/>
              </a:ext>
            </a:extLst>
          </p:cNvPr>
          <p:cNvSpPr txBox="1"/>
          <p:nvPr/>
        </p:nvSpPr>
        <p:spPr>
          <a:xfrm>
            <a:off x="5261694" y="4454324"/>
            <a:ext cx="441951" cy="461665"/>
          </a:xfrm>
          <a:prstGeom prst="rect">
            <a:avLst/>
          </a:prstGeom>
          <a:noFill/>
        </p:spPr>
        <p:txBody>
          <a:bodyPr wrap="square" rtlCol="0">
            <a:spAutoFit/>
          </a:bodyPr>
          <a:lstStyle/>
          <a:p>
            <a:r>
              <a:rPr lang="en-CA" sz="2400" b="1" dirty="0"/>
              <a:t>4.</a:t>
            </a:r>
          </a:p>
        </p:txBody>
      </p:sp>
      <p:sp>
        <p:nvSpPr>
          <p:cNvPr id="104" name="TextBox 103">
            <a:extLst>
              <a:ext uri="{FF2B5EF4-FFF2-40B4-BE49-F238E27FC236}">
                <a16:creationId xmlns:a16="http://schemas.microsoft.com/office/drawing/2014/main" id="{119060C2-DB27-4A91-BC20-FE29ADC964AB}"/>
              </a:ext>
            </a:extLst>
          </p:cNvPr>
          <p:cNvSpPr txBox="1"/>
          <p:nvPr/>
        </p:nvSpPr>
        <p:spPr>
          <a:xfrm>
            <a:off x="5812801" y="4435866"/>
            <a:ext cx="441951" cy="461665"/>
          </a:xfrm>
          <a:prstGeom prst="rect">
            <a:avLst/>
          </a:prstGeom>
          <a:noFill/>
        </p:spPr>
        <p:txBody>
          <a:bodyPr wrap="square" rtlCol="0">
            <a:spAutoFit/>
          </a:bodyPr>
          <a:lstStyle/>
          <a:p>
            <a:r>
              <a:rPr lang="en-CA" sz="2400" b="1" dirty="0"/>
              <a:t>7.</a:t>
            </a:r>
          </a:p>
        </p:txBody>
      </p:sp>
      <p:sp>
        <p:nvSpPr>
          <p:cNvPr id="105" name="TextBox 104">
            <a:extLst>
              <a:ext uri="{FF2B5EF4-FFF2-40B4-BE49-F238E27FC236}">
                <a16:creationId xmlns:a16="http://schemas.microsoft.com/office/drawing/2014/main" id="{E44EF52D-DF12-4350-BDFA-7F70FE4E0F06}"/>
              </a:ext>
            </a:extLst>
          </p:cNvPr>
          <p:cNvSpPr txBox="1"/>
          <p:nvPr/>
        </p:nvSpPr>
        <p:spPr>
          <a:xfrm>
            <a:off x="6645722" y="4435865"/>
            <a:ext cx="441951" cy="461665"/>
          </a:xfrm>
          <a:prstGeom prst="rect">
            <a:avLst/>
          </a:prstGeom>
          <a:noFill/>
        </p:spPr>
        <p:txBody>
          <a:bodyPr wrap="square" rtlCol="0">
            <a:spAutoFit/>
          </a:bodyPr>
          <a:lstStyle/>
          <a:p>
            <a:r>
              <a:rPr lang="en-CA" sz="2400" b="1" dirty="0"/>
              <a:t>8.</a:t>
            </a:r>
          </a:p>
        </p:txBody>
      </p:sp>
      <p:sp>
        <p:nvSpPr>
          <p:cNvPr id="106" name="TextBox 105">
            <a:extLst>
              <a:ext uri="{FF2B5EF4-FFF2-40B4-BE49-F238E27FC236}">
                <a16:creationId xmlns:a16="http://schemas.microsoft.com/office/drawing/2014/main" id="{AC3ECFA3-4CDD-493D-86EB-FCAA556B0B79}"/>
              </a:ext>
            </a:extLst>
          </p:cNvPr>
          <p:cNvSpPr txBox="1"/>
          <p:nvPr/>
        </p:nvSpPr>
        <p:spPr>
          <a:xfrm>
            <a:off x="7441897" y="4444828"/>
            <a:ext cx="441951" cy="461665"/>
          </a:xfrm>
          <a:prstGeom prst="rect">
            <a:avLst/>
          </a:prstGeom>
          <a:noFill/>
        </p:spPr>
        <p:txBody>
          <a:bodyPr wrap="square" rtlCol="0">
            <a:spAutoFit/>
          </a:bodyPr>
          <a:lstStyle/>
          <a:p>
            <a:r>
              <a:rPr lang="en-CA" sz="2400" b="1" dirty="0"/>
              <a:t>9.</a:t>
            </a:r>
          </a:p>
        </p:txBody>
      </p:sp>
      <p:sp>
        <p:nvSpPr>
          <p:cNvPr id="107" name="TextBox 106">
            <a:extLst>
              <a:ext uri="{FF2B5EF4-FFF2-40B4-BE49-F238E27FC236}">
                <a16:creationId xmlns:a16="http://schemas.microsoft.com/office/drawing/2014/main" id="{461BE388-D752-4962-9B43-3531A1EF9F62}"/>
              </a:ext>
            </a:extLst>
          </p:cNvPr>
          <p:cNvSpPr txBox="1"/>
          <p:nvPr/>
        </p:nvSpPr>
        <p:spPr>
          <a:xfrm>
            <a:off x="3725178" y="4897530"/>
            <a:ext cx="635111" cy="461665"/>
          </a:xfrm>
          <a:prstGeom prst="rect">
            <a:avLst/>
          </a:prstGeom>
          <a:noFill/>
        </p:spPr>
        <p:txBody>
          <a:bodyPr wrap="square" rtlCol="0">
            <a:spAutoFit/>
          </a:bodyPr>
          <a:lstStyle/>
          <a:p>
            <a:r>
              <a:rPr lang="en-CA" sz="2400" b="1" dirty="0"/>
              <a:t>13.</a:t>
            </a:r>
          </a:p>
        </p:txBody>
      </p:sp>
      <p:sp>
        <p:nvSpPr>
          <p:cNvPr id="108" name="TextBox 107">
            <a:extLst>
              <a:ext uri="{FF2B5EF4-FFF2-40B4-BE49-F238E27FC236}">
                <a16:creationId xmlns:a16="http://schemas.microsoft.com/office/drawing/2014/main" id="{305C8C8D-4F22-42D6-8B60-ED4815B20A02}"/>
              </a:ext>
            </a:extLst>
          </p:cNvPr>
          <p:cNvSpPr txBox="1"/>
          <p:nvPr/>
        </p:nvSpPr>
        <p:spPr>
          <a:xfrm>
            <a:off x="5763899" y="4919558"/>
            <a:ext cx="441951" cy="461665"/>
          </a:xfrm>
          <a:prstGeom prst="rect">
            <a:avLst/>
          </a:prstGeom>
          <a:noFill/>
        </p:spPr>
        <p:txBody>
          <a:bodyPr wrap="square" rtlCol="0">
            <a:spAutoFit/>
          </a:bodyPr>
          <a:lstStyle/>
          <a:p>
            <a:r>
              <a:rPr lang="en-CA" sz="2400" b="1" dirty="0"/>
              <a:t>6.</a:t>
            </a:r>
          </a:p>
        </p:txBody>
      </p:sp>
      <p:sp>
        <p:nvSpPr>
          <p:cNvPr id="109" name="TextBox 108">
            <a:extLst>
              <a:ext uri="{FF2B5EF4-FFF2-40B4-BE49-F238E27FC236}">
                <a16:creationId xmlns:a16="http://schemas.microsoft.com/office/drawing/2014/main" id="{2BEA1AC8-A128-4A6D-AEAF-F14A7EC746F6}"/>
              </a:ext>
            </a:extLst>
          </p:cNvPr>
          <p:cNvSpPr txBox="1"/>
          <p:nvPr/>
        </p:nvSpPr>
        <p:spPr>
          <a:xfrm>
            <a:off x="4496293" y="4897529"/>
            <a:ext cx="441951" cy="461665"/>
          </a:xfrm>
          <a:prstGeom prst="rect">
            <a:avLst/>
          </a:prstGeom>
          <a:noFill/>
        </p:spPr>
        <p:txBody>
          <a:bodyPr wrap="square" rtlCol="0">
            <a:spAutoFit/>
          </a:bodyPr>
          <a:lstStyle/>
          <a:p>
            <a:r>
              <a:rPr lang="en-CA" sz="2400" b="1" dirty="0"/>
              <a:t>5.</a:t>
            </a:r>
          </a:p>
        </p:txBody>
      </p:sp>
      <p:sp>
        <p:nvSpPr>
          <p:cNvPr id="110" name="TextBox 109">
            <a:extLst>
              <a:ext uri="{FF2B5EF4-FFF2-40B4-BE49-F238E27FC236}">
                <a16:creationId xmlns:a16="http://schemas.microsoft.com/office/drawing/2014/main" id="{3A682B1B-7A96-40E3-9509-1DFA348E9FC4}"/>
              </a:ext>
            </a:extLst>
          </p:cNvPr>
          <p:cNvSpPr txBox="1"/>
          <p:nvPr/>
        </p:nvSpPr>
        <p:spPr>
          <a:xfrm>
            <a:off x="4806642" y="4906493"/>
            <a:ext cx="441951" cy="461665"/>
          </a:xfrm>
          <a:prstGeom prst="rect">
            <a:avLst/>
          </a:prstGeom>
          <a:noFill/>
        </p:spPr>
        <p:txBody>
          <a:bodyPr wrap="square" rtlCol="0">
            <a:spAutoFit/>
          </a:bodyPr>
          <a:lstStyle/>
          <a:p>
            <a:r>
              <a:rPr lang="en-CA" sz="2400" b="1" dirty="0"/>
              <a:t>5.</a:t>
            </a:r>
          </a:p>
        </p:txBody>
      </p:sp>
      <p:sp>
        <p:nvSpPr>
          <p:cNvPr id="111" name="TextBox 110">
            <a:extLst>
              <a:ext uri="{FF2B5EF4-FFF2-40B4-BE49-F238E27FC236}">
                <a16:creationId xmlns:a16="http://schemas.microsoft.com/office/drawing/2014/main" id="{259BAAB5-017A-4301-ADAB-7CC8E2321B7F}"/>
              </a:ext>
            </a:extLst>
          </p:cNvPr>
          <p:cNvSpPr txBox="1"/>
          <p:nvPr/>
        </p:nvSpPr>
        <p:spPr>
          <a:xfrm>
            <a:off x="6546385" y="4915989"/>
            <a:ext cx="618319" cy="461665"/>
          </a:xfrm>
          <a:prstGeom prst="rect">
            <a:avLst/>
          </a:prstGeom>
          <a:noFill/>
        </p:spPr>
        <p:txBody>
          <a:bodyPr wrap="square" rtlCol="0">
            <a:spAutoFit/>
          </a:bodyPr>
          <a:lstStyle/>
          <a:p>
            <a:r>
              <a:rPr lang="en-CA" sz="2400" b="1" dirty="0"/>
              <a:t>12.</a:t>
            </a:r>
          </a:p>
        </p:txBody>
      </p:sp>
      <p:sp>
        <p:nvSpPr>
          <p:cNvPr id="112" name="TextBox 111">
            <a:extLst>
              <a:ext uri="{FF2B5EF4-FFF2-40B4-BE49-F238E27FC236}">
                <a16:creationId xmlns:a16="http://schemas.microsoft.com/office/drawing/2014/main" id="{AEE0ECFF-3F28-4B5F-BAB4-DAD0442F4314}"/>
              </a:ext>
            </a:extLst>
          </p:cNvPr>
          <p:cNvSpPr txBox="1"/>
          <p:nvPr/>
        </p:nvSpPr>
        <p:spPr>
          <a:xfrm>
            <a:off x="7273595" y="4897529"/>
            <a:ext cx="576072" cy="461665"/>
          </a:xfrm>
          <a:prstGeom prst="rect">
            <a:avLst/>
          </a:prstGeom>
          <a:noFill/>
        </p:spPr>
        <p:txBody>
          <a:bodyPr wrap="square" rtlCol="0">
            <a:spAutoFit/>
          </a:bodyPr>
          <a:lstStyle/>
          <a:p>
            <a:r>
              <a:rPr lang="en-CA" sz="2400" b="1" dirty="0"/>
              <a:t>10.</a:t>
            </a:r>
          </a:p>
        </p:txBody>
      </p:sp>
      <p:sp>
        <p:nvSpPr>
          <p:cNvPr id="113" name="TextBox 112">
            <a:extLst>
              <a:ext uri="{FF2B5EF4-FFF2-40B4-BE49-F238E27FC236}">
                <a16:creationId xmlns:a16="http://schemas.microsoft.com/office/drawing/2014/main" id="{8A57E488-CDE6-45E2-ADE6-1CADBFBA82D9}"/>
              </a:ext>
            </a:extLst>
          </p:cNvPr>
          <p:cNvSpPr txBox="1"/>
          <p:nvPr/>
        </p:nvSpPr>
        <p:spPr>
          <a:xfrm>
            <a:off x="7958558" y="4897528"/>
            <a:ext cx="717647" cy="461665"/>
          </a:xfrm>
          <a:prstGeom prst="rect">
            <a:avLst/>
          </a:prstGeom>
          <a:noFill/>
        </p:spPr>
        <p:txBody>
          <a:bodyPr wrap="square" rtlCol="0">
            <a:spAutoFit/>
          </a:bodyPr>
          <a:lstStyle/>
          <a:p>
            <a:r>
              <a:rPr lang="en-CA" sz="2400" b="1" dirty="0"/>
              <a:t>11.</a:t>
            </a:r>
          </a:p>
        </p:txBody>
      </p:sp>
      <p:sp>
        <p:nvSpPr>
          <p:cNvPr id="115" name="TextBox 114">
            <a:extLst>
              <a:ext uri="{FF2B5EF4-FFF2-40B4-BE49-F238E27FC236}">
                <a16:creationId xmlns:a16="http://schemas.microsoft.com/office/drawing/2014/main" id="{37028985-4F25-4ACC-9976-8C10D2A7725E}"/>
              </a:ext>
            </a:extLst>
          </p:cNvPr>
          <p:cNvSpPr txBox="1"/>
          <p:nvPr/>
        </p:nvSpPr>
        <p:spPr>
          <a:xfrm>
            <a:off x="3700888" y="4453449"/>
            <a:ext cx="441951" cy="461665"/>
          </a:xfrm>
          <a:prstGeom prst="rect">
            <a:avLst/>
          </a:prstGeom>
          <a:noFill/>
        </p:spPr>
        <p:txBody>
          <a:bodyPr wrap="square" rtlCol="0">
            <a:spAutoFit/>
          </a:bodyPr>
          <a:lstStyle/>
          <a:p>
            <a:r>
              <a:rPr lang="en-CA" sz="2400" b="1" dirty="0"/>
              <a:t>.</a:t>
            </a:r>
          </a:p>
        </p:txBody>
      </p:sp>
      <p:sp>
        <p:nvSpPr>
          <p:cNvPr id="120" name="Rectangle 119">
            <a:extLst>
              <a:ext uri="{FF2B5EF4-FFF2-40B4-BE49-F238E27FC236}">
                <a16:creationId xmlns:a16="http://schemas.microsoft.com/office/drawing/2014/main" id="{BF3377F4-4AA9-4541-BDDA-BBFE3F3D2087}"/>
              </a:ext>
            </a:extLst>
          </p:cNvPr>
          <p:cNvSpPr/>
          <p:nvPr/>
        </p:nvSpPr>
        <p:spPr>
          <a:xfrm>
            <a:off x="5295984" y="563343"/>
            <a:ext cx="339148" cy="385016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122" name="TextBox 121">
            <a:extLst>
              <a:ext uri="{FF2B5EF4-FFF2-40B4-BE49-F238E27FC236}">
                <a16:creationId xmlns:a16="http://schemas.microsoft.com/office/drawing/2014/main" id="{00DF3CC1-E305-46FA-A6AE-3EB5CF57EFB7}"/>
              </a:ext>
            </a:extLst>
          </p:cNvPr>
          <p:cNvSpPr txBox="1"/>
          <p:nvPr/>
        </p:nvSpPr>
        <p:spPr>
          <a:xfrm>
            <a:off x="4361218" y="181655"/>
            <a:ext cx="2843637" cy="369332"/>
          </a:xfrm>
          <a:prstGeom prst="rect">
            <a:avLst/>
          </a:prstGeom>
          <a:noFill/>
        </p:spPr>
        <p:txBody>
          <a:bodyPr wrap="square" rtlCol="0">
            <a:spAutoFit/>
          </a:bodyPr>
          <a:lstStyle/>
          <a:p>
            <a:r>
              <a:rPr lang="en-CA" dirty="0">
                <a:solidFill>
                  <a:schemeClr val="bg1"/>
                </a:solidFill>
              </a:rPr>
              <a:t>Plumbing and wiring closets</a:t>
            </a:r>
          </a:p>
        </p:txBody>
      </p:sp>
      <p:sp>
        <p:nvSpPr>
          <p:cNvPr id="123" name="Arrow: Right 122">
            <a:extLst>
              <a:ext uri="{FF2B5EF4-FFF2-40B4-BE49-F238E27FC236}">
                <a16:creationId xmlns:a16="http://schemas.microsoft.com/office/drawing/2014/main" id="{1FCCCF3A-AF94-4F1F-9FDB-5CF0C80265B2}"/>
              </a:ext>
            </a:extLst>
          </p:cNvPr>
          <p:cNvSpPr/>
          <p:nvPr/>
        </p:nvSpPr>
        <p:spPr>
          <a:xfrm rot="6803174">
            <a:off x="5414103" y="691062"/>
            <a:ext cx="500383" cy="77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a:extLst>
              <a:ext uri="{FF2B5EF4-FFF2-40B4-BE49-F238E27FC236}">
                <a16:creationId xmlns:a16="http://schemas.microsoft.com/office/drawing/2014/main" id="{57E6C54B-33EF-4FAF-8449-A7E5E3A5BFDA}"/>
              </a:ext>
            </a:extLst>
          </p:cNvPr>
          <p:cNvSpPr/>
          <p:nvPr/>
        </p:nvSpPr>
        <p:spPr>
          <a:xfrm>
            <a:off x="11755317" y="1819195"/>
            <a:ext cx="100668" cy="109057"/>
          </a:xfrm>
          <a:prstGeom prst="ellips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25" name="Oval 124">
            <a:extLst>
              <a:ext uri="{FF2B5EF4-FFF2-40B4-BE49-F238E27FC236}">
                <a16:creationId xmlns:a16="http://schemas.microsoft.com/office/drawing/2014/main" id="{8E5BAD30-C60E-4C2A-9CEE-DEC62A73D3F0}"/>
              </a:ext>
            </a:extLst>
          </p:cNvPr>
          <p:cNvSpPr/>
          <p:nvPr/>
        </p:nvSpPr>
        <p:spPr>
          <a:xfrm>
            <a:off x="2718358" y="2041319"/>
            <a:ext cx="100668" cy="109057"/>
          </a:xfrm>
          <a:prstGeom prst="ellips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26" name="Oval 125">
            <a:extLst>
              <a:ext uri="{FF2B5EF4-FFF2-40B4-BE49-F238E27FC236}">
                <a16:creationId xmlns:a16="http://schemas.microsoft.com/office/drawing/2014/main" id="{5DB4796F-1382-493E-8A0C-4A1E79CA4710}"/>
              </a:ext>
            </a:extLst>
          </p:cNvPr>
          <p:cNvSpPr/>
          <p:nvPr/>
        </p:nvSpPr>
        <p:spPr>
          <a:xfrm>
            <a:off x="2732641" y="2528998"/>
            <a:ext cx="100668" cy="109057"/>
          </a:xfrm>
          <a:prstGeom prst="ellips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27" name="Oval 126">
            <a:extLst>
              <a:ext uri="{FF2B5EF4-FFF2-40B4-BE49-F238E27FC236}">
                <a16:creationId xmlns:a16="http://schemas.microsoft.com/office/drawing/2014/main" id="{CE24D1CB-4A1C-4F43-B4E3-E9E27F36C727}"/>
              </a:ext>
            </a:extLst>
          </p:cNvPr>
          <p:cNvSpPr/>
          <p:nvPr/>
        </p:nvSpPr>
        <p:spPr>
          <a:xfrm>
            <a:off x="2731705" y="3035972"/>
            <a:ext cx="100668" cy="109057"/>
          </a:xfrm>
          <a:prstGeom prst="ellips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28" name="Oval 127">
            <a:extLst>
              <a:ext uri="{FF2B5EF4-FFF2-40B4-BE49-F238E27FC236}">
                <a16:creationId xmlns:a16="http://schemas.microsoft.com/office/drawing/2014/main" id="{AE3AA403-DC44-4173-B582-6E384F07BBA2}"/>
              </a:ext>
            </a:extLst>
          </p:cNvPr>
          <p:cNvSpPr/>
          <p:nvPr/>
        </p:nvSpPr>
        <p:spPr>
          <a:xfrm>
            <a:off x="7240576" y="1600052"/>
            <a:ext cx="100668" cy="109057"/>
          </a:xfrm>
          <a:prstGeom prst="ellips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258200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C10954-FC87-484A-AA28-CFA08873D4F3}"/>
              </a:ext>
            </a:extLst>
          </p:cNvPr>
          <p:cNvSpPr txBox="1"/>
          <p:nvPr/>
        </p:nvSpPr>
        <p:spPr>
          <a:xfrm>
            <a:off x="669857" y="292040"/>
            <a:ext cx="4585724" cy="461665"/>
          </a:xfrm>
          <a:prstGeom prst="rect">
            <a:avLst/>
          </a:prstGeom>
          <a:noFill/>
        </p:spPr>
        <p:txBody>
          <a:bodyPr wrap="square" rtlCol="0">
            <a:spAutoFit/>
          </a:bodyPr>
          <a:lstStyle/>
          <a:p>
            <a:r>
              <a:rPr lang="en-CA" sz="2400" b="1" dirty="0"/>
              <a:t>Specifications for Version 2</a:t>
            </a:r>
            <a:r>
              <a:rPr lang="en-CA" b="1" dirty="0"/>
              <a:t>:</a:t>
            </a:r>
          </a:p>
        </p:txBody>
      </p:sp>
      <p:sp>
        <p:nvSpPr>
          <p:cNvPr id="3" name="TextBox 2">
            <a:extLst>
              <a:ext uri="{FF2B5EF4-FFF2-40B4-BE49-F238E27FC236}">
                <a16:creationId xmlns:a16="http://schemas.microsoft.com/office/drawing/2014/main" id="{1BB2C32A-1D57-483A-B19C-A15AEEE2AF79}"/>
              </a:ext>
            </a:extLst>
          </p:cNvPr>
          <p:cNvSpPr txBox="1"/>
          <p:nvPr/>
        </p:nvSpPr>
        <p:spPr>
          <a:xfrm>
            <a:off x="763398" y="964734"/>
            <a:ext cx="10142290" cy="4247317"/>
          </a:xfrm>
          <a:prstGeom prst="rect">
            <a:avLst/>
          </a:prstGeom>
          <a:noFill/>
        </p:spPr>
        <p:txBody>
          <a:bodyPr wrap="square" rtlCol="0">
            <a:spAutoFit/>
          </a:bodyPr>
          <a:lstStyle/>
          <a:p>
            <a:pPr marL="285750" indent="-285750">
              <a:buFont typeface="Arial" panose="020B0604020202020204" pitchFamily="34" charset="0"/>
              <a:buChar char="•"/>
            </a:pPr>
            <a:r>
              <a:rPr lang="en-CA" dirty="0"/>
              <a:t>7 apartments (6 tiny studio and 1 small one bedroom);</a:t>
            </a:r>
          </a:p>
          <a:p>
            <a:pPr marL="285750" indent="-285750">
              <a:buFont typeface="Arial" panose="020B0604020202020204" pitchFamily="34" charset="0"/>
              <a:buChar char="•"/>
            </a:pPr>
            <a:r>
              <a:rPr lang="en-CA" dirty="0"/>
              <a:t>At least 4 restaurants (1 must be medium);</a:t>
            </a:r>
          </a:p>
          <a:p>
            <a:pPr marL="285750" indent="-285750">
              <a:buFont typeface="Arial" panose="020B0604020202020204" pitchFamily="34" charset="0"/>
              <a:buChar char="•"/>
            </a:pPr>
            <a:r>
              <a:rPr lang="en-CA" dirty="0"/>
              <a:t>19 offices;</a:t>
            </a:r>
          </a:p>
          <a:p>
            <a:pPr marL="285750" indent="-285750">
              <a:buFont typeface="Arial" panose="020B0604020202020204" pitchFamily="34" charset="0"/>
              <a:buChar char="•"/>
            </a:pPr>
            <a:r>
              <a:rPr lang="en-CA" dirty="0"/>
              <a:t>4 stores;</a:t>
            </a:r>
          </a:p>
          <a:p>
            <a:pPr marL="285750" indent="-285750">
              <a:buFont typeface="Arial" panose="020B0604020202020204" pitchFamily="34" charset="0"/>
              <a:buChar char="•"/>
            </a:pPr>
            <a:r>
              <a:rPr lang="en-CA" dirty="0"/>
              <a:t>At least 2 common areas;</a:t>
            </a:r>
          </a:p>
          <a:p>
            <a:pPr marL="285750" indent="-285750">
              <a:buFont typeface="Arial" panose="020B0604020202020204" pitchFamily="34" charset="0"/>
              <a:buChar char="•"/>
            </a:pPr>
            <a:r>
              <a:rPr lang="en-CA" dirty="0"/>
              <a:t>8 stories;</a:t>
            </a:r>
          </a:p>
          <a:p>
            <a:pPr marL="285750" indent="-285750">
              <a:buFont typeface="Arial" panose="020B0604020202020204" pitchFamily="34" charset="0"/>
              <a:buChar char="•"/>
            </a:pPr>
            <a:r>
              <a:rPr lang="en-CA" dirty="0"/>
              <a:t>2 stories lobby;</a:t>
            </a:r>
          </a:p>
          <a:p>
            <a:pPr marL="285750" indent="-285750">
              <a:buFont typeface="Arial" panose="020B0604020202020204" pitchFamily="34" charset="0"/>
              <a:buChar char="•"/>
            </a:pPr>
            <a:r>
              <a:rPr lang="en-CA" dirty="0"/>
              <a:t>Elevators in all above ground levels, </a:t>
            </a:r>
          </a:p>
          <a:p>
            <a:pPr marL="285750" indent="-285750">
              <a:buFont typeface="Arial" panose="020B0604020202020204" pitchFamily="34" charset="0"/>
              <a:buChar char="•"/>
            </a:pPr>
            <a:r>
              <a:rPr lang="en-CA" dirty="0"/>
              <a:t>Emergency stair case;</a:t>
            </a:r>
          </a:p>
          <a:p>
            <a:pPr marL="285750" indent="-285750">
              <a:buFont typeface="Arial" panose="020B0604020202020204" pitchFamily="34" charset="0"/>
              <a:buChar char="•"/>
            </a:pPr>
            <a:r>
              <a:rPr lang="en-CA" dirty="0"/>
              <a:t>Water and electricity for all levels;</a:t>
            </a:r>
          </a:p>
          <a:p>
            <a:pPr marL="285750" indent="-285750">
              <a:buFont typeface="Arial" panose="020B0604020202020204" pitchFamily="34" charset="0"/>
              <a:buChar char="•"/>
            </a:pPr>
            <a:r>
              <a:rPr lang="en-CA" dirty="0"/>
              <a:t>Revenue +500/day;</a:t>
            </a:r>
          </a:p>
          <a:p>
            <a:pPr marL="285750" indent="-285750">
              <a:buFont typeface="Arial" panose="020B0604020202020204" pitchFamily="34" charset="0"/>
              <a:buChar char="•"/>
            </a:pPr>
            <a:r>
              <a:rPr lang="en-CA" dirty="0"/>
              <a:t>At least 2 recycling bins;</a:t>
            </a:r>
          </a:p>
          <a:p>
            <a:pPr marL="285750" indent="-285750">
              <a:buFont typeface="Arial" panose="020B0604020202020204" pitchFamily="34" charset="0"/>
              <a:buChar char="•"/>
            </a:pPr>
            <a:r>
              <a:rPr lang="en-CA" dirty="0"/>
              <a:t>Apartment building in the upper level floors;</a:t>
            </a:r>
          </a:p>
          <a:p>
            <a:pPr marL="285750" indent="-285750">
              <a:buFont typeface="Arial" panose="020B0604020202020204" pitchFamily="34" charset="0"/>
              <a:buChar char="•"/>
            </a:pPr>
            <a:r>
              <a:rPr lang="en-CA" dirty="0"/>
              <a:t>Stores in the lower level floors;</a:t>
            </a:r>
          </a:p>
          <a:p>
            <a:endParaRPr lang="en-CA" dirty="0"/>
          </a:p>
        </p:txBody>
      </p:sp>
      <p:sp>
        <p:nvSpPr>
          <p:cNvPr id="4" name="TextBox 3">
            <a:extLst>
              <a:ext uri="{FF2B5EF4-FFF2-40B4-BE49-F238E27FC236}">
                <a16:creationId xmlns:a16="http://schemas.microsoft.com/office/drawing/2014/main" id="{D21F772C-4AFC-40E5-AFFA-C0FCAF303374}"/>
              </a:ext>
            </a:extLst>
          </p:cNvPr>
          <p:cNvSpPr txBox="1"/>
          <p:nvPr/>
        </p:nvSpPr>
        <p:spPr>
          <a:xfrm>
            <a:off x="763398" y="5753315"/>
            <a:ext cx="10298179"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dirty="0"/>
              <a:t>If you happen to have empty spaces in the building fill them with such building amenities as vending machines, pay phones, etc. </a:t>
            </a:r>
          </a:p>
        </p:txBody>
      </p:sp>
      <p:sp>
        <p:nvSpPr>
          <p:cNvPr id="6" name="TextBox 5">
            <a:extLst>
              <a:ext uri="{FF2B5EF4-FFF2-40B4-BE49-F238E27FC236}">
                <a16:creationId xmlns:a16="http://schemas.microsoft.com/office/drawing/2014/main" id="{39ED7CAF-B146-4D47-BD46-30AB81E14FDF}"/>
              </a:ext>
            </a:extLst>
          </p:cNvPr>
          <p:cNvSpPr txBox="1"/>
          <p:nvPr/>
        </p:nvSpPr>
        <p:spPr>
          <a:xfrm>
            <a:off x="669857" y="5014651"/>
            <a:ext cx="11106047" cy="738664"/>
          </a:xfrm>
          <a:prstGeom prst="rect">
            <a:avLst/>
          </a:prstGeom>
          <a:noFill/>
        </p:spPr>
        <p:txBody>
          <a:bodyPr wrap="square" rtlCol="0">
            <a:spAutoFit/>
          </a:bodyPr>
          <a:lstStyle/>
          <a:p>
            <a:r>
              <a:rPr lang="en-CA" sz="2400" b="1" dirty="0">
                <a:solidFill>
                  <a:srgbClr val="FF0000"/>
                </a:solidFill>
              </a:rPr>
              <a:t>This version 2 is now the building of record for students A to M in phases 4 and 5.</a:t>
            </a:r>
          </a:p>
          <a:p>
            <a:endParaRPr lang="en-CA" b="1" dirty="0">
              <a:solidFill>
                <a:srgbClr val="FF0000"/>
              </a:solidFill>
            </a:endParaRPr>
          </a:p>
        </p:txBody>
      </p:sp>
    </p:spTree>
    <p:custDataLst>
      <p:tags r:id="rId1"/>
    </p:custDataLst>
    <p:extLst>
      <p:ext uri="{BB962C8B-B14F-4D97-AF65-F5344CB8AC3E}">
        <p14:creationId xmlns:p14="http://schemas.microsoft.com/office/powerpoint/2010/main" val="415853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985562-401D-4B4A-885C-C32A90281FEA}"/>
              </a:ext>
            </a:extLst>
          </p:cNvPr>
          <p:cNvPicPr>
            <a:picLocks noChangeAspect="1"/>
          </p:cNvPicPr>
          <p:nvPr/>
        </p:nvPicPr>
        <p:blipFill>
          <a:blip r:embed="rId3"/>
          <a:stretch>
            <a:fillRect/>
          </a:stretch>
        </p:blipFill>
        <p:spPr>
          <a:xfrm>
            <a:off x="0" y="7743"/>
            <a:ext cx="12192000" cy="6842514"/>
          </a:xfrm>
          <a:prstGeom prst="rect">
            <a:avLst/>
          </a:prstGeom>
        </p:spPr>
      </p:pic>
      <p:sp>
        <p:nvSpPr>
          <p:cNvPr id="4" name="TextBox 3">
            <a:extLst>
              <a:ext uri="{FF2B5EF4-FFF2-40B4-BE49-F238E27FC236}">
                <a16:creationId xmlns:a16="http://schemas.microsoft.com/office/drawing/2014/main" id="{3A95DE6B-8126-408E-BD78-6A639EC2C523}"/>
              </a:ext>
            </a:extLst>
          </p:cNvPr>
          <p:cNvSpPr txBox="1"/>
          <p:nvPr/>
        </p:nvSpPr>
        <p:spPr>
          <a:xfrm>
            <a:off x="8035605" y="1386511"/>
            <a:ext cx="1770078" cy="584775"/>
          </a:xfrm>
          <a:prstGeom prst="rect">
            <a:avLst/>
          </a:prstGeom>
          <a:noFill/>
        </p:spPr>
        <p:txBody>
          <a:bodyPr wrap="square" rtlCol="0">
            <a:spAutoFit/>
          </a:bodyPr>
          <a:lstStyle/>
          <a:p>
            <a:r>
              <a:rPr lang="en-CA" sz="3200" b="1" dirty="0">
                <a:solidFill>
                  <a:schemeClr val="bg1"/>
                </a:solidFill>
              </a:rPr>
              <a:t>Version 2</a:t>
            </a:r>
          </a:p>
        </p:txBody>
      </p:sp>
    </p:spTree>
    <p:custDataLst>
      <p:tags r:id="rId1"/>
    </p:custDataLst>
    <p:extLst>
      <p:ext uri="{BB962C8B-B14F-4D97-AF65-F5344CB8AC3E}">
        <p14:creationId xmlns:p14="http://schemas.microsoft.com/office/powerpoint/2010/main" val="13078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985562-401D-4B4A-885C-C32A90281FEA}"/>
              </a:ext>
            </a:extLst>
          </p:cNvPr>
          <p:cNvPicPr>
            <a:picLocks noChangeAspect="1"/>
          </p:cNvPicPr>
          <p:nvPr/>
        </p:nvPicPr>
        <p:blipFill>
          <a:blip r:embed="rId3"/>
          <a:stretch>
            <a:fillRect/>
          </a:stretch>
        </p:blipFill>
        <p:spPr>
          <a:xfrm>
            <a:off x="0" y="7743"/>
            <a:ext cx="12192000" cy="6842514"/>
          </a:xfrm>
          <a:prstGeom prst="rect">
            <a:avLst/>
          </a:prstGeom>
        </p:spPr>
      </p:pic>
      <p:sp>
        <p:nvSpPr>
          <p:cNvPr id="3" name="Rectangle 2">
            <a:extLst>
              <a:ext uri="{FF2B5EF4-FFF2-40B4-BE49-F238E27FC236}">
                <a16:creationId xmlns:a16="http://schemas.microsoft.com/office/drawing/2014/main" id="{A1ED25A8-6A54-4C26-A41A-DC835D68FC1A}"/>
              </a:ext>
            </a:extLst>
          </p:cNvPr>
          <p:cNvSpPr/>
          <p:nvPr/>
        </p:nvSpPr>
        <p:spPr>
          <a:xfrm>
            <a:off x="10169725" y="7743"/>
            <a:ext cx="2157647" cy="24139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4" name="TextBox 3">
            <a:extLst>
              <a:ext uri="{FF2B5EF4-FFF2-40B4-BE49-F238E27FC236}">
                <a16:creationId xmlns:a16="http://schemas.microsoft.com/office/drawing/2014/main" id="{19F477E5-A106-41BA-BA9D-147EAABA53D4}"/>
              </a:ext>
            </a:extLst>
          </p:cNvPr>
          <p:cNvSpPr txBox="1"/>
          <p:nvPr/>
        </p:nvSpPr>
        <p:spPr>
          <a:xfrm>
            <a:off x="10339989" y="24519"/>
            <a:ext cx="1876425" cy="3170099"/>
          </a:xfrm>
          <a:prstGeom prst="rect">
            <a:avLst/>
          </a:prstGeom>
          <a:noFill/>
        </p:spPr>
        <p:txBody>
          <a:bodyPr wrap="square" rtlCol="0">
            <a:spAutoFit/>
          </a:bodyPr>
          <a:lstStyle/>
          <a:p>
            <a:r>
              <a:rPr lang="en-CA" sz="1400" dirty="0"/>
              <a:t>Main facilities:</a:t>
            </a:r>
          </a:p>
          <a:p>
            <a:pPr marL="285750" indent="-285750">
              <a:buFont typeface="Arial" panose="020B0604020202020204" pitchFamily="34" charset="0"/>
              <a:buChar char="•"/>
            </a:pPr>
            <a:r>
              <a:rPr lang="en-CA" sz="1400" dirty="0"/>
              <a:t>Apartments;</a:t>
            </a:r>
          </a:p>
          <a:p>
            <a:pPr marL="285750" indent="-285750">
              <a:buFont typeface="Arial" panose="020B0604020202020204" pitchFamily="34" charset="0"/>
              <a:buChar char="•"/>
            </a:pPr>
            <a:r>
              <a:rPr lang="en-CA" sz="1400" dirty="0"/>
              <a:t>Restaurants;</a:t>
            </a:r>
          </a:p>
          <a:p>
            <a:pPr marL="285750" indent="-285750">
              <a:buFont typeface="Arial" panose="020B0604020202020204" pitchFamily="34" charset="0"/>
              <a:buChar char="•"/>
            </a:pPr>
            <a:r>
              <a:rPr lang="en-CA" sz="1400" dirty="0"/>
              <a:t>Offices;</a:t>
            </a:r>
          </a:p>
          <a:p>
            <a:pPr marL="285750" indent="-285750">
              <a:buFont typeface="Arial" panose="020B0604020202020204" pitchFamily="34" charset="0"/>
              <a:buChar char="•"/>
            </a:pPr>
            <a:r>
              <a:rPr lang="en-CA" sz="1400" dirty="0"/>
              <a:t>Stores;</a:t>
            </a:r>
          </a:p>
          <a:p>
            <a:pPr marL="285750" indent="-285750">
              <a:buFont typeface="Arial" panose="020B0604020202020204" pitchFamily="34" charset="0"/>
              <a:buChar char="•"/>
            </a:pPr>
            <a:r>
              <a:rPr lang="en-CA" sz="1400" dirty="0"/>
              <a:t>Common areas;</a:t>
            </a:r>
          </a:p>
          <a:p>
            <a:pPr marL="285750" indent="-285750">
              <a:buFont typeface="Arial" panose="020B0604020202020204" pitchFamily="34" charset="0"/>
              <a:buChar char="•"/>
            </a:pPr>
            <a:r>
              <a:rPr lang="en-CA" sz="1400" dirty="0"/>
              <a:t>Recycling bins;</a:t>
            </a:r>
          </a:p>
          <a:p>
            <a:pPr marL="285750" indent="-285750">
              <a:buFont typeface="Arial" panose="020B0604020202020204" pitchFamily="34" charset="0"/>
              <a:buChar char="•"/>
            </a:pPr>
            <a:r>
              <a:rPr lang="en-CA" sz="1400" dirty="0"/>
              <a:t>Amenities – payphones, wending machines, shoe polishing</a:t>
            </a:r>
          </a:p>
          <a:p>
            <a:pPr marL="285750" indent="-285750">
              <a:buFont typeface="Arial" panose="020B0604020202020204" pitchFamily="34" charset="0"/>
              <a:buChar char="•"/>
            </a:pPr>
            <a:endParaRPr lang="en-CA" sz="1400" dirty="0"/>
          </a:p>
          <a:p>
            <a:pPr marL="285750" indent="-285750">
              <a:buFont typeface="Arial" panose="020B0604020202020204" pitchFamily="34" charset="0"/>
              <a:buChar char="•"/>
            </a:pPr>
            <a:endParaRPr lang="en-CA" sz="1400" dirty="0"/>
          </a:p>
          <a:p>
            <a:pPr marL="285750" indent="-285750">
              <a:buFont typeface="Arial" panose="020B0604020202020204" pitchFamily="34" charset="0"/>
              <a:buChar char="•"/>
            </a:pPr>
            <a:endParaRPr lang="en-CA" dirty="0"/>
          </a:p>
        </p:txBody>
      </p:sp>
      <p:sp>
        <p:nvSpPr>
          <p:cNvPr id="5" name="Rectangle 4">
            <a:extLst>
              <a:ext uri="{FF2B5EF4-FFF2-40B4-BE49-F238E27FC236}">
                <a16:creationId xmlns:a16="http://schemas.microsoft.com/office/drawing/2014/main" id="{9BBB8E57-14A8-4445-9FA4-C6DBFD7AC83E}"/>
              </a:ext>
            </a:extLst>
          </p:cNvPr>
          <p:cNvSpPr/>
          <p:nvPr/>
        </p:nvSpPr>
        <p:spPr>
          <a:xfrm>
            <a:off x="10148846" y="2469066"/>
            <a:ext cx="2157647" cy="3518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6" name="TextBox 5">
            <a:extLst>
              <a:ext uri="{FF2B5EF4-FFF2-40B4-BE49-F238E27FC236}">
                <a16:creationId xmlns:a16="http://schemas.microsoft.com/office/drawing/2014/main" id="{D72B01E7-019D-497C-9D22-434C1F231A5F}"/>
              </a:ext>
            </a:extLst>
          </p:cNvPr>
          <p:cNvSpPr txBox="1"/>
          <p:nvPr/>
        </p:nvSpPr>
        <p:spPr>
          <a:xfrm>
            <a:off x="10251380" y="2443590"/>
            <a:ext cx="2157647" cy="3754874"/>
          </a:xfrm>
          <a:prstGeom prst="rect">
            <a:avLst/>
          </a:prstGeom>
          <a:noFill/>
        </p:spPr>
        <p:txBody>
          <a:bodyPr wrap="square" rtlCol="0">
            <a:spAutoFit/>
          </a:bodyPr>
          <a:lstStyle/>
          <a:p>
            <a:r>
              <a:rPr lang="en-CA" sz="1400" dirty="0"/>
              <a:t>Supporting services and amenities:</a:t>
            </a:r>
          </a:p>
          <a:p>
            <a:pPr marL="342900" indent="-342900">
              <a:buAutoNum type="arabicPeriod"/>
            </a:pPr>
            <a:r>
              <a:rPr lang="en-CA" sz="1400" dirty="0"/>
              <a:t>Garbage collection point;</a:t>
            </a:r>
          </a:p>
          <a:p>
            <a:pPr marL="342900" indent="-342900">
              <a:buAutoNum type="arabicPeriod"/>
            </a:pPr>
            <a:r>
              <a:rPr lang="en-CA" sz="1400" dirty="0"/>
              <a:t>Construction office;</a:t>
            </a:r>
          </a:p>
          <a:p>
            <a:pPr marL="342900" indent="-342900">
              <a:buAutoNum type="arabicPeriod"/>
            </a:pPr>
            <a:r>
              <a:rPr lang="en-CA" sz="1400" dirty="0"/>
              <a:t>Water meter;</a:t>
            </a:r>
          </a:p>
          <a:p>
            <a:pPr marL="342900" indent="-342900">
              <a:buAutoNum type="arabicPeriod"/>
            </a:pPr>
            <a:r>
              <a:rPr lang="en-CA" sz="1400" dirty="0"/>
              <a:t>Electrical transformer;</a:t>
            </a:r>
          </a:p>
          <a:p>
            <a:pPr marL="342900" indent="-342900">
              <a:buAutoNum type="arabicPeriod"/>
            </a:pPr>
            <a:r>
              <a:rPr lang="en-CA" sz="1400" dirty="0"/>
              <a:t>Phone switchboard;</a:t>
            </a:r>
          </a:p>
          <a:p>
            <a:pPr marL="342900" indent="-342900">
              <a:buAutoNum type="arabicPeriod"/>
            </a:pPr>
            <a:r>
              <a:rPr lang="en-CA" sz="1400" dirty="0"/>
              <a:t>Bottled water;</a:t>
            </a:r>
          </a:p>
          <a:p>
            <a:pPr marL="342900" indent="-342900">
              <a:buAutoNum type="arabicPeriod"/>
            </a:pPr>
            <a:r>
              <a:rPr lang="en-CA" sz="1400" dirty="0"/>
              <a:t>Copy Center;</a:t>
            </a:r>
          </a:p>
          <a:p>
            <a:pPr marL="342900" indent="-342900">
              <a:buAutoNum type="arabicPeriod"/>
            </a:pPr>
            <a:r>
              <a:rPr lang="en-CA" sz="1400" dirty="0"/>
              <a:t>Courier;</a:t>
            </a:r>
          </a:p>
          <a:p>
            <a:pPr marL="342900" indent="-342900">
              <a:buAutoNum type="arabicPeriod"/>
            </a:pPr>
            <a:r>
              <a:rPr lang="en-CA" sz="1400" dirty="0"/>
              <a:t>Store Room;</a:t>
            </a:r>
          </a:p>
          <a:p>
            <a:pPr marL="342900" indent="-342900">
              <a:buAutoNum type="arabicPeriod"/>
            </a:pPr>
            <a:r>
              <a:rPr lang="en-CA" sz="1400" dirty="0"/>
              <a:t>Recycling room;</a:t>
            </a:r>
          </a:p>
          <a:p>
            <a:pPr marL="342900" indent="-342900">
              <a:buAutoNum type="arabicPeriod"/>
            </a:pPr>
            <a:r>
              <a:rPr lang="en-CA" sz="1400" dirty="0"/>
              <a:t>Maintainers room;</a:t>
            </a:r>
          </a:p>
          <a:p>
            <a:pPr marL="342900" indent="-342900">
              <a:buAutoNum type="arabicPeriod"/>
            </a:pPr>
            <a:r>
              <a:rPr lang="en-CA" sz="1400" dirty="0"/>
              <a:t>Movers Office;</a:t>
            </a:r>
          </a:p>
          <a:p>
            <a:pPr marL="342900" indent="-342900">
              <a:buAutoNum type="arabicPeriod"/>
            </a:pPr>
            <a:r>
              <a:rPr lang="en-CA" sz="1400" dirty="0"/>
              <a:t>Office supplies.</a:t>
            </a:r>
          </a:p>
          <a:p>
            <a:endParaRPr lang="en-CA" sz="1400" dirty="0"/>
          </a:p>
        </p:txBody>
      </p:sp>
      <p:sp>
        <p:nvSpPr>
          <p:cNvPr id="7" name="TextBox 6">
            <a:extLst>
              <a:ext uri="{FF2B5EF4-FFF2-40B4-BE49-F238E27FC236}">
                <a16:creationId xmlns:a16="http://schemas.microsoft.com/office/drawing/2014/main" id="{5C9DEF68-EE0F-49A2-933F-21F1E9AD3B1D}"/>
              </a:ext>
            </a:extLst>
          </p:cNvPr>
          <p:cNvSpPr txBox="1"/>
          <p:nvPr/>
        </p:nvSpPr>
        <p:spPr>
          <a:xfrm>
            <a:off x="5679804" y="5135577"/>
            <a:ext cx="441951" cy="461665"/>
          </a:xfrm>
          <a:prstGeom prst="rect">
            <a:avLst/>
          </a:prstGeom>
          <a:noFill/>
        </p:spPr>
        <p:txBody>
          <a:bodyPr wrap="square" rtlCol="0">
            <a:spAutoFit/>
          </a:bodyPr>
          <a:lstStyle/>
          <a:p>
            <a:r>
              <a:rPr lang="en-CA" sz="2400" b="1" dirty="0"/>
              <a:t>4.</a:t>
            </a:r>
          </a:p>
        </p:txBody>
      </p:sp>
      <p:sp>
        <p:nvSpPr>
          <p:cNvPr id="8" name="TextBox 7">
            <a:extLst>
              <a:ext uri="{FF2B5EF4-FFF2-40B4-BE49-F238E27FC236}">
                <a16:creationId xmlns:a16="http://schemas.microsoft.com/office/drawing/2014/main" id="{BE865846-6620-427F-A04C-F98A724FFE7C}"/>
              </a:ext>
            </a:extLst>
          </p:cNvPr>
          <p:cNvSpPr txBox="1"/>
          <p:nvPr/>
        </p:nvSpPr>
        <p:spPr>
          <a:xfrm>
            <a:off x="7922082" y="4665287"/>
            <a:ext cx="441951" cy="461665"/>
          </a:xfrm>
          <a:prstGeom prst="rect">
            <a:avLst/>
          </a:prstGeom>
          <a:noFill/>
        </p:spPr>
        <p:txBody>
          <a:bodyPr wrap="square" rtlCol="0">
            <a:spAutoFit/>
          </a:bodyPr>
          <a:lstStyle/>
          <a:p>
            <a:r>
              <a:rPr lang="en-CA" sz="2400" b="1" dirty="0"/>
              <a:t>9.</a:t>
            </a:r>
          </a:p>
        </p:txBody>
      </p:sp>
      <p:sp>
        <p:nvSpPr>
          <p:cNvPr id="9" name="TextBox 8">
            <a:extLst>
              <a:ext uri="{FF2B5EF4-FFF2-40B4-BE49-F238E27FC236}">
                <a16:creationId xmlns:a16="http://schemas.microsoft.com/office/drawing/2014/main" id="{56132C2F-9208-4408-95DD-02DE1885FB7F}"/>
              </a:ext>
            </a:extLst>
          </p:cNvPr>
          <p:cNvSpPr txBox="1"/>
          <p:nvPr/>
        </p:nvSpPr>
        <p:spPr>
          <a:xfrm>
            <a:off x="4195019" y="5135577"/>
            <a:ext cx="635111" cy="461665"/>
          </a:xfrm>
          <a:prstGeom prst="rect">
            <a:avLst/>
          </a:prstGeom>
          <a:noFill/>
        </p:spPr>
        <p:txBody>
          <a:bodyPr wrap="square" rtlCol="0">
            <a:spAutoFit/>
          </a:bodyPr>
          <a:lstStyle/>
          <a:p>
            <a:r>
              <a:rPr lang="en-CA" sz="2400" b="1" dirty="0"/>
              <a:t>13.</a:t>
            </a:r>
          </a:p>
        </p:txBody>
      </p:sp>
      <p:sp>
        <p:nvSpPr>
          <p:cNvPr id="10" name="TextBox 9">
            <a:extLst>
              <a:ext uri="{FF2B5EF4-FFF2-40B4-BE49-F238E27FC236}">
                <a16:creationId xmlns:a16="http://schemas.microsoft.com/office/drawing/2014/main" id="{EDDA0865-6BB9-4A18-BDDA-0629F1B5D2EA}"/>
              </a:ext>
            </a:extLst>
          </p:cNvPr>
          <p:cNvSpPr txBox="1"/>
          <p:nvPr/>
        </p:nvSpPr>
        <p:spPr>
          <a:xfrm>
            <a:off x="6241524" y="5145417"/>
            <a:ext cx="441951" cy="461665"/>
          </a:xfrm>
          <a:prstGeom prst="rect">
            <a:avLst/>
          </a:prstGeom>
          <a:noFill/>
        </p:spPr>
        <p:txBody>
          <a:bodyPr wrap="square" rtlCol="0">
            <a:spAutoFit/>
          </a:bodyPr>
          <a:lstStyle/>
          <a:p>
            <a:r>
              <a:rPr lang="en-CA" sz="2400" b="1" dirty="0"/>
              <a:t>6.</a:t>
            </a:r>
          </a:p>
        </p:txBody>
      </p:sp>
      <p:sp>
        <p:nvSpPr>
          <p:cNvPr id="11" name="TextBox 10">
            <a:extLst>
              <a:ext uri="{FF2B5EF4-FFF2-40B4-BE49-F238E27FC236}">
                <a16:creationId xmlns:a16="http://schemas.microsoft.com/office/drawing/2014/main" id="{6D8A262B-C7A0-470D-80E6-0C53A196A9E3}"/>
              </a:ext>
            </a:extLst>
          </p:cNvPr>
          <p:cNvSpPr txBox="1"/>
          <p:nvPr/>
        </p:nvSpPr>
        <p:spPr>
          <a:xfrm>
            <a:off x="4958782" y="5126954"/>
            <a:ext cx="441951" cy="461665"/>
          </a:xfrm>
          <a:prstGeom prst="rect">
            <a:avLst/>
          </a:prstGeom>
          <a:noFill/>
        </p:spPr>
        <p:txBody>
          <a:bodyPr wrap="square" rtlCol="0">
            <a:spAutoFit/>
          </a:bodyPr>
          <a:lstStyle/>
          <a:p>
            <a:r>
              <a:rPr lang="en-CA" sz="2400" b="1" dirty="0"/>
              <a:t>5.</a:t>
            </a:r>
          </a:p>
        </p:txBody>
      </p:sp>
      <p:sp>
        <p:nvSpPr>
          <p:cNvPr id="12" name="TextBox 11">
            <a:extLst>
              <a:ext uri="{FF2B5EF4-FFF2-40B4-BE49-F238E27FC236}">
                <a16:creationId xmlns:a16="http://schemas.microsoft.com/office/drawing/2014/main" id="{9F55D3F7-16CE-4593-A4C5-790895CD1920}"/>
              </a:ext>
            </a:extLst>
          </p:cNvPr>
          <p:cNvSpPr txBox="1"/>
          <p:nvPr/>
        </p:nvSpPr>
        <p:spPr>
          <a:xfrm>
            <a:off x="5293256" y="5126953"/>
            <a:ext cx="441951" cy="461665"/>
          </a:xfrm>
          <a:prstGeom prst="rect">
            <a:avLst/>
          </a:prstGeom>
          <a:noFill/>
        </p:spPr>
        <p:txBody>
          <a:bodyPr wrap="square" rtlCol="0">
            <a:spAutoFit/>
          </a:bodyPr>
          <a:lstStyle/>
          <a:p>
            <a:r>
              <a:rPr lang="en-CA" sz="2400" b="1" dirty="0"/>
              <a:t>5.</a:t>
            </a:r>
          </a:p>
        </p:txBody>
      </p:sp>
      <p:sp>
        <p:nvSpPr>
          <p:cNvPr id="13" name="TextBox 12">
            <a:extLst>
              <a:ext uri="{FF2B5EF4-FFF2-40B4-BE49-F238E27FC236}">
                <a16:creationId xmlns:a16="http://schemas.microsoft.com/office/drawing/2014/main" id="{7BB3CD90-508C-4797-8AC3-5FCA7D145AD2}"/>
              </a:ext>
            </a:extLst>
          </p:cNvPr>
          <p:cNvSpPr txBox="1"/>
          <p:nvPr/>
        </p:nvSpPr>
        <p:spPr>
          <a:xfrm>
            <a:off x="6977001" y="5130188"/>
            <a:ext cx="618319" cy="461665"/>
          </a:xfrm>
          <a:prstGeom prst="rect">
            <a:avLst/>
          </a:prstGeom>
          <a:noFill/>
        </p:spPr>
        <p:txBody>
          <a:bodyPr wrap="square" rtlCol="0">
            <a:spAutoFit/>
          </a:bodyPr>
          <a:lstStyle/>
          <a:p>
            <a:r>
              <a:rPr lang="en-CA" sz="2400" b="1" dirty="0"/>
              <a:t>12.</a:t>
            </a:r>
          </a:p>
        </p:txBody>
      </p:sp>
      <p:sp>
        <p:nvSpPr>
          <p:cNvPr id="14" name="TextBox 13">
            <a:extLst>
              <a:ext uri="{FF2B5EF4-FFF2-40B4-BE49-F238E27FC236}">
                <a16:creationId xmlns:a16="http://schemas.microsoft.com/office/drawing/2014/main" id="{FA8EBDE6-F85C-4E6F-A946-22C91FCC3A2F}"/>
              </a:ext>
            </a:extLst>
          </p:cNvPr>
          <p:cNvSpPr txBox="1"/>
          <p:nvPr/>
        </p:nvSpPr>
        <p:spPr>
          <a:xfrm>
            <a:off x="7643368" y="5093857"/>
            <a:ext cx="576072" cy="461665"/>
          </a:xfrm>
          <a:prstGeom prst="rect">
            <a:avLst/>
          </a:prstGeom>
          <a:noFill/>
        </p:spPr>
        <p:txBody>
          <a:bodyPr wrap="square" rtlCol="0">
            <a:spAutoFit/>
          </a:bodyPr>
          <a:lstStyle/>
          <a:p>
            <a:r>
              <a:rPr lang="en-CA" sz="2400" b="1" dirty="0"/>
              <a:t>10.</a:t>
            </a:r>
          </a:p>
        </p:txBody>
      </p:sp>
      <p:sp>
        <p:nvSpPr>
          <p:cNvPr id="15" name="TextBox 14">
            <a:extLst>
              <a:ext uri="{FF2B5EF4-FFF2-40B4-BE49-F238E27FC236}">
                <a16:creationId xmlns:a16="http://schemas.microsoft.com/office/drawing/2014/main" id="{8B2CB716-4F5F-4500-BCDC-223ED3A3A296}"/>
              </a:ext>
            </a:extLst>
          </p:cNvPr>
          <p:cNvSpPr txBox="1"/>
          <p:nvPr/>
        </p:nvSpPr>
        <p:spPr>
          <a:xfrm>
            <a:off x="8370326" y="5135576"/>
            <a:ext cx="717647" cy="461665"/>
          </a:xfrm>
          <a:prstGeom prst="rect">
            <a:avLst/>
          </a:prstGeom>
          <a:noFill/>
        </p:spPr>
        <p:txBody>
          <a:bodyPr wrap="square" rtlCol="0">
            <a:spAutoFit/>
          </a:bodyPr>
          <a:lstStyle/>
          <a:p>
            <a:r>
              <a:rPr lang="en-CA" sz="2400" b="1" dirty="0"/>
              <a:t>11.</a:t>
            </a:r>
          </a:p>
        </p:txBody>
      </p:sp>
      <p:sp>
        <p:nvSpPr>
          <p:cNvPr id="16" name="TextBox 15">
            <a:extLst>
              <a:ext uri="{FF2B5EF4-FFF2-40B4-BE49-F238E27FC236}">
                <a16:creationId xmlns:a16="http://schemas.microsoft.com/office/drawing/2014/main" id="{78461F29-E529-47C7-8D22-982EEA53CA78}"/>
              </a:ext>
            </a:extLst>
          </p:cNvPr>
          <p:cNvSpPr txBox="1"/>
          <p:nvPr/>
        </p:nvSpPr>
        <p:spPr>
          <a:xfrm>
            <a:off x="9511726" y="4665288"/>
            <a:ext cx="441951" cy="461665"/>
          </a:xfrm>
          <a:prstGeom prst="rect">
            <a:avLst/>
          </a:prstGeom>
          <a:noFill/>
        </p:spPr>
        <p:txBody>
          <a:bodyPr wrap="square" rtlCol="0">
            <a:spAutoFit/>
          </a:bodyPr>
          <a:lstStyle/>
          <a:p>
            <a:r>
              <a:rPr lang="en-CA" sz="2400" b="1" dirty="0"/>
              <a:t>1.</a:t>
            </a:r>
          </a:p>
        </p:txBody>
      </p:sp>
      <p:sp>
        <p:nvSpPr>
          <p:cNvPr id="17" name="TextBox 16">
            <a:extLst>
              <a:ext uri="{FF2B5EF4-FFF2-40B4-BE49-F238E27FC236}">
                <a16:creationId xmlns:a16="http://schemas.microsoft.com/office/drawing/2014/main" id="{FE83C800-43B1-499B-903A-0C0B18817815}"/>
              </a:ext>
            </a:extLst>
          </p:cNvPr>
          <p:cNvSpPr txBox="1"/>
          <p:nvPr/>
        </p:nvSpPr>
        <p:spPr>
          <a:xfrm>
            <a:off x="4195019" y="4598179"/>
            <a:ext cx="441951" cy="461665"/>
          </a:xfrm>
          <a:prstGeom prst="rect">
            <a:avLst/>
          </a:prstGeom>
          <a:noFill/>
        </p:spPr>
        <p:txBody>
          <a:bodyPr wrap="square" rtlCol="0">
            <a:spAutoFit/>
          </a:bodyPr>
          <a:lstStyle/>
          <a:p>
            <a:r>
              <a:rPr lang="en-CA" sz="2400" b="1" dirty="0"/>
              <a:t>2.</a:t>
            </a:r>
          </a:p>
        </p:txBody>
      </p:sp>
      <p:sp>
        <p:nvSpPr>
          <p:cNvPr id="18" name="TextBox 17">
            <a:extLst>
              <a:ext uri="{FF2B5EF4-FFF2-40B4-BE49-F238E27FC236}">
                <a16:creationId xmlns:a16="http://schemas.microsoft.com/office/drawing/2014/main" id="{0237B3C4-DD94-491C-9DF6-1D31DC8E0E24}"/>
              </a:ext>
            </a:extLst>
          </p:cNvPr>
          <p:cNvSpPr txBox="1"/>
          <p:nvPr/>
        </p:nvSpPr>
        <p:spPr>
          <a:xfrm>
            <a:off x="5301044" y="4673912"/>
            <a:ext cx="441951" cy="461665"/>
          </a:xfrm>
          <a:prstGeom prst="rect">
            <a:avLst/>
          </a:prstGeom>
          <a:noFill/>
        </p:spPr>
        <p:txBody>
          <a:bodyPr wrap="square" rtlCol="0">
            <a:spAutoFit/>
          </a:bodyPr>
          <a:lstStyle/>
          <a:p>
            <a:r>
              <a:rPr lang="en-CA" sz="2400" b="1" dirty="0"/>
              <a:t>3.</a:t>
            </a:r>
          </a:p>
        </p:txBody>
      </p:sp>
      <p:sp>
        <p:nvSpPr>
          <p:cNvPr id="19" name="TextBox 18">
            <a:extLst>
              <a:ext uri="{FF2B5EF4-FFF2-40B4-BE49-F238E27FC236}">
                <a16:creationId xmlns:a16="http://schemas.microsoft.com/office/drawing/2014/main" id="{13D9EA0C-57CC-4300-881A-E6E423B66CF8}"/>
              </a:ext>
            </a:extLst>
          </p:cNvPr>
          <p:cNvSpPr txBox="1"/>
          <p:nvPr/>
        </p:nvSpPr>
        <p:spPr>
          <a:xfrm>
            <a:off x="5762746" y="4665289"/>
            <a:ext cx="441951" cy="461665"/>
          </a:xfrm>
          <a:prstGeom prst="rect">
            <a:avLst/>
          </a:prstGeom>
          <a:noFill/>
        </p:spPr>
        <p:txBody>
          <a:bodyPr wrap="square" rtlCol="0">
            <a:spAutoFit/>
          </a:bodyPr>
          <a:lstStyle/>
          <a:p>
            <a:r>
              <a:rPr lang="en-CA" sz="2400" b="1" dirty="0"/>
              <a:t>4.</a:t>
            </a:r>
          </a:p>
        </p:txBody>
      </p:sp>
      <p:sp>
        <p:nvSpPr>
          <p:cNvPr id="20" name="TextBox 19">
            <a:extLst>
              <a:ext uri="{FF2B5EF4-FFF2-40B4-BE49-F238E27FC236}">
                <a16:creationId xmlns:a16="http://schemas.microsoft.com/office/drawing/2014/main" id="{60EAE803-D3CD-40D9-9804-71EB24C1AB0A}"/>
              </a:ext>
            </a:extLst>
          </p:cNvPr>
          <p:cNvSpPr txBox="1"/>
          <p:nvPr/>
        </p:nvSpPr>
        <p:spPr>
          <a:xfrm>
            <a:off x="6360445" y="4665288"/>
            <a:ext cx="441951" cy="461665"/>
          </a:xfrm>
          <a:prstGeom prst="rect">
            <a:avLst/>
          </a:prstGeom>
          <a:noFill/>
        </p:spPr>
        <p:txBody>
          <a:bodyPr wrap="square" rtlCol="0">
            <a:spAutoFit/>
          </a:bodyPr>
          <a:lstStyle/>
          <a:p>
            <a:r>
              <a:rPr lang="en-CA" sz="2400" b="1" dirty="0"/>
              <a:t>7.</a:t>
            </a:r>
          </a:p>
        </p:txBody>
      </p:sp>
      <p:sp>
        <p:nvSpPr>
          <p:cNvPr id="21" name="TextBox 20">
            <a:extLst>
              <a:ext uri="{FF2B5EF4-FFF2-40B4-BE49-F238E27FC236}">
                <a16:creationId xmlns:a16="http://schemas.microsoft.com/office/drawing/2014/main" id="{EDCE8126-E5CA-4FEE-A81B-CAA7BE317901}"/>
              </a:ext>
            </a:extLst>
          </p:cNvPr>
          <p:cNvSpPr txBox="1"/>
          <p:nvPr/>
        </p:nvSpPr>
        <p:spPr>
          <a:xfrm>
            <a:off x="7108198" y="4683346"/>
            <a:ext cx="441951" cy="461665"/>
          </a:xfrm>
          <a:prstGeom prst="rect">
            <a:avLst/>
          </a:prstGeom>
          <a:noFill/>
        </p:spPr>
        <p:txBody>
          <a:bodyPr wrap="square" rtlCol="0">
            <a:spAutoFit/>
          </a:bodyPr>
          <a:lstStyle/>
          <a:p>
            <a:r>
              <a:rPr lang="en-CA" sz="2400" b="1" dirty="0"/>
              <a:t>8.</a:t>
            </a:r>
          </a:p>
        </p:txBody>
      </p:sp>
      <p:sp>
        <p:nvSpPr>
          <p:cNvPr id="22" name="Oval 21">
            <a:extLst>
              <a:ext uri="{FF2B5EF4-FFF2-40B4-BE49-F238E27FC236}">
                <a16:creationId xmlns:a16="http://schemas.microsoft.com/office/drawing/2014/main" id="{1BB7755A-AA09-40F2-A08F-10B5C0929FCC}"/>
              </a:ext>
            </a:extLst>
          </p:cNvPr>
          <p:cNvSpPr/>
          <p:nvPr/>
        </p:nvSpPr>
        <p:spPr>
          <a:xfrm>
            <a:off x="11755317" y="353458"/>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3" name="Oval 22">
            <a:extLst>
              <a:ext uri="{FF2B5EF4-FFF2-40B4-BE49-F238E27FC236}">
                <a16:creationId xmlns:a16="http://schemas.microsoft.com/office/drawing/2014/main" id="{28416B99-E463-427E-A3E6-32ED0006BCE7}"/>
              </a:ext>
            </a:extLst>
          </p:cNvPr>
          <p:cNvSpPr/>
          <p:nvPr/>
        </p:nvSpPr>
        <p:spPr>
          <a:xfrm>
            <a:off x="11755317" y="563344"/>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6839DF38-4C58-4D09-BB3C-63C7455103E4}"/>
              </a:ext>
            </a:extLst>
          </p:cNvPr>
          <p:cNvSpPr/>
          <p:nvPr/>
        </p:nvSpPr>
        <p:spPr>
          <a:xfrm>
            <a:off x="11755317" y="790895"/>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5" name="Oval 24">
            <a:extLst>
              <a:ext uri="{FF2B5EF4-FFF2-40B4-BE49-F238E27FC236}">
                <a16:creationId xmlns:a16="http://schemas.microsoft.com/office/drawing/2014/main" id="{D7F547CD-ACA5-4411-B709-05931B164901}"/>
              </a:ext>
            </a:extLst>
          </p:cNvPr>
          <p:cNvSpPr/>
          <p:nvPr/>
        </p:nvSpPr>
        <p:spPr>
          <a:xfrm>
            <a:off x="11755317" y="1001203"/>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F91B5B47-2EB8-4474-A629-02A6AC59701C}"/>
              </a:ext>
            </a:extLst>
          </p:cNvPr>
          <p:cNvSpPr/>
          <p:nvPr/>
        </p:nvSpPr>
        <p:spPr>
          <a:xfrm>
            <a:off x="11855985" y="1210725"/>
            <a:ext cx="100668" cy="109057"/>
          </a:xfrm>
          <a:prstGeom prst="ellipse">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7" name="Oval 26">
            <a:extLst>
              <a:ext uri="{FF2B5EF4-FFF2-40B4-BE49-F238E27FC236}">
                <a16:creationId xmlns:a16="http://schemas.microsoft.com/office/drawing/2014/main" id="{AB336BBE-69FB-426F-8F99-E0401C37DE58}"/>
              </a:ext>
            </a:extLst>
          </p:cNvPr>
          <p:cNvSpPr/>
          <p:nvPr/>
        </p:nvSpPr>
        <p:spPr>
          <a:xfrm>
            <a:off x="11855985" y="1413621"/>
            <a:ext cx="100668" cy="109057"/>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00D64E42-FC77-44DF-B6EC-2743346A4A6C}"/>
              </a:ext>
            </a:extLst>
          </p:cNvPr>
          <p:cNvSpPr txBox="1"/>
          <p:nvPr/>
        </p:nvSpPr>
        <p:spPr>
          <a:xfrm>
            <a:off x="9051627" y="2771921"/>
            <a:ext cx="796954" cy="369332"/>
          </a:xfrm>
          <a:prstGeom prst="rect">
            <a:avLst/>
          </a:prstGeom>
          <a:noFill/>
        </p:spPr>
        <p:txBody>
          <a:bodyPr wrap="square" rtlCol="0">
            <a:spAutoFit/>
          </a:bodyPr>
          <a:lstStyle/>
          <a:p>
            <a:r>
              <a:rPr lang="en-CA" dirty="0">
                <a:solidFill>
                  <a:schemeClr val="bg1"/>
                </a:solidFill>
              </a:rPr>
              <a:t>Lobby</a:t>
            </a:r>
          </a:p>
        </p:txBody>
      </p:sp>
      <p:sp>
        <p:nvSpPr>
          <p:cNvPr id="29" name="Arrow: Right 28">
            <a:extLst>
              <a:ext uri="{FF2B5EF4-FFF2-40B4-BE49-F238E27FC236}">
                <a16:creationId xmlns:a16="http://schemas.microsoft.com/office/drawing/2014/main" id="{A92119B2-4942-4EE5-997B-A0C8B9D582C5}"/>
              </a:ext>
            </a:extLst>
          </p:cNvPr>
          <p:cNvSpPr/>
          <p:nvPr/>
        </p:nvSpPr>
        <p:spPr>
          <a:xfrm rot="4073716">
            <a:off x="9378346" y="3371703"/>
            <a:ext cx="500383" cy="77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a:extLst>
              <a:ext uri="{FF2B5EF4-FFF2-40B4-BE49-F238E27FC236}">
                <a16:creationId xmlns:a16="http://schemas.microsoft.com/office/drawing/2014/main" id="{B45F9854-0F8A-45C0-A582-8F8080C5D673}"/>
              </a:ext>
            </a:extLst>
          </p:cNvPr>
          <p:cNvSpPr txBox="1"/>
          <p:nvPr/>
        </p:nvSpPr>
        <p:spPr>
          <a:xfrm>
            <a:off x="7266193" y="747793"/>
            <a:ext cx="987858" cy="646331"/>
          </a:xfrm>
          <a:prstGeom prst="rect">
            <a:avLst/>
          </a:prstGeom>
          <a:noFill/>
        </p:spPr>
        <p:txBody>
          <a:bodyPr wrap="square" rtlCol="0">
            <a:spAutoFit/>
          </a:bodyPr>
          <a:lstStyle/>
          <a:p>
            <a:r>
              <a:rPr lang="en-CA" dirty="0">
                <a:solidFill>
                  <a:schemeClr val="bg1"/>
                </a:solidFill>
              </a:rPr>
              <a:t>Garbage bins</a:t>
            </a:r>
          </a:p>
        </p:txBody>
      </p:sp>
      <p:sp>
        <p:nvSpPr>
          <p:cNvPr id="31" name="Arrow: Right 30">
            <a:extLst>
              <a:ext uri="{FF2B5EF4-FFF2-40B4-BE49-F238E27FC236}">
                <a16:creationId xmlns:a16="http://schemas.microsoft.com/office/drawing/2014/main" id="{9C753117-870B-4969-9090-2743141D0CE6}"/>
              </a:ext>
            </a:extLst>
          </p:cNvPr>
          <p:cNvSpPr/>
          <p:nvPr/>
        </p:nvSpPr>
        <p:spPr>
          <a:xfrm rot="8761072">
            <a:off x="6421877" y="1269021"/>
            <a:ext cx="972052" cy="99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15DCC605-88B3-469D-895D-27F0C8E7D7AC}"/>
              </a:ext>
            </a:extLst>
          </p:cNvPr>
          <p:cNvSpPr/>
          <p:nvPr/>
        </p:nvSpPr>
        <p:spPr>
          <a:xfrm>
            <a:off x="6127009" y="1319782"/>
            <a:ext cx="298958" cy="94188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33" name="Oval 32">
            <a:extLst>
              <a:ext uri="{FF2B5EF4-FFF2-40B4-BE49-F238E27FC236}">
                <a16:creationId xmlns:a16="http://schemas.microsoft.com/office/drawing/2014/main" id="{0FA99AEB-C452-4BBC-B805-B754A29ABF29}"/>
              </a:ext>
            </a:extLst>
          </p:cNvPr>
          <p:cNvSpPr/>
          <p:nvPr/>
        </p:nvSpPr>
        <p:spPr>
          <a:xfrm>
            <a:off x="2858348" y="892146"/>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34" name="Oval 33">
            <a:extLst>
              <a:ext uri="{FF2B5EF4-FFF2-40B4-BE49-F238E27FC236}">
                <a16:creationId xmlns:a16="http://schemas.microsoft.com/office/drawing/2014/main" id="{D0F67F01-0B77-4217-9A04-7653CCA5B743}"/>
              </a:ext>
            </a:extLst>
          </p:cNvPr>
          <p:cNvSpPr/>
          <p:nvPr/>
        </p:nvSpPr>
        <p:spPr>
          <a:xfrm>
            <a:off x="3201719" y="1359092"/>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35" name="Oval 34">
            <a:extLst>
              <a:ext uri="{FF2B5EF4-FFF2-40B4-BE49-F238E27FC236}">
                <a16:creationId xmlns:a16="http://schemas.microsoft.com/office/drawing/2014/main" id="{C14B08FE-56D6-4522-9CBF-04B6C83A3BE9}"/>
              </a:ext>
            </a:extLst>
          </p:cNvPr>
          <p:cNvSpPr/>
          <p:nvPr/>
        </p:nvSpPr>
        <p:spPr>
          <a:xfrm>
            <a:off x="4927813" y="892145"/>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4F0A2FE4-0C03-4D63-8E2B-8FA0B65B753B}"/>
              </a:ext>
            </a:extLst>
          </p:cNvPr>
          <p:cNvSpPr/>
          <p:nvPr/>
        </p:nvSpPr>
        <p:spPr>
          <a:xfrm>
            <a:off x="4639311" y="1359091"/>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2B6A793F-5383-4F1B-A676-780E8FF62AB4}"/>
              </a:ext>
            </a:extLst>
          </p:cNvPr>
          <p:cNvSpPr/>
          <p:nvPr/>
        </p:nvSpPr>
        <p:spPr>
          <a:xfrm>
            <a:off x="5606007" y="1359090"/>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BA0F8E5A-5EC4-40BF-8A0F-9C5807FD969B}"/>
              </a:ext>
            </a:extLst>
          </p:cNvPr>
          <p:cNvSpPr/>
          <p:nvPr/>
        </p:nvSpPr>
        <p:spPr>
          <a:xfrm>
            <a:off x="4639311" y="1870677"/>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39" name="Oval 38">
            <a:extLst>
              <a:ext uri="{FF2B5EF4-FFF2-40B4-BE49-F238E27FC236}">
                <a16:creationId xmlns:a16="http://schemas.microsoft.com/office/drawing/2014/main" id="{557D6968-313D-4930-AA3B-3F7EA340121E}"/>
              </a:ext>
            </a:extLst>
          </p:cNvPr>
          <p:cNvSpPr/>
          <p:nvPr/>
        </p:nvSpPr>
        <p:spPr>
          <a:xfrm>
            <a:off x="5606007" y="1866659"/>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6217D63E-DD9F-4D77-9A85-2FBEA7534FC7}"/>
              </a:ext>
            </a:extLst>
          </p:cNvPr>
          <p:cNvSpPr/>
          <p:nvPr/>
        </p:nvSpPr>
        <p:spPr>
          <a:xfrm>
            <a:off x="5783565" y="823747"/>
            <a:ext cx="339148" cy="385016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41" name="TextBox 40">
            <a:extLst>
              <a:ext uri="{FF2B5EF4-FFF2-40B4-BE49-F238E27FC236}">
                <a16:creationId xmlns:a16="http://schemas.microsoft.com/office/drawing/2014/main" id="{830C0FF8-241D-46B6-B0CD-4293F5064E71}"/>
              </a:ext>
            </a:extLst>
          </p:cNvPr>
          <p:cNvSpPr txBox="1"/>
          <p:nvPr/>
        </p:nvSpPr>
        <p:spPr>
          <a:xfrm>
            <a:off x="4848799" y="442059"/>
            <a:ext cx="2843637" cy="369332"/>
          </a:xfrm>
          <a:prstGeom prst="rect">
            <a:avLst/>
          </a:prstGeom>
          <a:noFill/>
        </p:spPr>
        <p:txBody>
          <a:bodyPr wrap="square" rtlCol="0">
            <a:spAutoFit/>
          </a:bodyPr>
          <a:lstStyle/>
          <a:p>
            <a:r>
              <a:rPr lang="en-CA" dirty="0">
                <a:solidFill>
                  <a:schemeClr val="bg1"/>
                </a:solidFill>
              </a:rPr>
              <a:t>Plumbing and wiring closets</a:t>
            </a:r>
          </a:p>
        </p:txBody>
      </p:sp>
      <p:sp>
        <p:nvSpPr>
          <p:cNvPr id="42" name="Arrow: Right 41">
            <a:extLst>
              <a:ext uri="{FF2B5EF4-FFF2-40B4-BE49-F238E27FC236}">
                <a16:creationId xmlns:a16="http://schemas.microsoft.com/office/drawing/2014/main" id="{C3C0D613-AE11-4E2D-A6BC-1209F55BCBC1}"/>
              </a:ext>
            </a:extLst>
          </p:cNvPr>
          <p:cNvSpPr/>
          <p:nvPr/>
        </p:nvSpPr>
        <p:spPr>
          <a:xfrm rot="6803174">
            <a:off x="5901684" y="951466"/>
            <a:ext cx="500383" cy="77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a:extLst>
              <a:ext uri="{FF2B5EF4-FFF2-40B4-BE49-F238E27FC236}">
                <a16:creationId xmlns:a16="http://schemas.microsoft.com/office/drawing/2014/main" id="{7622AD33-F369-44CC-A6A6-566F40BC7CD2}"/>
              </a:ext>
            </a:extLst>
          </p:cNvPr>
          <p:cNvSpPr/>
          <p:nvPr/>
        </p:nvSpPr>
        <p:spPr>
          <a:xfrm>
            <a:off x="3220838" y="1817510"/>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4" name="Oval 43">
            <a:extLst>
              <a:ext uri="{FF2B5EF4-FFF2-40B4-BE49-F238E27FC236}">
                <a16:creationId xmlns:a16="http://schemas.microsoft.com/office/drawing/2014/main" id="{969BC2B6-054D-455E-9749-566367865AA5}"/>
              </a:ext>
            </a:extLst>
          </p:cNvPr>
          <p:cNvSpPr/>
          <p:nvPr/>
        </p:nvSpPr>
        <p:spPr>
          <a:xfrm>
            <a:off x="4362940" y="2323081"/>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D0B605CD-6022-4E2C-8D4F-ACB0E6AB0571}"/>
              </a:ext>
            </a:extLst>
          </p:cNvPr>
          <p:cNvSpPr/>
          <p:nvPr/>
        </p:nvSpPr>
        <p:spPr>
          <a:xfrm>
            <a:off x="4985401" y="2323082"/>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6" name="Oval 45">
            <a:extLst>
              <a:ext uri="{FF2B5EF4-FFF2-40B4-BE49-F238E27FC236}">
                <a16:creationId xmlns:a16="http://schemas.microsoft.com/office/drawing/2014/main" id="{603BB55D-D1E9-490C-BB70-951130E0FB74}"/>
              </a:ext>
            </a:extLst>
          </p:cNvPr>
          <p:cNvSpPr/>
          <p:nvPr/>
        </p:nvSpPr>
        <p:spPr>
          <a:xfrm>
            <a:off x="6581420" y="2312679"/>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7" name="Oval 46">
            <a:extLst>
              <a:ext uri="{FF2B5EF4-FFF2-40B4-BE49-F238E27FC236}">
                <a16:creationId xmlns:a16="http://schemas.microsoft.com/office/drawing/2014/main" id="{A36E4D92-C84B-43F0-B93C-2AD27168F88D}"/>
              </a:ext>
            </a:extLst>
          </p:cNvPr>
          <p:cNvSpPr/>
          <p:nvPr/>
        </p:nvSpPr>
        <p:spPr>
          <a:xfrm>
            <a:off x="4340076" y="2774441"/>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8" name="Oval 47">
            <a:extLst>
              <a:ext uri="{FF2B5EF4-FFF2-40B4-BE49-F238E27FC236}">
                <a16:creationId xmlns:a16="http://schemas.microsoft.com/office/drawing/2014/main" id="{52A05B09-8188-401A-B603-EB328C857000}"/>
              </a:ext>
            </a:extLst>
          </p:cNvPr>
          <p:cNvSpPr/>
          <p:nvPr/>
        </p:nvSpPr>
        <p:spPr>
          <a:xfrm>
            <a:off x="4967351" y="2791013"/>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9" name="Oval 48">
            <a:extLst>
              <a:ext uri="{FF2B5EF4-FFF2-40B4-BE49-F238E27FC236}">
                <a16:creationId xmlns:a16="http://schemas.microsoft.com/office/drawing/2014/main" id="{77B1919D-3C59-43E7-BF94-4094B07F0A91}"/>
              </a:ext>
            </a:extLst>
          </p:cNvPr>
          <p:cNvSpPr/>
          <p:nvPr/>
        </p:nvSpPr>
        <p:spPr>
          <a:xfrm>
            <a:off x="5589812" y="2791014"/>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0" name="Oval 49">
            <a:extLst>
              <a:ext uri="{FF2B5EF4-FFF2-40B4-BE49-F238E27FC236}">
                <a16:creationId xmlns:a16="http://schemas.microsoft.com/office/drawing/2014/main" id="{E725B9B5-EBDA-42BA-B16F-59B724ABF830}"/>
              </a:ext>
            </a:extLst>
          </p:cNvPr>
          <p:cNvSpPr/>
          <p:nvPr/>
        </p:nvSpPr>
        <p:spPr>
          <a:xfrm>
            <a:off x="4944487" y="3242373"/>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1" name="Oval 50">
            <a:extLst>
              <a:ext uri="{FF2B5EF4-FFF2-40B4-BE49-F238E27FC236}">
                <a16:creationId xmlns:a16="http://schemas.microsoft.com/office/drawing/2014/main" id="{3E62819B-F83E-4690-8A4F-A31366C4C83B}"/>
              </a:ext>
            </a:extLst>
          </p:cNvPr>
          <p:cNvSpPr/>
          <p:nvPr/>
        </p:nvSpPr>
        <p:spPr>
          <a:xfrm>
            <a:off x="6599067" y="2822976"/>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2" name="Oval 51">
            <a:extLst>
              <a:ext uri="{FF2B5EF4-FFF2-40B4-BE49-F238E27FC236}">
                <a16:creationId xmlns:a16="http://schemas.microsoft.com/office/drawing/2014/main" id="{5E40A603-F69D-41FE-9CA3-7F53ADCB55C3}"/>
              </a:ext>
            </a:extLst>
          </p:cNvPr>
          <p:cNvSpPr/>
          <p:nvPr/>
        </p:nvSpPr>
        <p:spPr>
          <a:xfrm>
            <a:off x="7221528" y="2822977"/>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3" name="Oval 52">
            <a:extLst>
              <a:ext uri="{FF2B5EF4-FFF2-40B4-BE49-F238E27FC236}">
                <a16:creationId xmlns:a16="http://schemas.microsoft.com/office/drawing/2014/main" id="{790E99CD-D203-4451-B2AA-4406C99356DD}"/>
              </a:ext>
            </a:extLst>
          </p:cNvPr>
          <p:cNvSpPr/>
          <p:nvPr/>
        </p:nvSpPr>
        <p:spPr>
          <a:xfrm>
            <a:off x="6576203" y="3274336"/>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4" name="Oval 53">
            <a:extLst>
              <a:ext uri="{FF2B5EF4-FFF2-40B4-BE49-F238E27FC236}">
                <a16:creationId xmlns:a16="http://schemas.microsoft.com/office/drawing/2014/main" id="{2E866A10-4601-434F-A11A-6C5A972DEE4F}"/>
              </a:ext>
            </a:extLst>
          </p:cNvPr>
          <p:cNvSpPr/>
          <p:nvPr/>
        </p:nvSpPr>
        <p:spPr>
          <a:xfrm>
            <a:off x="4340076" y="3274336"/>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5" name="Oval 54">
            <a:extLst>
              <a:ext uri="{FF2B5EF4-FFF2-40B4-BE49-F238E27FC236}">
                <a16:creationId xmlns:a16="http://schemas.microsoft.com/office/drawing/2014/main" id="{8EC82A68-6597-4E87-AB60-23A697DB9A4A}"/>
              </a:ext>
            </a:extLst>
          </p:cNvPr>
          <p:cNvSpPr/>
          <p:nvPr/>
        </p:nvSpPr>
        <p:spPr>
          <a:xfrm>
            <a:off x="5591781" y="3295605"/>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6" name="Oval 55">
            <a:extLst>
              <a:ext uri="{FF2B5EF4-FFF2-40B4-BE49-F238E27FC236}">
                <a16:creationId xmlns:a16="http://schemas.microsoft.com/office/drawing/2014/main" id="{B0679D4E-B6FE-47EF-9D26-576394AC2FE7}"/>
              </a:ext>
            </a:extLst>
          </p:cNvPr>
          <p:cNvSpPr/>
          <p:nvPr/>
        </p:nvSpPr>
        <p:spPr>
          <a:xfrm>
            <a:off x="7218974" y="3274879"/>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7" name="Oval 56">
            <a:extLst>
              <a:ext uri="{FF2B5EF4-FFF2-40B4-BE49-F238E27FC236}">
                <a16:creationId xmlns:a16="http://schemas.microsoft.com/office/drawing/2014/main" id="{9C8A7003-3345-4B51-9164-141B8A263B93}"/>
              </a:ext>
            </a:extLst>
          </p:cNvPr>
          <p:cNvSpPr/>
          <p:nvPr/>
        </p:nvSpPr>
        <p:spPr>
          <a:xfrm>
            <a:off x="5600264" y="3757270"/>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8" name="Oval 57">
            <a:extLst>
              <a:ext uri="{FF2B5EF4-FFF2-40B4-BE49-F238E27FC236}">
                <a16:creationId xmlns:a16="http://schemas.microsoft.com/office/drawing/2014/main" id="{C674B59B-0B62-4667-A4A0-74C61AE4DB69}"/>
              </a:ext>
            </a:extLst>
          </p:cNvPr>
          <p:cNvSpPr/>
          <p:nvPr/>
        </p:nvSpPr>
        <p:spPr>
          <a:xfrm>
            <a:off x="6581420" y="3749424"/>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9" name="Oval 58">
            <a:extLst>
              <a:ext uri="{FF2B5EF4-FFF2-40B4-BE49-F238E27FC236}">
                <a16:creationId xmlns:a16="http://schemas.microsoft.com/office/drawing/2014/main" id="{FE59532C-7256-4C02-8D5D-9871FC01BB50}"/>
              </a:ext>
            </a:extLst>
          </p:cNvPr>
          <p:cNvSpPr/>
          <p:nvPr/>
        </p:nvSpPr>
        <p:spPr>
          <a:xfrm>
            <a:off x="7235826" y="3803952"/>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0" name="Oval 59">
            <a:extLst>
              <a:ext uri="{FF2B5EF4-FFF2-40B4-BE49-F238E27FC236}">
                <a16:creationId xmlns:a16="http://schemas.microsoft.com/office/drawing/2014/main" id="{1A1D4A85-689C-4B28-B8F3-E487989E23FF}"/>
              </a:ext>
            </a:extLst>
          </p:cNvPr>
          <p:cNvSpPr/>
          <p:nvPr/>
        </p:nvSpPr>
        <p:spPr>
          <a:xfrm>
            <a:off x="7841188" y="3774533"/>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1" name="Oval 60">
            <a:extLst>
              <a:ext uri="{FF2B5EF4-FFF2-40B4-BE49-F238E27FC236}">
                <a16:creationId xmlns:a16="http://schemas.microsoft.com/office/drawing/2014/main" id="{EC8E9DD1-501A-4E58-996D-EF52A4701B12}"/>
              </a:ext>
            </a:extLst>
          </p:cNvPr>
          <p:cNvSpPr/>
          <p:nvPr/>
        </p:nvSpPr>
        <p:spPr>
          <a:xfrm>
            <a:off x="9005284" y="3757269"/>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2" name="Oval 61">
            <a:extLst>
              <a:ext uri="{FF2B5EF4-FFF2-40B4-BE49-F238E27FC236}">
                <a16:creationId xmlns:a16="http://schemas.microsoft.com/office/drawing/2014/main" id="{9E2C81F1-3C5A-43C8-87CA-C66625787FEC}"/>
              </a:ext>
            </a:extLst>
          </p:cNvPr>
          <p:cNvSpPr/>
          <p:nvPr/>
        </p:nvSpPr>
        <p:spPr>
          <a:xfrm>
            <a:off x="7057864" y="4246359"/>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3" name="Oval 62">
            <a:extLst>
              <a:ext uri="{FF2B5EF4-FFF2-40B4-BE49-F238E27FC236}">
                <a16:creationId xmlns:a16="http://schemas.microsoft.com/office/drawing/2014/main" id="{4F56F433-EAB6-4A95-8C2A-1663FCB68064}"/>
              </a:ext>
            </a:extLst>
          </p:cNvPr>
          <p:cNvSpPr/>
          <p:nvPr/>
        </p:nvSpPr>
        <p:spPr>
          <a:xfrm>
            <a:off x="8132572" y="4250439"/>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4" name="Oval 63">
            <a:extLst>
              <a:ext uri="{FF2B5EF4-FFF2-40B4-BE49-F238E27FC236}">
                <a16:creationId xmlns:a16="http://schemas.microsoft.com/office/drawing/2014/main" id="{7BB542EF-38AD-4730-8D81-89C5851E7C75}"/>
              </a:ext>
            </a:extLst>
          </p:cNvPr>
          <p:cNvSpPr/>
          <p:nvPr/>
        </p:nvSpPr>
        <p:spPr>
          <a:xfrm>
            <a:off x="9280250" y="4240680"/>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5" name="Oval 64">
            <a:extLst>
              <a:ext uri="{FF2B5EF4-FFF2-40B4-BE49-F238E27FC236}">
                <a16:creationId xmlns:a16="http://schemas.microsoft.com/office/drawing/2014/main" id="{4979747F-9B8D-4B66-AED6-D6934EF2E7F6}"/>
              </a:ext>
            </a:extLst>
          </p:cNvPr>
          <p:cNvSpPr/>
          <p:nvPr/>
        </p:nvSpPr>
        <p:spPr>
          <a:xfrm>
            <a:off x="5482682" y="867489"/>
            <a:ext cx="100668" cy="109057"/>
          </a:xfrm>
          <a:prstGeom prst="ellipse">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6" name="Oval 65">
            <a:extLst>
              <a:ext uri="{FF2B5EF4-FFF2-40B4-BE49-F238E27FC236}">
                <a16:creationId xmlns:a16="http://schemas.microsoft.com/office/drawing/2014/main" id="{99870BAC-6313-4E0D-A675-6E2707432322}"/>
              </a:ext>
            </a:extLst>
          </p:cNvPr>
          <p:cNvSpPr/>
          <p:nvPr/>
        </p:nvSpPr>
        <p:spPr>
          <a:xfrm>
            <a:off x="5656341" y="845423"/>
            <a:ext cx="100668" cy="109057"/>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7" name="Oval 66">
            <a:extLst>
              <a:ext uri="{FF2B5EF4-FFF2-40B4-BE49-F238E27FC236}">
                <a16:creationId xmlns:a16="http://schemas.microsoft.com/office/drawing/2014/main" id="{6E0E0353-9716-46B8-8A69-C3ECCC7F493F}"/>
              </a:ext>
            </a:extLst>
          </p:cNvPr>
          <p:cNvSpPr/>
          <p:nvPr/>
        </p:nvSpPr>
        <p:spPr>
          <a:xfrm>
            <a:off x="4827844" y="5220250"/>
            <a:ext cx="100668" cy="109057"/>
          </a:xfrm>
          <a:prstGeom prst="ellipse">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8" name="Oval 67">
            <a:extLst>
              <a:ext uri="{FF2B5EF4-FFF2-40B4-BE49-F238E27FC236}">
                <a16:creationId xmlns:a16="http://schemas.microsoft.com/office/drawing/2014/main" id="{3420F702-8214-4D3A-BBD9-94D2E3371236}"/>
              </a:ext>
            </a:extLst>
          </p:cNvPr>
          <p:cNvSpPr/>
          <p:nvPr/>
        </p:nvSpPr>
        <p:spPr>
          <a:xfrm>
            <a:off x="4927813" y="3774533"/>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69" name="Oval 68">
            <a:extLst>
              <a:ext uri="{FF2B5EF4-FFF2-40B4-BE49-F238E27FC236}">
                <a16:creationId xmlns:a16="http://schemas.microsoft.com/office/drawing/2014/main" id="{F4883451-64CB-49AE-8264-FC71248B8344}"/>
              </a:ext>
            </a:extLst>
          </p:cNvPr>
          <p:cNvSpPr/>
          <p:nvPr/>
        </p:nvSpPr>
        <p:spPr>
          <a:xfrm>
            <a:off x="4994821" y="4250438"/>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70" name="Oval 69">
            <a:extLst>
              <a:ext uri="{FF2B5EF4-FFF2-40B4-BE49-F238E27FC236}">
                <a16:creationId xmlns:a16="http://schemas.microsoft.com/office/drawing/2014/main" id="{2E207536-CFF8-4AF5-9B41-F7A95F6545B6}"/>
              </a:ext>
            </a:extLst>
          </p:cNvPr>
          <p:cNvSpPr/>
          <p:nvPr/>
        </p:nvSpPr>
        <p:spPr>
          <a:xfrm>
            <a:off x="4340076" y="4240679"/>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71" name="Oval 70">
            <a:extLst>
              <a:ext uri="{FF2B5EF4-FFF2-40B4-BE49-F238E27FC236}">
                <a16:creationId xmlns:a16="http://schemas.microsoft.com/office/drawing/2014/main" id="{9C402075-65B1-4023-AE4B-D210B9240DDB}"/>
              </a:ext>
            </a:extLst>
          </p:cNvPr>
          <p:cNvSpPr/>
          <p:nvPr/>
        </p:nvSpPr>
        <p:spPr>
          <a:xfrm>
            <a:off x="5606007" y="4228480"/>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73" name="Oval 72">
            <a:extLst>
              <a:ext uri="{FF2B5EF4-FFF2-40B4-BE49-F238E27FC236}">
                <a16:creationId xmlns:a16="http://schemas.microsoft.com/office/drawing/2014/main" id="{16625954-866B-42DE-BA69-8A875BB67EE8}"/>
              </a:ext>
            </a:extLst>
          </p:cNvPr>
          <p:cNvSpPr/>
          <p:nvPr/>
        </p:nvSpPr>
        <p:spPr>
          <a:xfrm>
            <a:off x="11855985" y="1803577"/>
            <a:ext cx="100668" cy="109057"/>
          </a:xfrm>
          <a:prstGeom prst="ellips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4" name="Oval 73">
            <a:extLst>
              <a:ext uri="{FF2B5EF4-FFF2-40B4-BE49-F238E27FC236}">
                <a16:creationId xmlns:a16="http://schemas.microsoft.com/office/drawing/2014/main" id="{027C63CC-B9D1-4226-92B4-70847F7C4CFB}"/>
              </a:ext>
            </a:extLst>
          </p:cNvPr>
          <p:cNvSpPr/>
          <p:nvPr/>
        </p:nvSpPr>
        <p:spPr>
          <a:xfrm>
            <a:off x="3220838" y="2335596"/>
            <a:ext cx="100668" cy="109057"/>
          </a:xfrm>
          <a:prstGeom prst="ellips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5" name="Oval 74">
            <a:extLst>
              <a:ext uri="{FF2B5EF4-FFF2-40B4-BE49-F238E27FC236}">
                <a16:creationId xmlns:a16="http://schemas.microsoft.com/office/drawing/2014/main" id="{43F5CE15-8B01-47B5-A833-7E0D338A56B2}"/>
              </a:ext>
            </a:extLst>
          </p:cNvPr>
          <p:cNvSpPr/>
          <p:nvPr/>
        </p:nvSpPr>
        <p:spPr>
          <a:xfrm>
            <a:off x="6582807" y="1826589"/>
            <a:ext cx="100668" cy="109057"/>
          </a:xfrm>
          <a:prstGeom prst="ellips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6" name="Oval 75">
            <a:extLst>
              <a:ext uri="{FF2B5EF4-FFF2-40B4-BE49-F238E27FC236}">
                <a16:creationId xmlns:a16="http://schemas.microsoft.com/office/drawing/2014/main" id="{07DBCD22-174B-41AC-9DAB-787D7B24F435}"/>
              </a:ext>
            </a:extLst>
          </p:cNvPr>
          <p:cNvSpPr/>
          <p:nvPr/>
        </p:nvSpPr>
        <p:spPr>
          <a:xfrm>
            <a:off x="7542700" y="3296901"/>
            <a:ext cx="100668" cy="109057"/>
          </a:xfrm>
          <a:prstGeom prst="ellips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7" name="Oval 76">
            <a:extLst>
              <a:ext uri="{FF2B5EF4-FFF2-40B4-BE49-F238E27FC236}">
                <a16:creationId xmlns:a16="http://schemas.microsoft.com/office/drawing/2014/main" id="{D9DB52AC-BDEB-4911-80A8-E73B19106624}"/>
              </a:ext>
            </a:extLst>
          </p:cNvPr>
          <p:cNvSpPr/>
          <p:nvPr/>
        </p:nvSpPr>
        <p:spPr>
          <a:xfrm>
            <a:off x="9330584" y="3757269"/>
            <a:ext cx="100668" cy="109057"/>
          </a:xfrm>
          <a:prstGeom prst="ellips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2" name="TextBox 71">
            <a:extLst>
              <a:ext uri="{FF2B5EF4-FFF2-40B4-BE49-F238E27FC236}">
                <a16:creationId xmlns:a16="http://schemas.microsoft.com/office/drawing/2014/main" id="{5F4A5302-92F4-4A36-A976-CE2108E04D92}"/>
              </a:ext>
            </a:extLst>
          </p:cNvPr>
          <p:cNvSpPr txBox="1"/>
          <p:nvPr/>
        </p:nvSpPr>
        <p:spPr>
          <a:xfrm>
            <a:off x="320364" y="2390124"/>
            <a:ext cx="1770078" cy="584775"/>
          </a:xfrm>
          <a:prstGeom prst="rect">
            <a:avLst/>
          </a:prstGeom>
          <a:noFill/>
        </p:spPr>
        <p:txBody>
          <a:bodyPr wrap="square" rtlCol="0">
            <a:spAutoFit/>
          </a:bodyPr>
          <a:lstStyle/>
          <a:p>
            <a:r>
              <a:rPr lang="en-CA" sz="3200" b="1" dirty="0">
                <a:solidFill>
                  <a:schemeClr val="bg1"/>
                </a:solidFill>
              </a:rPr>
              <a:t>Version 2</a:t>
            </a:r>
          </a:p>
        </p:txBody>
      </p:sp>
      <p:sp>
        <p:nvSpPr>
          <p:cNvPr id="78" name="Oval 77">
            <a:extLst>
              <a:ext uri="{FF2B5EF4-FFF2-40B4-BE49-F238E27FC236}">
                <a16:creationId xmlns:a16="http://schemas.microsoft.com/office/drawing/2014/main" id="{48BCEE1F-4F3C-4E1E-882C-D65FA4D43896}"/>
              </a:ext>
            </a:extLst>
          </p:cNvPr>
          <p:cNvSpPr/>
          <p:nvPr/>
        </p:nvSpPr>
        <p:spPr>
          <a:xfrm>
            <a:off x="4822834" y="4682994"/>
            <a:ext cx="100668" cy="109057"/>
          </a:xfrm>
          <a:prstGeom prst="ellipse">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2956793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27COBevV"/>
  <p:tag name="ARTICULATE_SLIDE_COUNT" val="8"/>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230</TotalTime>
  <Words>754</Words>
  <Application>Microsoft Office PowerPoint</Application>
  <PresentationFormat>Widescreen</PresentationFormat>
  <Paragraphs>128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 Neue</vt:lpstr>
      <vt:lpstr>Office Theme</vt:lpstr>
      <vt:lpstr>CS 3377 &amp; SCI 3377 Major Assignment</vt:lpstr>
      <vt:lpstr>Oh no!  The locations of the foundations got mixed up out on site!  The City approved location of version 1 where version 2 has been built, and version 2 where version 1 has been built!  This needs to be corrected.  That will mean coming up with a plan to turn building 1 into building 2 without starting from scratch, and turning building 2 into building 1, without starting from scratch.  It will take some real thought.  There is some demolition involved for sure, but we cannot just start again.  That is too expensive and will ruin too much completed work. First figure out what can stay, and what must go.  Good luck!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Elina Rascevska</dc:creator>
  <cp:lastModifiedBy>Kevin McGuire</cp:lastModifiedBy>
  <cp:revision>25</cp:revision>
  <dcterms:created xsi:type="dcterms:W3CDTF">2020-09-10T16:26:54Z</dcterms:created>
  <dcterms:modified xsi:type="dcterms:W3CDTF">2021-03-11T19:31:42Z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853FDBDE-08F1-4522-9114-55A004B26A8B</vt:lpwstr>
  </property>
  <property fmtid="{D5CDD505-2E9C-101B-9397-08002B2CF9AE}" pid="3" name="ArticulatePath">
    <vt:lpwstr>ProjectHigh_rise_version_final</vt:lpwstr>
  </property>
</Properties>
</file>