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>
  <p:sldMasterIdLst>
    <p:sldMasterId id="2147483648" r:id="rId1"/>
  </p:sldMasterIdLst>
  <p:notesMasterIdLst>
    <p:notesMasterId r:id="rId4"/>
  </p:notesMasterIdLst>
  <p:sldIdLst>
    <p:sldId id="456" r:id="rId3"/>
    <p:sldId id="1248" r:id="rId5"/>
    <p:sldId id="1313" r:id="rId6"/>
    <p:sldId id="1269" r:id="rId7"/>
    <p:sldId id="1294" r:id="rId8"/>
    <p:sldId id="1306" r:id="rId9"/>
    <p:sldId id="1307" r:id="rId10"/>
    <p:sldId id="1308" r:id="rId11"/>
    <p:sldId id="1309" r:id="rId12"/>
    <p:sldId id="1310" r:id="rId13"/>
    <p:sldId id="1320" r:id="rId14"/>
    <p:sldId id="1325" r:id="rId15"/>
    <p:sldId id="1327" r:id="rId16"/>
    <p:sldId id="1321" r:id="rId17"/>
    <p:sldId id="1322" r:id="rId18"/>
    <p:sldId id="1326" r:id="rId19"/>
    <p:sldId id="498" r:id="rId20"/>
  </p:sldIdLst>
  <p:sldSz cx="24371300" cy="13716000"/>
  <p:notesSz cx="6858000" cy="9144000"/>
  <p:defaultTextStyle>
    <a:defPPr>
      <a:defRPr lang="zh-CN"/>
    </a:defPPr>
    <a:lvl1pPr algn="l" defTabSz="1827530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457200" indent="455930" algn="l" defTabSz="1827530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914400" indent="913130" algn="l" defTabSz="1827530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1371600" indent="1370330" algn="l" defTabSz="1827530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1828800" indent="1827530" algn="l" defTabSz="1827530" rtl="0" eaLnBrk="0" fontAlgn="base" hangingPunct="0">
      <a:spcBef>
        <a:spcPct val="0"/>
      </a:spcBef>
      <a:spcAft>
        <a:spcPct val="0"/>
      </a:spcAft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sz="3600" kern="1200">
        <a:solidFill>
          <a:srgbClr val="7F7F7F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9A6"/>
    <a:srgbClr val="3F3F3F"/>
    <a:srgbClr val="0E57A2"/>
    <a:srgbClr val="403E3F"/>
    <a:srgbClr val="3F7C95"/>
    <a:srgbClr val="5C91A5"/>
    <a:srgbClr val="F2F2F2"/>
    <a:srgbClr val="FFC000"/>
    <a:srgbClr val="3F403F"/>
    <a:srgbClr val="37A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83528" autoAdjust="0"/>
  </p:normalViewPr>
  <p:slideViewPr>
    <p:cSldViewPr>
      <p:cViewPr varScale="1">
        <p:scale>
          <a:sx n="42" d="100"/>
          <a:sy n="42" d="100"/>
        </p:scale>
        <p:origin x="700" y="100"/>
      </p:cViewPr>
      <p:guideLst>
        <p:guide orient="horz" pos="4343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>
                <a:sym typeface="Lucida Grande" charset="0"/>
              </a:rPr>
              <a:t>Click to edit Master text styles</a:t>
            </a:r>
            <a:endParaRPr lang="zh-CN" altLang="zh-CN" noProof="0">
              <a:sym typeface="Lucida Grande" charset="0"/>
            </a:endParaRPr>
          </a:p>
          <a:p>
            <a:pPr lvl="1"/>
            <a:r>
              <a:rPr lang="zh-CN" altLang="zh-CN" noProof="0">
                <a:sym typeface="Lucida Grande" charset="0"/>
              </a:rPr>
              <a:t>Second level</a:t>
            </a:r>
            <a:endParaRPr lang="zh-CN" altLang="zh-CN" noProof="0">
              <a:sym typeface="Lucida Grande" charset="0"/>
            </a:endParaRPr>
          </a:p>
          <a:p>
            <a:pPr lvl="2"/>
            <a:r>
              <a:rPr lang="zh-CN" altLang="zh-CN" noProof="0">
                <a:sym typeface="Lucida Grande" charset="0"/>
              </a:rPr>
              <a:t>Third level</a:t>
            </a:r>
            <a:endParaRPr lang="zh-CN" altLang="zh-CN" noProof="0">
              <a:sym typeface="Lucida Grande" charset="0"/>
            </a:endParaRPr>
          </a:p>
          <a:p>
            <a:pPr lvl="3"/>
            <a:r>
              <a:rPr lang="zh-CN" altLang="zh-CN" noProof="0">
                <a:sym typeface="Lucida Grande" charset="0"/>
              </a:rPr>
              <a:t>Fourth level</a:t>
            </a:r>
            <a:endParaRPr lang="zh-CN" altLang="zh-CN" noProof="0">
              <a:sym typeface="Lucida Grande" charset="0"/>
            </a:endParaRPr>
          </a:p>
          <a:p>
            <a:pPr lvl="4"/>
            <a:r>
              <a:rPr lang="zh-CN" altLang="zh-CN" noProof="0">
                <a:sym typeface="Lucida Grande" charset="0"/>
              </a:rPr>
              <a:t>Fifth level</a:t>
            </a:r>
            <a:endParaRPr lang="zh-CN" altLang="zh-CN" noProof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Pts val="1000"/>
              <a:buFontTx/>
              <a:buNone/>
              <a:tabLst>
                <a:tab pos="914400" algn="l"/>
              </a:tabLst>
              <a:defRPr/>
            </a:pP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各部门参与的关键活动进行阐述汇报，着重在于总结共性问题，可固化的经验教训，列出来共同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review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识别优化改进方案是否有效，若该阶段不需要本部门参与的请直接填写“</a:t>
            </a:r>
            <a:r>
              <a:rPr lang="en-US" altLang="zh-CN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i="1" dirty="0">
                <a:solidFill>
                  <a:srgbClr val="403E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”即可</a:t>
            </a:r>
            <a:endParaRPr lang="en-US" altLang="zh-CN" sz="2400" i="1" dirty="0">
              <a:solidFill>
                <a:srgbClr val="403E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207" y="377280"/>
            <a:ext cx="18650071" cy="842789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圆角矩形 2"/>
          <p:cNvSpPr/>
          <p:nvPr userDrawn="1"/>
        </p:nvSpPr>
        <p:spPr>
          <a:xfrm>
            <a:off x="1261301" y="377280"/>
            <a:ext cx="149549" cy="756481"/>
          </a:xfrm>
          <a:prstGeom prst="roundRect">
            <a:avLst/>
          </a:prstGeom>
          <a:solidFill>
            <a:srgbClr val="0E57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324" y="-528875"/>
            <a:ext cx="4277208" cy="2575004"/>
          </a:xfrm>
          <a:prstGeom prst="rect">
            <a:avLst/>
          </a:prstGeom>
        </p:spPr>
      </p:pic>
      <p:cxnSp>
        <p:nvCxnSpPr>
          <p:cNvPr id="5" name="直线连接符 11"/>
          <p:cNvCxnSpPr/>
          <p:nvPr userDrawn="1"/>
        </p:nvCxnSpPr>
        <p:spPr>
          <a:xfrm flipV="1">
            <a:off x="187116" y="1169368"/>
            <a:ext cx="24151416" cy="720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3200400"/>
            <a:ext cx="21934487" cy="10515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8EC09-49D2-0749-9B0F-221AA87A8C1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68875" y="182563"/>
            <a:ext cx="5483225" cy="135334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182563"/>
            <a:ext cx="16298862" cy="13533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CFECA-95B7-1942-88B3-72D02CFEF8B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113" y="3419475"/>
            <a:ext cx="21021675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2113" y="9178925"/>
            <a:ext cx="21021675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58C2B-3464-D54C-88B4-2EAEF120757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613" y="3200400"/>
            <a:ext cx="10890250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0263" y="3200400"/>
            <a:ext cx="10891837" cy="10515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3A6AF-4E65-5747-B340-BDB605AD089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730250"/>
            <a:ext cx="21021675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7988" y="3362325"/>
            <a:ext cx="10310812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988" y="5010150"/>
            <a:ext cx="10310812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38050" y="3362325"/>
            <a:ext cx="10361613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38050" y="5010150"/>
            <a:ext cx="10361613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CA94-5B7C-BD4A-84F5-87AD8E06F2C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3" y="182563"/>
            <a:ext cx="21934487" cy="30178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E1098-60B7-2844-965E-AECE898DF78F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68AC0-1F3C-D248-AF4F-D9689772E15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ECC8-794E-0142-8793-6BF09E82F0E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988" y="914400"/>
            <a:ext cx="7861300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1613" y="1974850"/>
            <a:ext cx="1233805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Helvetica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7988" y="4114800"/>
            <a:ext cx="7861300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0"/>
          </p:nvPr>
        </p:nvSpPr>
        <p:spPr>
          <a:xfrm>
            <a:off x="21802725" y="666750"/>
            <a:ext cx="703263" cy="730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F870-BEBC-D543-8A00-E3170521BD6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75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rgbClr val="7F7F7F"/>
          </a:solidFill>
          <a:latin typeface="+mj-lt"/>
          <a:ea typeface="+mj-ea"/>
          <a:cs typeface="+mj-cs"/>
          <a:sym typeface="Helvetica" charset="0"/>
        </a:defRPr>
      </a:lvl1pPr>
      <a:lvl2pPr algn="l" defTabSz="18275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2pPr>
      <a:lvl3pPr algn="l" defTabSz="18275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3pPr>
      <a:lvl4pPr algn="l" defTabSz="18275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4pPr>
      <a:lvl5pPr algn="l" defTabSz="182753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5pPr>
      <a:lvl6pPr marL="457200" algn="l" defTabSz="1827530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1827530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1827530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1827530" rtl="0" fontAlgn="base" hangingPunct="0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rgbClr val="7F7F7F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marL="455930" indent="-455930" algn="l" defTabSz="1827530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panose="020B0604020202020204" pitchFamily="34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1pPr>
      <a:lvl2pPr marL="1462405" indent="-549275" algn="l" defTabSz="1827530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panose="020B0604020202020204" pitchFamily="34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2pPr>
      <a:lvl3pPr marL="2437130" indent="-609600" algn="l" defTabSz="1827530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panose="020B0604020202020204" pitchFamily="34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3pPr>
      <a:lvl4pPr marL="3427730" indent="-685800" algn="l" defTabSz="1827530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panose="020B0604020202020204" pitchFamily="34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4pPr>
      <a:lvl5pPr marL="4342130" indent="-685800" algn="l" defTabSz="1827530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SzPct val="100000"/>
        <a:buFont typeface="Arial" panose="020B0604020202020204" pitchFamily="34" charset="0"/>
        <a:buChar char="•"/>
        <a:defRPr sz="4800" kern="1200">
          <a:solidFill>
            <a:srgbClr val="7F7F7F"/>
          </a:solidFill>
          <a:latin typeface="+mn-lt"/>
          <a:ea typeface="+mn-ea"/>
          <a:cs typeface="+mn-cs"/>
          <a:sym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71734" y="-222018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5" spc="1199" dirty="0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8466" y="2897560"/>
            <a:ext cx="21242360" cy="712211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太保盘古</a:t>
            </a:r>
            <a:r>
              <a:rPr kumimoji="1"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kumimoji="1"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br>
              <a:rPr kumimoji="1"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总结复盘</a:t>
            </a:r>
            <a:endParaRPr kumimoji="1" lang="it-IT" altLang="zh-CN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276" y="-239766"/>
            <a:ext cx="6064970" cy="2409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265" y="1292225"/>
            <a:ext cx="19018885" cy="1209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功能开发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盘古系统没有准备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pk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能力，只能临时开发应对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由于时间紧迫，很多方案没有经过完整测试，直接现场硬上，风险高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资源准备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没有快速给出设备清单，设备到现场太晚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资源不齐，现场缺少加密狗、网线、vga线、插排，导致现场调试时间缩短。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endParaRPr lang="zh-CN" altLang="en-US" sz="2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过程问题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钉钉群多，信息同步混乱，容易丢失关键信息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部署问题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现场部署盘古出现问题，远程处理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部署服务没按照方案进行，无法演示结构化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部署后没有校验服务器时间，导致视频流测试的时候出现小插曲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客户关系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测试方案多次变动，导致研发方案多次更改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现场和客户沟通不多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友商跟客户沟通过程中，贵司没人防范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</a:rPr>
              <a:t>过程分析 </a:t>
            </a:r>
            <a:r>
              <a:rPr lang="en-US" altLang="zh-CN" sz="4400" dirty="0">
                <a:solidFill>
                  <a:srgbClr val="0E57A2"/>
                </a:solidFill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美中不足</a:t>
            </a:r>
            <a:endParaRPr lang="en-US" altLang="zh-CN" sz="4400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53795" y="1292225"/>
            <a:ext cx="21116290" cy="1117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功能储备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盘古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大底库识别和快速导入工具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静态检索优化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动态底库提升识别效果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现场优化工具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用户底库标记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混淆库排除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结果修改后门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面板机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底库快速录入工具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识别框弹出时机控制优化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混淆库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底库区分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动态底库稳定化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现场工具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可视化调参工具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全景图</a:t>
            </a:r>
            <a:r>
              <a:rPr 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分析工具</a:t>
            </a:r>
            <a:endParaRPr 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日志分析工具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部署维护效率工具，由产品与交付对已有项目过程进行分析，给出需求，由产研开发完成</a:t>
            </a: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对症下药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日积月累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4745" y="1292225"/>
            <a:ext cx="21116290" cy="76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功能储备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底库导入不仅仅局限产品定义的量，适当增加；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版本使用、调试文档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/>
            <a:endParaRPr lang="zh-CN" altLang="en-US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以上长期迭代更新</a:t>
            </a:r>
            <a:endParaRPr lang="zh-CN" altLang="en-US" sz="32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对症下药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日积月累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91895" y="1292225"/>
            <a:ext cx="2141664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演示类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根据现有产品具备的能力给出测试方案（需明确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owner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提前准备测试需要用到的货物清单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给出标准的测试流程 、部署流程文档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对症下药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PK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流程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5245" y="1082675"/>
            <a:ext cx="21416645" cy="1227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非常规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售前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销售发起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项目立项申请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项目经理入场，作为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owner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，组建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分队，构建信息传导渠道，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队伍构成和职责：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队伍构成：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必须：售前、销售、交付、技术支持、项目经理、对应产品经理、各产品开发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Leader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可选：各产品一线开发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售前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销售收集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相关信息，信息收集至少应该涵盖：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商务关系、客户需求（底库量级、速度、准确率、成本）、现场环境（网络情况、场景照片视频）、测试方案（底库提供方式、口罩、眼镜、遮挡）、友商信息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项目经理汇总上述信息，传递到产研测。举行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会议，通过单一钉钉群或者邮件传达信息，需要通过以下步骤：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产品经理确定参加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的产品以及对应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产品经理确认现场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取胜的相关因素，确定产品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版本或者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手册中覆盖相关功能。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3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若无相关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功能，且项目为重大项目（建议以金额数量和标志性意义作为标准），产品经理需要决断：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是否有资源开发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测试对应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如果有资源，产品经理对接售前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销售，梳理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版本需求，进行开发测试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产品经理确认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功能已经完备，测试输出现场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操作手册、部署文档。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如需产研测到场，各产品开发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Leader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确定到场支持人员。项目经理安排所有参与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人员日程。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项目经理保证售前提供的借货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checklist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被产研测确认，并被销售完整执行。一般需要覆盖如下内容：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85950" lvl="3" indent="-5143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服务器、端设备、加密狗、网线、显示器、插排。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交付需要确认现场软件包和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操作手册中的一致、验证确保部署流程正确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期间所有消息，需要通过项目经理统一传达确认，避免出现混乱和失误。</a:t>
            </a: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对症下药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PK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流程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0950" y="1292225"/>
            <a:ext cx="19854545" cy="11725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交付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进行现场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版本软件部署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手册，对现场版本进行调参或者打开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产研测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可在现场支持或在远程支持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如遇故障可走 on call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售前/销售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跟踪客户状态，避免客户被友商引导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项目经理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协调现场，应对突发情况，及时拉通后端产研测和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/>
            <a:endParaRPr lang="en-US" altLang="zh-CN" sz="3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总结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项目经理作为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，按照如下模板收集总结信息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丢分项及原因、性能指标差距、场景参数、与友商区别、过程问题 、新生场景、优秀方案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review 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项目总结，形成产品需求投递到研发和测试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主线产品未覆盖的真实需求和性能指标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场景中的新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友商新产品的分析和解构</a:t>
            </a: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对症下药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PK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流程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50950" y="1292225"/>
            <a:ext cx="19854545" cy="1043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 总结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项目经理作为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，按照如下模板收集总结信息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丢分项及原因、性能指标差距、场景参数、与友商区别、过程问题 、新生场景、优秀方案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review 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项目总结，形成产品需求投递到研发和测试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主线产品未覆盖的真实需求和性能指标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场景中的新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友商新产品的分析和解构</a:t>
            </a:r>
            <a:endParaRPr lang="en-US" altLang="zh-CN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200000"/>
              </a:lnSpc>
            </a:pP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43150" lvl="4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8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对症下药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PK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流程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47060" y="-181526"/>
            <a:ext cx="25103980" cy="1416003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195" spc="1199" dirty="0"/>
          </a:p>
        </p:txBody>
      </p:sp>
      <p:sp>
        <p:nvSpPr>
          <p:cNvPr id="6" name="标题 8"/>
          <p:cNvSpPr txBox="1"/>
          <p:nvPr/>
        </p:nvSpPr>
        <p:spPr>
          <a:xfrm>
            <a:off x="-646371" y="6949087"/>
            <a:ext cx="25244425" cy="344932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18275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7F7F7F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defTabSz="18275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2pPr>
            <a:lvl3pPr algn="l" defTabSz="18275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3pPr>
            <a:lvl4pPr algn="l" defTabSz="18275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4pPr>
            <a:lvl5pPr algn="l" defTabSz="182753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5pPr>
            <a:lvl6pPr marL="457200" algn="l" defTabSz="182753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6pPr>
            <a:lvl7pPr marL="914400" algn="l" defTabSz="182753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7pPr>
            <a:lvl8pPr marL="1371600" algn="l" defTabSz="182753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8pPr>
            <a:lvl9pPr marL="1828800" algn="l" defTabSz="182753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rgbClr val="7F7F7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谢谢各位领导和同事的指导！</a:t>
            </a:r>
            <a:endParaRPr kumimoji="1" lang="zh-CN" sz="8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 descr="20190106-megvii-logo-white-01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170" y="3185592"/>
            <a:ext cx="8221345" cy="3265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</a:rPr>
              <a:t>产研侧</a:t>
            </a:r>
            <a:r>
              <a:rPr lang="en-US" altLang="zh-CN" sz="4400" dirty="0">
                <a:solidFill>
                  <a:srgbClr val="0E57A2"/>
                </a:solidFill>
              </a:rPr>
              <a:t>-</a:t>
            </a:r>
            <a:r>
              <a:rPr lang="zh-CN" altLang="en-US" sz="4400" dirty="0">
                <a:solidFill>
                  <a:srgbClr val="0E57A2"/>
                </a:solidFill>
              </a:rPr>
              <a:t>产品研发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9397365" y="6418466"/>
            <a:ext cx="4680585" cy="1152000"/>
          </a:xfrm>
          <a:prstGeom prst="chevron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lstStyle/>
          <a:p>
            <a:pPr marL="0" marR="0" indent="0" algn="ctr" defTabSz="182753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400" b="0" i="0" u="none" strike="noStrike" cap="none" normalizeH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  <a:sym typeface="Helvetica" charset="0"/>
              </a:rPr>
              <a:t>过程分析</a:t>
            </a:r>
            <a:endParaRPr kumimoji="0" lang="zh-CN" altLang="zh-CN" sz="4400" b="0" i="0" u="none" strike="noStrike" cap="none" normalizeH="0" baseline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elvetica" charset="0"/>
              <a:sym typeface="Helvetica" charset="0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4077950" y="6418161"/>
            <a:ext cx="4680585" cy="1152000"/>
          </a:xfrm>
          <a:prstGeom prst="chevron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lstStyle/>
          <a:p>
            <a:pPr marL="0" marR="0" indent="0" algn="ctr" defTabSz="182753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400" b="0" i="0" u="none" strike="noStrike" cap="none" normalizeH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  <a:sym typeface="Helvetica" charset="0"/>
              </a:rPr>
              <a:t>对症下药</a:t>
            </a:r>
            <a:endParaRPr kumimoji="0" lang="zh-CN" altLang="zh-CN" sz="4400" b="0" i="0" u="none" strike="noStrike" cap="none" normalizeH="0" baseline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elvetica" charset="0"/>
              <a:sym typeface="Helvetica" charset="0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4662805" y="6419102"/>
            <a:ext cx="4680585" cy="1152000"/>
          </a:xfrm>
          <a:prstGeom prst="chevr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45720" tIns="45720" rIns="45720" bIns="45720" numCol="1" anchor="ctr" anchorCtr="0" compatLnSpc="1">
            <a:spAutoFit/>
          </a:bodyPr>
          <a:lstStyle/>
          <a:p>
            <a:pPr marL="0" marR="0" indent="0" algn="ctr" defTabSz="182753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400" b="0" i="0" u="none" strike="noStrike" cap="none" normalizeH="0" baseline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lvetica" charset="0"/>
                <a:sym typeface="Helvetica" charset="0"/>
              </a:rPr>
              <a:t>陈述事实</a:t>
            </a:r>
            <a:endParaRPr kumimoji="0" lang="zh-CN" altLang="zh-CN" sz="4400" b="0" i="0" u="none" strike="noStrike" cap="none" normalizeH="0" baseline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</a:rPr>
              <a:t>产研侧</a:t>
            </a:r>
            <a:r>
              <a:rPr lang="en-US" altLang="zh-CN" sz="4400" dirty="0">
                <a:solidFill>
                  <a:srgbClr val="0E57A2"/>
                </a:solidFill>
              </a:rPr>
              <a:t>-</a:t>
            </a:r>
            <a:r>
              <a:rPr lang="zh-CN" altLang="en-US" sz="4400" dirty="0">
                <a:solidFill>
                  <a:srgbClr val="0E57A2"/>
                </a:solidFill>
              </a:rPr>
              <a:t>陈述事实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1265" y="1920240"/>
            <a:ext cx="19018885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项目总览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耗时：7天（8.29-9.4）</a:t>
            </a: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投入人力：25人（ 开发+测试 ）</a:t>
            </a: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盘古出了十多个方案并落实</a:t>
            </a: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 defTabSz="914400" eaLnBrk="1" fontAlgn="auto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面板机前后出了11个版本</a:t>
            </a: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endParaRPr lang="zh-CN" altLang="en-US" sz="2800">
              <a:solidFill>
                <a:schemeClr val="bg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0630" y="1591945"/>
            <a:ext cx="21295995" cy="1095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过程回顾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buClrTx/>
              <a:buSzTx/>
              <a:buFontTx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准备（8.29-8.30）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信息同步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拉齐测试方案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拟定研发部署方案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确定参与人员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研发、验证（8.31-9.2）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底库导入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干扰库标记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静态比对；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面板机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修改通行记录后门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/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现场部署、PK（9.3-9.4）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盘古部署、升级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底库导入准备，效果优化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现场参数调优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43100" lvl="3" indent="-5715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现场PK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陈述事实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过程回顾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265" y="1292225"/>
            <a:ext cx="19018885" cy="1135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应对策略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底库导入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胸有成竹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8.29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研发给出10W底库指标，销售认为可以引导客户，满足盘古业务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晴天霹雳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8.31下午6:30,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确定底库量为40W，和盘古业务不匹配，需紧急验证，验证过程出现很多问题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4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底库容量限制（业务支持10W）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4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速度瓶颈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0" lvl="6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core入库速度限制；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0" lvl="6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业务校验（图片质量、人脸质量等）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4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入库方式问题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3" algn="l">
              <a:lnSpc>
                <a:spcPct val="150000"/>
              </a:lnSpc>
              <a:buClrTx/>
              <a:buSzTx/>
              <a:buFontTx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页面导入不稳定，临时开发导入工具使用api导入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过程中出了很多方案解决这些问题，进行了很多次验证，然而由于底库数量太大，每次验证耗时很长，最终把</a:t>
            </a:r>
            <a:r>
              <a:rPr lang="en-US" altLang="zh-CN" sz="20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小时的导入速度优化到了</a:t>
            </a:r>
            <a:r>
              <a:rPr lang="en-US" altLang="zh-CN" sz="20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小时；</a:t>
            </a:r>
            <a:endParaRPr lang="zh-CN" altLang="en-US" sz="2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+mj-lt"/>
              <a:buAutoNum type="arabicPeriod" startAt="3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猝不及防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9.3现场入库出现问题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友商照片格式不符合测试方案、图片名有特殊字符；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更改图片名并修改脚本处理；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buClrTx/>
              <a:buSzTx/>
              <a:buFont typeface="+mj-lt"/>
              <a:buAutoNum type="arabicPeriod" startAt="4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柳暗花明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经过现场调整，最终在晚上9点的时候，入库完成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陈述事实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应对策略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265" y="1448435"/>
            <a:ext cx="19018885" cy="108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应对策略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识别优化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底库标记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研发给出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10W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底库指标（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8.29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底库标记方案，采用底库标记方式提高识别率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1" indent="-7429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动态底库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确定了40W底库及口罩识别需求的时候，开发动态底库方案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1" indent="-7429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高低阈值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现场20张人员底库单独给出，对这部分进行特殊标记，通过高低阈值优化效果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lvl="1" indent="-742950" algn="l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zh-CN" altLang="en-US" sz="24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兜底标记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交付提出客户可能要求pk时只能用客户机器，后端更改为第二天导入的直接都被标记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每一次测试方案变化，业务、面板机、静态比对、动态识别、底库导入脚本都会做相应优化开发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陈述事实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应对策略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265" y="1487805"/>
            <a:ext cx="19018885" cy="867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应对策略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毫无准备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8.31之前，没有结构化测试方案，这部分没做处理；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方案确定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销售只借了一台两卡服务，现有ppl做脸人绑定卡不够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希望多协调一台服务器；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去掉脸人绑定功能，现场部署faced_video + 结构化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现场调整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9.3凌晨3点发现现场部署了faced-video+faced-capture。此时时间紧迫，不允许更改部署方式，提出优先使用灵探检测报告，如果客户需要现场演示在人脸识别pk之后现场改编排重新部署进行演示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陈述事实 </a:t>
            </a:r>
            <a:r>
              <a:rPr lang="en-US" altLang="zh-CN" sz="4400" dirty="0">
                <a:solidFill>
                  <a:srgbClr val="0E57A2"/>
                </a:solidFill>
                <a:sym typeface="+mn-ea"/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应对策略</a:t>
            </a:r>
            <a:endParaRPr lang="zh-CN" altLang="en-US" sz="4400" dirty="0">
              <a:solidFill>
                <a:srgbClr val="0E57A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265" y="1807845"/>
            <a:ext cx="1901888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其他变动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由于测试方案的不停变动，也带来了下面的一些变动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出差人员行程安排，最后一天才确定现场人员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多次的方案更新，参与开发的人员不断增加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开始需要抓拍机，制定了方案，调动了人力，后来又去掉了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altLang="en-US" sz="4400" dirty="0">
                <a:solidFill>
                  <a:srgbClr val="0E57A2"/>
                </a:solidFill>
                <a:sym typeface="+mn-ea"/>
              </a:rPr>
              <a:t>陈述事实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31265" y="1784350"/>
            <a:ext cx="2143569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产研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研发leader反应神速，根据现场情况快速给出解决方案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产研同学很积极配合，不管是现场的还是家里的同学，都在加班加点，努力为各种可能出现的情况兜底</a:t>
            </a:r>
            <a:endParaRPr lang="zh-CN" altLang="en-US" sz="200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非产研同学陪现场产研同学熬夜，积极配合产研协调资源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各方人员参与过程中都积极配合，任劳任怨</a:t>
            </a:r>
            <a:endParaRPr lang="zh-CN" altLang="en-US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474" y="449288"/>
            <a:ext cx="18650071" cy="842789"/>
          </a:xfrm>
        </p:spPr>
        <p:txBody>
          <a:bodyPr/>
          <a:lstStyle/>
          <a:p>
            <a:r>
              <a:rPr lang="zh-CN" sz="4400" dirty="0">
                <a:solidFill>
                  <a:srgbClr val="0E57A2"/>
                </a:solidFill>
              </a:rPr>
              <a:t>过程分析 </a:t>
            </a:r>
            <a:r>
              <a:rPr lang="en-US" altLang="zh-CN" sz="4400" dirty="0">
                <a:solidFill>
                  <a:srgbClr val="0E57A2"/>
                </a:solidFill>
              </a:rPr>
              <a:t>- </a:t>
            </a:r>
            <a:r>
              <a:rPr lang="zh-CN" altLang="en-US" sz="4400" dirty="0">
                <a:solidFill>
                  <a:srgbClr val="0E57A2"/>
                </a:solidFill>
              </a:rPr>
              <a:t>可圈可点</a:t>
            </a:r>
            <a:endParaRPr lang="zh-CN" altLang="en-US" sz="4400" dirty="0">
              <a:solidFill>
                <a:srgbClr val="0E57A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">
      <a:dk1>
        <a:srgbClr val="7F7F7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6C6C6C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45720" tIns="45720" rIns="45720" bIns="45720" numCol="1" anchor="ctr" anchorCtr="0" compatLnSpc="1">
        <a:spAutoFit/>
      </a:bodyPr>
      <a:lstStyle>
        <a:defPPr marL="0" marR="0" indent="0" algn="l" defTabSz="182753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45720" tIns="45720" rIns="45720" bIns="45720" numCol="1" anchor="ctr" anchorCtr="0" compatLnSpc="1">
        <a:spAutoFit/>
      </a:bodyPr>
      <a:lstStyle>
        <a:defPPr marL="0" marR="0" indent="0" algn="l" defTabSz="182753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3600" b="0" i="0" u="none" strike="noStrike" cap="none" normalizeH="0" baseline="0" smtClean="0">
            <a:ln>
              <a:noFill/>
            </a:ln>
            <a:solidFill>
              <a:srgbClr val="7F7F7F"/>
            </a:solidFill>
            <a:effectLst/>
            <a:latin typeface="Helvetica" charset="0"/>
            <a:ea typeface="Helvetica" charset="0"/>
            <a:cs typeface="Helvetica" charset="0"/>
            <a:sym typeface="Helvetica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2994</Words>
  <Application>WPS 演示</Application>
  <PresentationFormat>自定义</PresentationFormat>
  <Paragraphs>266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Helvetica</vt:lpstr>
      <vt:lpstr>微软雅黑</vt:lpstr>
      <vt:lpstr>Lucida Grande</vt:lpstr>
      <vt:lpstr>Times New Roman</vt:lpstr>
      <vt:lpstr>Wingdings</vt:lpstr>
      <vt:lpstr>Arial Unicode MS</vt:lpstr>
      <vt:lpstr>White</vt:lpstr>
      <vt:lpstr>太保盘古PK项目 总结复盘</vt:lpstr>
      <vt:lpstr>产研侧-产品研发</vt:lpstr>
      <vt:lpstr>产研侧-陈述事实</vt:lpstr>
      <vt:lpstr>陈述事实 - 过程回顾</vt:lpstr>
      <vt:lpstr>陈述事实 - 应对策略</vt:lpstr>
      <vt:lpstr>陈述事实 - 应对策略</vt:lpstr>
      <vt:lpstr>陈述事实 - 应对策略</vt:lpstr>
      <vt:lpstr>陈述事实</vt:lpstr>
      <vt:lpstr>过程分析 - 可圈可点</vt:lpstr>
      <vt:lpstr>过程分析 - 美中不足</vt:lpstr>
      <vt:lpstr>对症下药 - 日积月累</vt:lpstr>
      <vt:lpstr>对症下药 - 日积月累</vt:lpstr>
      <vt:lpstr>对症下药 - PK流程</vt:lpstr>
      <vt:lpstr>对症下药 - PK流程</vt:lpstr>
      <vt:lpstr>对症下药 - PK流程</vt:lpstr>
      <vt:lpstr>对症下药 - PK流程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xzz64</dc:creator>
  <cp:lastModifiedBy>遮不住的殇</cp:lastModifiedBy>
  <cp:revision>3098</cp:revision>
  <cp:lastPrinted>2017-02-10T05:59:00Z</cp:lastPrinted>
  <dcterms:created xsi:type="dcterms:W3CDTF">2020-09-15T06:29:00Z</dcterms:created>
  <dcterms:modified xsi:type="dcterms:W3CDTF">2020-09-23T09:57:28Z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