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2"/>
  </p:notesMasterIdLst>
  <p:handoutMasterIdLst>
    <p:handoutMasterId r:id="rId63"/>
  </p:handoutMasterIdLst>
  <p:sldIdLst>
    <p:sldId id="331" r:id="rId2"/>
    <p:sldId id="257" r:id="rId3"/>
    <p:sldId id="302" r:id="rId4"/>
    <p:sldId id="303" r:id="rId5"/>
    <p:sldId id="304" r:id="rId6"/>
    <p:sldId id="332" r:id="rId7"/>
    <p:sldId id="333" r:id="rId8"/>
    <p:sldId id="334" r:id="rId9"/>
    <p:sldId id="335" r:id="rId10"/>
    <p:sldId id="376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50" r:id="rId24"/>
    <p:sldId id="351" r:id="rId25"/>
    <p:sldId id="353" r:id="rId26"/>
    <p:sldId id="374" r:id="rId27"/>
    <p:sldId id="348" r:id="rId28"/>
    <p:sldId id="354" r:id="rId29"/>
    <p:sldId id="356" r:id="rId30"/>
    <p:sldId id="357" r:id="rId31"/>
    <p:sldId id="349" r:id="rId32"/>
    <p:sldId id="355" r:id="rId33"/>
    <p:sldId id="371" r:id="rId34"/>
    <p:sldId id="372" r:id="rId35"/>
    <p:sldId id="373" r:id="rId36"/>
    <p:sldId id="358" r:id="rId37"/>
    <p:sldId id="359" r:id="rId38"/>
    <p:sldId id="360" r:id="rId39"/>
    <p:sldId id="363" r:id="rId40"/>
    <p:sldId id="365" r:id="rId41"/>
    <p:sldId id="364" r:id="rId42"/>
    <p:sldId id="368" r:id="rId43"/>
    <p:sldId id="366" r:id="rId44"/>
    <p:sldId id="367" r:id="rId45"/>
    <p:sldId id="369" r:id="rId46"/>
    <p:sldId id="370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62" r:id="rId58"/>
    <p:sldId id="375" r:id="rId59"/>
    <p:sldId id="377" r:id="rId60"/>
    <p:sldId id="36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03" autoAdjust="0"/>
    <p:restoredTop sz="93514" autoAdjust="0"/>
  </p:normalViewPr>
  <p:slideViewPr>
    <p:cSldViewPr>
      <p:cViewPr varScale="1">
        <p:scale>
          <a:sx n="66" d="100"/>
          <a:sy n="66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113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804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什么是分布式文件系统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21963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分布式文件系统的特点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5232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3/hadoop-project-dist/hadoop-common/core-default.x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3/hadoop-project-dist/hadoop-hdfs/hdfs-default.x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3/hadoop-mapreduce-client/hadoop-mapreduce-client-core/mapred-default.x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3/hadoop-yarn/hadoop-yarn-common/yarn-default.x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HADOOP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38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大数据特性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844403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大数据的 </a:t>
            </a:r>
            <a:r>
              <a:rPr lang="en-US" altLang="zh-CN" dirty="0" smtClean="0">
                <a:sym typeface="Wingdings" pitchFamily="2" charset="2"/>
              </a:rPr>
              <a:t>5V </a:t>
            </a:r>
            <a:r>
              <a:rPr lang="zh-CN" altLang="en-US" dirty="0" smtClean="0">
                <a:sym typeface="Wingdings" pitchFamily="2" charset="2"/>
              </a:rPr>
              <a:t>特性是什么？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olume</a:t>
            </a:r>
            <a:r>
              <a:rPr lang="en-US" altLang="zh-CN" dirty="0" smtClean="0">
                <a:sym typeface="Wingdings" pitchFamily="2" charset="2"/>
              </a:rPr>
              <a:t> (</a:t>
            </a:r>
            <a:r>
              <a:rPr lang="zh-CN" altLang="en-US" dirty="0" smtClean="0">
                <a:sym typeface="Wingdings" pitchFamily="2" charset="2"/>
              </a:rPr>
              <a:t>大体量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即可从数百</a:t>
            </a:r>
            <a:r>
              <a:rPr lang="en-US" altLang="zh-CN" dirty="0" smtClean="0">
                <a:sym typeface="Wingdings" pitchFamily="2" charset="2"/>
              </a:rPr>
              <a:t>TB</a:t>
            </a:r>
            <a:r>
              <a:rPr lang="zh-CN" altLang="en-US" dirty="0" smtClean="0">
                <a:sym typeface="Wingdings" pitchFamily="2" charset="2"/>
              </a:rPr>
              <a:t>到数十数百</a:t>
            </a:r>
            <a:r>
              <a:rPr lang="en-US" altLang="zh-CN" dirty="0" smtClean="0">
                <a:sym typeface="Wingdings" pitchFamily="2" charset="2"/>
              </a:rPr>
              <a:t>PB</a:t>
            </a:r>
            <a:r>
              <a:rPr lang="zh-CN" altLang="en-US" dirty="0" smtClean="0">
                <a:sym typeface="Wingdings" pitchFamily="2" charset="2"/>
              </a:rPr>
              <a:t>、甚至</a:t>
            </a:r>
            <a:r>
              <a:rPr lang="en-US" altLang="zh-CN" dirty="0" smtClean="0">
                <a:sym typeface="Wingdings" pitchFamily="2" charset="2"/>
              </a:rPr>
              <a:t>EB</a:t>
            </a:r>
            <a:r>
              <a:rPr lang="zh-CN" altLang="en-US" dirty="0" smtClean="0">
                <a:sym typeface="Wingdings" pitchFamily="2" charset="2"/>
              </a:rPr>
              <a:t>的规模。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ariety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多样性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即大数据包括各种格式和形态的数据。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elocity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时效性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即很多大数据需要在一定的时间限度下得到及时处理。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eracity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准确性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即处理的结果要保证一定的准确性。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alue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大价值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即大数据包含很多深度的价值，大数据分析挖掘和利用将带来巨大的商业价值。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大数据与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65564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zh-CN" altLang="en-US" dirty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是一种分析和处理海量数据的软件平台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是一款开源软件，使用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可以提供一个分布式基础架构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高可靠性、高扩展性、高效性、高容错性、低成本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历史起源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30471"/>
          </a:xfrm>
        </p:spPr>
        <p:txBody>
          <a:bodyPr/>
          <a:lstStyle/>
          <a:p>
            <a:r>
              <a:rPr lang="en-US" altLang="zh-CN" dirty="0" smtClean="0"/>
              <a:t>2003 </a:t>
            </a:r>
            <a:r>
              <a:rPr lang="zh-CN" altLang="en-US" dirty="0" smtClean="0"/>
              <a:t>年开始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陆续发表了几篇论文：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GFS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BigTable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GFS</a:t>
            </a:r>
            <a:r>
              <a:rPr lang="zh-CN" altLang="en-US" dirty="0" smtClean="0"/>
              <a:t>是一个可扩展的分布式文件系统，用于大型的、分布式的、对大量数据进行访问的应用。它运行于廉价的普通硬件上，提供容错功能。</a:t>
            </a:r>
            <a:endParaRPr lang="en-US" altLang="zh-CN" dirty="0" smtClean="0"/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zh-CN" altLang="en-US" dirty="0" smtClean="0"/>
              <a:t>是针对分布式并行计算的一套编程模型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Mapreduce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组成，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是影射，把指令分发到多个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上去，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是规约，把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计算出来的结果合并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11676"/>
          </a:xfrm>
        </p:spPr>
        <p:txBody>
          <a:bodyPr/>
          <a:lstStyle/>
          <a:p>
            <a:r>
              <a:rPr lang="en-US" altLang="zh-CN" dirty="0" smtClean="0"/>
              <a:t>2003 </a:t>
            </a:r>
            <a:r>
              <a:rPr lang="zh-CN" altLang="en-US" dirty="0" smtClean="0"/>
              <a:t>年开始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陆续发表了几篇论文：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GFS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BigTable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BigTable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存储结构化数据。</a:t>
            </a:r>
          </a:p>
          <a:p>
            <a:pPr lvl="1"/>
            <a:r>
              <a:rPr lang="en-US" altLang="zh-CN" dirty="0" err="1" smtClean="0"/>
              <a:t>BigTable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是建立在 </a:t>
            </a:r>
            <a:r>
              <a:rPr lang="en-US" altLang="zh-CN" dirty="0" smtClean="0"/>
              <a:t>GFS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Scheduler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Lock Service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之上的。</a:t>
            </a:r>
          </a:p>
          <a:p>
            <a:pPr lvl="1"/>
            <a:r>
              <a:rPr lang="zh-CN" altLang="en-US" dirty="0" smtClean="0"/>
              <a:t>每个 </a:t>
            </a:r>
            <a:r>
              <a:rPr lang="en-US" altLang="zh-CN" dirty="0" smtClean="0"/>
              <a:t>Table </a:t>
            </a:r>
            <a:r>
              <a:rPr lang="zh-CN" altLang="en-US" dirty="0" smtClean="0"/>
              <a:t>都是一个多维的稀疏图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77985"/>
          </a:xfrm>
        </p:spPr>
        <p:txBody>
          <a:bodyPr/>
          <a:lstStyle/>
          <a:p>
            <a:r>
              <a:rPr lang="zh-CN" altLang="en-US" dirty="0" smtClean="0"/>
              <a:t>这三大技术被称为 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的三驾马车。</a:t>
            </a:r>
            <a:endParaRPr lang="en-US" altLang="zh-CN" dirty="0" smtClean="0"/>
          </a:p>
          <a:p>
            <a:r>
              <a:rPr lang="zh-CN" altLang="en-US" dirty="0" smtClean="0"/>
              <a:t>虽然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没有公布这三个产品的源码，但是他发布了这三个产品的详细设计论文。</a:t>
            </a:r>
            <a:endParaRPr lang="en-US" altLang="zh-CN" dirty="0" smtClean="0"/>
          </a:p>
          <a:p>
            <a:r>
              <a:rPr lang="en-US" altLang="zh-CN" dirty="0" smtClean="0"/>
              <a:t>Yahoo </a:t>
            </a:r>
            <a:r>
              <a:rPr lang="zh-CN" altLang="en-US" dirty="0" smtClean="0"/>
              <a:t>资助的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按照这三篇论文的开源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实现，不过在性能上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要差很多。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GFS  - - </a:t>
            </a:r>
            <a:r>
              <a:rPr lang="en-US" altLang="zh-CN" dirty="0" smtClean="0">
                <a:sym typeface="Wingdings" pitchFamily="2" charset="2"/>
              </a:rPr>
              <a:t>-&gt; HDFS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Mapreduce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/>
              <a:t>- - </a:t>
            </a:r>
            <a:r>
              <a:rPr lang="en-US" altLang="zh-CN" dirty="0" smtClean="0">
                <a:sym typeface="Wingdings" pitchFamily="2" charset="2"/>
              </a:rPr>
              <a:t>-&gt; </a:t>
            </a:r>
            <a:r>
              <a:rPr lang="en-US" altLang="zh-CN" dirty="0" err="1" smtClean="0">
                <a:sym typeface="Wingdings" pitchFamily="2" charset="2"/>
              </a:rPr>
              <a:t>Mapreduce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Bigtable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/>
              <a:t>- - </a:t>
            </a:r>
            <a:r>
              <a:rPr lang="en-US" altLang="zh-CN" dirty="0" smtClean="0">
                <a:sym typeface="Wingdings" pitchFamily="2" charset="2"/>
              </a:rPr>
              <a:t>-&gt; </a:t>
            </a:r>
            <a:r>
              <a:rPr lang="en-US" altLang="zh-CN" dirty="0" err="1" smtClean="0">
                <a:sym typeface="Wingdings" pitchFamily="2" charset="2"/>
              </a:rPr>
              <a:t>Hbase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核心组件</a:t>
            </a:r>
            <a:endParaRPr lang="zh-CN" altLang="en-US" dirty="0"/>
          </a:p>
        </p:txBody>
      </p:sp>
      <p:pic>
        <p:nvPicPr>
          <p:cNvPr id="2050" name="Picture 2" descr="http://img.blog.csdn.net/2016120115503051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16896"/>
            <a:ext cx="7715304" cy="39409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核心组件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08653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HDFS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分布式文件系统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MapReduce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分布式计算框架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Yarn</a:t>
            </a:r>
          </a:p>
          <a:p>
            <a:pPr lvl="1" algn="just"/>
            <a:r>
              <a:rPr lang="zh-CN" altLang="en-US" dirty="0" smtClean="0">
                <a:sym typeface="Wingdings" pitchFamily="2" charset="2"/>
              </a:rPr>
              <a:t>集群资源管理系统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生态系统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857224" y="1714488"/>
            <a:ext cx="7748588" cy="452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十字形 8"/>
          <p:cNvSpPr>
            <a:spLocks noChangeArrowheads="1"/>
          </p:cNvSpPr>
          <p:nvPr/>
        </p:nvSpPr>
        <p:spPr bwMode="auto">
          <a:xfrm>
            <a:off x="142875" y="6215063"/>
            <a:ext cx="504825" cy="5048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5" name="十字形 9"/>
          <p:cNvSpPr>
            <a:spLocks noChangeArrowheads="1"/>
          </p:cNvSpPr>
          <p:nvPr/>
        </p:nvSpPr>
        <p:spPr bwMode="auto">
          <a:xfrm>
            <a:off x="568325" y="6000750"/>
            <a:ext cx="288925" cy="2889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6" name="矩形 11"/>
          <p:cNvSpPr>
            <a:spLocks noChangeArrowheads="1"/>
          </p:cNvSpPr>
          <p:nvPr/>
        </p:nvSpPr>
        <p:spPr bwMode="auto">
          <a:xfrm>
            <a:off x="0" y="549275"/>
            <a:ext cx="9144000" cy="935038"/>
          </a:xfrm>
          <a:prstGeom prst="rect">
            <a:avLst/>
          </a:prstGeom>
          <a:solidFill>
            <a:srgbClr val="DC1F26"/>
          </a:solidFill>
          <a:ln w="38100">
            <a:solidFill>
              <a:srgbClr val="DC1F2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9789219"/>
              </p:ext>
            </p:extLst>
          </p:nvPr>
        </p:nvGraphicFramePr>
        <p:xfrm>
          <a:off x="1043608" y="1988840"/>
          <a:ext cx="7245928" cy="4011910"/>
        </p:xfrm>
        <a:graphic>
          <a:graphicData uri="http://schemas.openxmlformats.org/drawingml/2006/table">
            <a:tbl>
              <a:tblPr/>
              <a:tblGrid>
                <a:gridCol w="1152128"/>
                <a:gridCol w="3024336"/>
                <a:gridCol w="3069464"/>
              </a:tblGrid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09:00 ~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:30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什么是大数据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09:30 ~ 10:20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大数据能做什么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10:30 ~ 11:20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历史起源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11:30 ~ 12:00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组件介绍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14:00 ~ 14:50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安装配置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15:00 ~ 15:50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16:10 ~ 17:00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搭建练习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17:10 ~ 18:00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27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常用组件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72048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HDFS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zh-CN" altLang="en-US" dirty="0" smtClean="0">
                <a:sym typeface="Wingdings" pitchFamily="2" charset="2"/>
              </a:rPr>
              <a:t>分布式文件系统）</a:t>
            </a:r>
          </a:p>
          <a:p>
            <a:r>
              <a:rPr lang="en-US" altLang="zh-CN" dirty="0" err="1" smtClean="0">
                <a:sym typeface="Wingdings" pitchFamily="2" charset="2"/>
              </a:rPr>
              <a:t>Mapreduce</a:t>
            </a:r>
            <a:r>
              <a:rPr lang="zh-CN" altLang="en-US" dirty="0" smtClean="0">
                <a:sym typeface="Wingdings" pitchFamily="2" charset="2"/>
              </a:rPr>
              <a:t>（分布式计算框架）</a:t>
            </a:r>
          </a:p>
          <a:p>
            <a:r>
              <a:rPr lang="en-US" altLang="zh-CN" dirty="0" smtClean="0">
                <a:sym typeface="Wingdings" pitchFamily="2" charset="2"/>
              </a:rPr>
              <a:t>Zookeeper</a:t>
            </a:r>
            <a:r>
              <a:rPr lang="zh-CN" altLang="en-US" dirty="0" smtClean="0">
                <a:sym typeface="Wingdings" pitchFamily="2" charset="2"/>
              </a:rPr>
              <a:t>（分布式协作服务）</a:t>
            </a:r>
          </a:p>
          <a:p>
            <a:r>
              <a:rPr lang="en-US" altLang="zh-CN" dirty="0" err="1" smtClean="0">
                <a:sym typeface="Wingdings" pitchFamily="2" charset="2"/>
              </a:rPr>
              <a:t>Hbase</a:t>
            </a:r>
            <a:r>
              <a:rPr lang="zh-CN" altLang="en-US" dirty="0" smtClean="0">
                <a:sym typeface="Wingdings" pitchFamily="2" charset="2"/>
              </a:rPr>
              <a:t>（分布式列存数据库）</a:t>
            </a:r>
          </a:p>
          <a:p>
            <a:r>
              <a:rPr lang="en-US" altLang="zh-CN" dirty="0" smtClean="0">
                <a:sym typeface="Wingdings" pitchFamily="2" charset="2"/>
              </a:rPr>
              <a:t>Hive</a:t>
            </a:r>
            <a:r>
              <a:rPr lang="zh-CN" altLang="en-US" dirty="0" smtClean="0">
                <a:sym typeface="Wingdings" pitchFamily="2" charset="2"/>
              </a:rPr>
              <a:t>（基于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zh-CN" altLang="en-US" dirty="0" smtClean="0">
                <a:sym typeface="Wingdings" pitchFamily="2" charset="2"/>
              </a:rPr>
              <a:t>的数据仓库）</a:t>
            </a:r>
          </a:p>
          <a:p>
            <a:r>
              <a:rPr lang="en-US" altLang="zh-CN" dirty="0" err="1" smtClean="0">
                <a:sym typeface="Wingdings" pitchFamily="2" charset="2"/>
              </a:rPr>
              <a:t>Sqoop</a:t>
            </a:r>
            <a:r>
              <a:rPr lang="zh-CN" altLang="en-US" dirty="0" smtClean="0">
                <a:sym typeface="Wingdings" pitchFamily="2" charset="2"/>
              </a:rPr>
              <a:t>（数据同步工具）</a:t>
            </a:r>
          </a:p>
          <a:p>
            <a:r>
              <a:rPr lang="en-US" altLang="zh-CN" dirty="0" smtClean="0">
                <a:sym typeface="Wingdings" pitchFamily="2" charset="2"/>
              </a:rPr>
              <a:t>Pig</a:t>
            </a:r>
            <a:r>
              <a:rPr lang="zh-CN" altLang="en-US" dirty="0" smtClean="0">
                <a:sym typeface="Wingdings" pitchFamily="2" charset="2"/>
              </a:rPr>
              <a:t>（基于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zh-CN" altLang="en-US" dirty="0" smtClean="0">
                <a:sym typeface="Wingdings" pitchFamily="2" charset="2"/>
              </a:rPr>
              <a:t>的数据流系统）</a:t>
            </a:r>
          </a:p>
          <a:p>
            <a:r>
              <a:rPr lang="en-US" altLang="zh-CN" dirty="0" smtClean="0">
                <a:sym typeface="Wingdings" pitchFamily="2" charset="2"/>
              </a:rPr>
              <a:t>Mahout</a:t>
            </a:r>
            <a:r>
              <a:rPr lang="zh-CN" altLang="en-US" dirty="0" smtClean="0">
                <a:sym typeface="Wingdings" pitchFamily="2" charset="2"/>
              </a:rPr>
              <a:t>（数据挖掘算法库）</a:t>
            </a:r>
          </a:p>
          <a:p>
            <a:r>
              <a:rPr lang="en-US" altLang="zh-CN" dirty="0" smtClean="0">
                <a:sym typeface="Wingdings" pitchFamily="2" charset="2"/>
              </a:rPr>
              <a:t>Flume</a:t>
            </a:r>
            <a:r>
              <a:rPr lang="zh-CN" altLang="en-US" dirty="0" smtClean="0">
                <a:sym typeface="Wingdings" pitchFamily="2" charset="2"/>
              </a:rPr>
              <a:t>（日志收集工具）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核心组件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5298" name="Picture 2" descr="http://img.blog.csdn.net/20140222161019968?watermark/2/text/aHR0cDovL2Jsb2cuY3Nkbi5uZXQvd29zaGl3YW54aW4xMDIyMTM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04980"/>
            <a:ext cx="7296150" cy="4467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08762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是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zh-CN" altLang="en-US" dirty="0" smtClean="0">
                <a:sym typeface="Wingdings" pitchFamily="2" charset="2"/>
              </a:rPr>
              <a:t>体系中数据存储管理的基础。它是一个高度容错的系统，用于在低成本的通用硬件上运行。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角色和概念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Client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Namenode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Secondarynode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Datanode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88894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NameNode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Master</a:t>
            </a:r>
            <a:r>
              <a:rPr lang="zh-CN" altLang="en-US" dirty="0" smtClean="0">
                <a:sym typeface="Wingdings" pitchFamily="2" charset="2"/>
              </a:rPr>
              <a:t>节点，管理</a:t>
            </a:r>
            <a:r>
              <a:rPr lang="en-US" altLang="zh-CN" dirty="0" smtClean="0">
                <a:sym typeface="Wingdings" pitchFamily="2" charset="2"/>
              </a:rPr>
              <a:t>HDFS</a:t>
            </a:r>
            <a:r>
              <a:rPr lang="zh-CN" altLang="en-US" dirty="0" smtClean="0">
                <a:sym typeface="Wingdings" pitchFamily="2" charset="2"/>
              </a:rPr>
              <a:t>的名称空间和数据块映射信息，配置副本策略，处理所有客户端请求。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Secondary 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定期合并 </a:t>
            </a:r>
            <a:r>
              <a:rPr lang="en-US" altLang="zh-CN" dirty="0" err="1" smtClean="0">
                <a:sym typeface="Wingdings" pitchFamily="2" charset="2"/>
              </a:rPr>
              <a:t>fsimage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err="1" smtClean="0">
                <a:sym typeface="Wingdings" pitchFamily="2" charset="2"/>
              </a:rPr>
              <a:t>fsedits</a:t>
            </a:r>
            <a:r>
              <a:rPr lang="zh-CN" altLang="en-US" dirty="0" smtClean="0">
                <a:sym typeface="Wingdings" pitchFamily="2" charset="2"/>
              </a:rPr>
              <a:t>，推送给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紧急情况下，可辅助恢复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r>
              <a:rPr lang="zh-CN" altLang="en-US" dirty="0" smtClean="0">
                <a:sym typeface="Wingdings" pitchFamily="2" charset="2"/>
              </a:rPr>
              <a:t>，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但</a:t>
            </a:r>
            <a:r>
              <a:rPr lang="en-US" altLang="zh-CN" dirty="0" smtClean="0">
                <a:sym typeface="Wingdings" pitchFamily="2" charset="2"/>
              </a:rPr>
              <a:t>Secondary 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r>
              <a:rPr lang="zh-CN" altLang="en-US" dirty="0" smtClean="0">
                <a:sym typeface="Wingdings" pitchFamily="2" charset="2"/>
              </a:rPr>
              <a:t>并非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r>
              <a:rPr lang="zh-CN" altLang="en-US" dirty="0" smtClean="0">
                <a:sym typeface="Wingdings" pitchFamily="2" charset="2"/>
              </a:rPr>
              <a:t>的热备。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13516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DataNode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数据存储节点，存储实际的数据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汇报存储信息给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Client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切分文件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访问</a:t>
            </a:r>
            <a:r>
              <a:rPr lang="en-US" altLang="zh-CN" dirty="0" smtClean="0">
                <a:sym typeface="Wingdings" pitchFamily="2" charset="2"/>
              </a:rPr>
              <a:t>HDFS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与</a:t>
            </a:r>
            <a:r>
              <a:rPr lang="en-US" altLang="zh-CN" dirty="0" err="1" smtClean="0">
                <a:sym typeface="Wingdings" pitchFamily="2" charset="2"/>
              </a:rPr>
              <a:t>NameNode</a:t>
            </a:r>
            <a:r>
              <a:rPr lang="zh-CN" altLang="en-US" dirty="0" smtClean="0">
                <a:sym typeface="Wingdings" pitchFamily="2" charset="2"/>
              </a:rPr>
              <a:t>交互，获取文件位置信息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与</a:t>
            </a:r>
            <a:r>
              <a:rPr lang="en-US" altLang="zh-CN" dirty="0" err="1" smtClean="0">
                <a:sym typeface="Wingdings" pitchFamily="2" charset="2"/>
              </a:rPr>
              <a:t>DataNode</a:t>
            </a:r>
            <a:r>
              <a:rPr lang="zh-CN" altLang="en-US" dirty="0" smtClean="0">
                <a:sym typeface="Wingdings" pitchFamily="2" charset="2"/>
              </a:rPr>
              <a:t>交互，读取和写入数据。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Block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每块缺省</a:t>
            </a:r>
            <a:r>
              <a:rPr lang="en-US" altLang="zh-CN" dirty="0" smtClean="0">
                <a:sym typeface="Wingdings" pitchFamily="2" charset="2"/>
              </a:rPr>
              <a:t>64MB</a:t>
            </a:r>
            <a:r>
              <a:rPr lang="zh-CN" altLang="en-US" dirty="0" smtClean="0">
                <a:sym typeface="Wingdings" pitchFamily="2" charset="2"/>
              </a:rPr>
              <a:t>大小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每块可以多个副本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3250" name="Picture 2" descr="http://img.blog.csdn.net/20140222161700671?watermark/2/text/aHR0cDovL2Jsb2cuY3Nkbi5uZXQvd29zaGl3YW54aW4xMDIyMTM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30368"/>
            <a:ext cx="7215238" cy="4513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08762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源自于</a:t>
            </a:r>
            <a:r>
              <a:rPr lang="en-US" altLang="zh-CN" dirty="0" err="1" smtClean="0">
                <a:sym typeface="Wingdings" pitchFamily="2" charset="2"/>
              </a:rPr>
              <a:t>google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err="1" smtClean="0">
                <a:sym typeface="Wingdings" pitchFamily="2" charset="2"/>
              </a:rPr>
              <a:t>MapReduce</a:t>
            </a:r>
            <a:r>
              <a:rPr lang="zh-CN" altLang="en-US" dirty="0" smtClean="0">
                <a:sym typeface="Wingdings" pitchFamily="2" charset="2"/>
              </a:rPr>
              <a:t>论文，</a:t>
            </a:r>
            <a:r>
              <a:rPr lang="en-US" altLang="zh-CN" dirty="0" smtClean="0">
                <a:sym typeface="Wingdings" pitchFamily="2" charset="2"/>
              </a:rPr>
              <a:t>JAVA</a:t>
            </a:r>
            <a:r>
              <a:rPr lang="zh-CN" altLang="en-US" dirty="0" smtClean="0">
                <a:sym typeface="Wingdings" pitchFamily="2" charset="2"/>
              </a:rPr>
              <a:t>实现的分布式计算框架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角色和概念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JobTracker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TaskTracker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Map Task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Reducer Task</a:t>
            </a:r>
            <a:endParaRPr lang="zh-CN" alt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844403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JobTracker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Master</a:t>
            </a:r>
            <a:r>
              <a:rPr lang="zh-CN" altLang="en-US" dirty="0" smtClean="0">
                <a:sym typeface="Wingdings" pitchFamily="2" charset="2"/>
              </a:rPr>
              <a:t>节点，只有一个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管理所有作业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作业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zh-CN" altLang="en-US" dirty="0" smtClean="0">
                <a:sym typeface="Wingdings" pitchFamily="2" charset="2"/>
              </a:rPr>
              <a:t>任务的监控、错误处理等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将任务分解成一系列任务，并分派给</a:t>
            </a:r>
            <a:r>
              <a:rPr lang="en-US" altLang="zh-CN" dirty="0" err="1" smtClean="0">
                <a:sym typeface="Wingdings" pitchFamily="2" charset="2"/>
              </a:rPr>
              <a:t>TaskTracker</a:t>
            </a:r>
            <a:r>
              <a:rPr lang="zh-CN" altLang="en-US" dirty="0" smtClean="0">
                <a:sym typeface="Wingdings" pitchFamily="2" charset="2"/>
              </a:rPr>
              <a:t>。</a:t>
            </a:r>
          </a:p>
          <a:p>
            <a:pPr lvl="1"/>
            <a:endParaRPr lang="zh-CN" altLang="en-US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TaskTracker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Slave</a:t>
            </a:r>
            <a:r>
              <a:rPr lang="zh-CN" altLang="en-US" dirty="0" smtClean="0">
                <a:sym typeface="Wingdings" pitchFamily="2" charset="2"/>
              </a:rPr>
              <a:t>节点，一般是多台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运行</a:t>
            </a:r>
            <a:r>
              <a:rPr lang="en-US" altLang="zh-CN" dirty="0" smtClean="0">
                <a:sym typeface="Wingdings" pitchFamily="2" charset="2"/>
              </a:rPr>
              <a:t>Map Task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Reduce Task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并与</a:t>
            </a:r>
            <a:r>
              <a:rPr lang="en-US" altLang="zh-CN" dirty="0" err="1" smtClean="0">
                <a:sym typeface="Wingdings" pitchFamily="2" charset="2"/>
              </a:rPr>
              <a:t>JobTracker</a:t>
            </a:r>
            <a:r>
              <a:rPr lang="zh-CN" altLang="en-US" dirty="0" smtClean="0">
                <a:sym typeface="Wingdings" pitchFamily="2" charset="2"/>
              </a:rPr>
              <a:t>交互，汇报任务状态。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307181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846852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历史起源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14217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 table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2026852"/>
            <a:ext cx="1048406" cy="1327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  <a:endCxn id="26" idx="1"/>
          </p:cNvCxnSpPr>
          <p:nvPr/>
        </p:nvCxnSpPr>
        <p:spPr>
          <a:xfrm flipV="1">
            <a:off x="2166271" y="3315546"/>
            <a:ext cx="1048407" cy="38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99240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大数据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214678" y="313554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87907" y="271849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987907" y="315457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 reduce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87907" y="18511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 reduce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87907" y="356906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87907" y="427855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14677" y="4278554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1" idx="3"/>
            <a:endCxn id="31" idx="1"/>
          </p:cNvCxnSpPr>
          <p:nvPr/>
        </p:nvCxnSpPr>
        <p:spPr>
          <a:xfrm>
            <a:off x="2166271" y="3353864"/>
            <a:ext cx="1048406" cy="110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87907" y="47046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伪分布式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7907" y="514070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完全分布式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7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299365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Map Task</a:t>
            </a:r>
            <a:r>
              <a:rPr lang="zh-CN" altLang="en-US" dirty="0" smtClean="0">
                <a:sym typeface="Wingdings" pitchFamily="2" charset="2"/>
              </a:rPr>
              <a:t>：解析每条数据记录，传递给用户编写的</a:t>
            </a:r>
            <a:r>
              <a:rPr lang="en-US" altLang="zh-CN" dirty="0" smtClean="0">
                <a:sym typeface="Wingdings" pitchFamily="2" charset="2"/>
              </a:rPr>
              <a:t>map(),</a:t>
            </a:r>
            <a:r>
              <a:rPr lang="zh-CN" altLang="en-US" dirty="0" smtClean="0">
                <a:sym typeface="Wingdings" pitchFamily="2" charset="2"/>
              </a:rPr>
              <a:t>并执行，将输出结果写入本地磁盘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如果为</a:t>
            </a:r>
            <a:r>
              <a:rPr lang="en-US" altLang="zh-CN" dirty="0" smtClean="0">
                <a:sym typeface="Wingdings" pitchFamily="2" charset="2"/>
              </a:rPr>
              <a:t>map-only</a:t>
            </a:r>
            <a:r>
              <a:rPr lang="zh-CN" altLang="en-US" dirty="0" smtClean="0">
                <a:sym typeface="Wingdings" pitchFamily="2" charset="2"/>
              </a:rPr>
              <a:t>作业，直接写入</a:t>
            </a:r>
            <a:r>
              <a:rPr lang="en-US" altLang="zh-CN" dirty="0" smtClean="0">
                <a:sym typeface="Wingdings" pitchFamily="2" charset="2"/>
              </a:rPr>
              <a:t>HDFS)</a:t>
            </a:r>
            <a:r>
              <a:rPr lang="zh-CN" altLang="en-US" dirty="0" smtClean="0">
                <a:sym typeface="Wingdings" pitchFamily="2" charset="2"/>
              </a:rPr>
              <a:t>。</a:t>
            </a:r>
          </a:p>
          <a:p>
            <a:pPr lvl="1"/>
            <a:endParaRPr lang="zh-CN" altLang="en-US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Reducer Task</a:t>
            </a:r>
            <a:r>
              <a:rPr lang="zh-CN" altLang="en-US" dirty="0" smtClean="0">
                <a:sym typeface="Wingdings" pitchFamily="2" charset="2"/>
              </a:rPr>
              <a:t>：从</a:t>
            </a:r>
            <a:r>
              <a:rPr lang="en-US" altLang="zh-CN" dirty="0" smtClean="0">
                <a:sym typeface="Wingdings" pitchFamily="2" charset="2"/>
              </a:rPr>
              <a:t>Map Task</a:t>
            </a:r>
            <a:r>
              <a:rPr lang="zh-CN" altLang="en-US" dirty="0" smtClean="0">
                <a:sym typeface="Wingdings" pitchFamily="2" charset="2"/>
              </a:rPr>
              <a:t>的执行结果中，远程读取输入数据，对数据进行排序，将数据按照分组传递给用户编写的</a:t>
            </a:r>
            <a:r>
              <a:rPr lang="en-US" altLang="zh-CN" dirty="0" smtClean="0">
                <a:sym typeface="Wingdings" pitchFamily="2" charset="2"/>
              </a:rPr>
              <a:t>reduce</a:t>
            </a:r>
            <a:r>
              <a:rPr lang="zh-CN" altLang="en-US" dirty="0" smtClean="0">
                <a:sym typeface="Wingdings" pitchFamily="2" charset="2"/>
              </a:rPr>
              <a:t>函数执行。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1202" name="Picture 2" descr="clip_image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6951482" cy="4572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84250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Yarn </a:t>
            </a:r>
            <a:r>
              <a:rPr lang="zh-CN" altLang="en-US" dirty="0" smtClean="0">
                <a:sym typeface="Wingdings" pitchFamily="2" charset="2"/>
              </a:rPr>
              <a:t>是 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的一个通用的资源管理系统</a:t>
            </a:r>
            <a:r>
              <a:rPr lang="en-US" altLang="zh-CN" dirty="0" smtClean="0">
                <a:sym typeface="Wingdings" pitchFamily="2" charset="2"/>
              </a:rPr>
              <a:t> </a:t>
            </a: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algn="just"/>
            <a:r>
              <a:rPr lang="en-US" altLang="zh-CN" dirty="0" smtClean="0">
                <a:sym typeface="Wingdings" pitchFamily="2" charset="2"/>
              </a:rPr>
              <a:t>Yarn </a:t>
            </a:r>
            <a:r>
              <a:rPr lang="zh-CN" altLang="en-US" dirty="0" smtClean="0">
                <a:sym typeface="Wingdings" pitchFamily="2" charset="2"/>
              </a:rPr>
              <a:t>角色</a:t>
            </a:r>
            <a:endParaRPr lang="en-US" altLang="zh-CN" dirty="0" smtClean="0">
              <a:sym typeface="Wingdings" pitchFamily="2" charset="2"/>
            </a:endParaRPr>
          </a:p>
          <a:p>
            <a:pPr lvl="1" algn="just"/>
            <a:r>
              <a:rPr lang="en-US" altLang="zh-CN" dirty="0" err="1" smtClean="0">
                <a:sym typeface="Wingdings" pitchFamily="2" charset="2"/>
              </a:rPr>
              <a:t>Resourcemanager</a:t>
            </a:r>
            <a:endParaRPr lang="en-US" altLang="zh-CN" dirty="0" smtClean="0">
              <a:sym typeface="Wingdings" pitchFamily="2" charset="2"/>
            </a:endParaRPr>
          </a:p>
          <a:p>
            <a:pPr lvl="1" algn="just"/>
            <a:r>
              <a:rPr lang="en-US" altLang="zh-CN" dirty="0" err="1" smtClean="0">
                <a:sym typeface="Wingdings" pitchFamily="2" charset="2"/>
              </a:rPr>
              <a:t>Nodemanager</a:t>
            </a:r>
            <a:endParaRPr lang="en-US" altLang="zh-CN" dirty="0" smtClean="0">
              <a:sym typeface="Wingdings" pitchFamily="2" charset="2"/>
            </a:endParaRPr>
          </a:p>
          <a:p>
            <a:pPr lvl="1" algn="just"/>
            <a:endParaRPr lang="en-US" altLang="zh-CN" dirty="0" smtClean="0">
              <a:sym typeface="Wingdings" pitchFamily="2" charset="2"/>
            </a:endParaRPr>
          </a:p>
          <a:p>
            <a:pPr lvl="1" algn="just"/>
            <a:r>
              <a:rPr lang="en-US" altLang="zh-CN" dirty="0" err="1" smtClean="0">
                <a:sym typeface="Wingdings" pitchFamily="2" charset="2"/>
              </a:rPr>
              <a:t>ApplicationMaster</a:t>
            </a:r>
            <a:endParaRPr lang="en-US" altLang="zh-CN" dirty="0" smtClean="0">
              <a:sym typeface="Wingdings" pitchFamily="2" charset="2"/>
            </a:endParaRPr>
          </a:p>
          <a:p>
            <a:pPr lvl="1" algn="just"/>
            <a:r>
              <a:rPr lang="en-US" altLang="zh-CN" sz="2000" dirty="0" smtClean="0"/>
              <a:t>Container</a:t>
            </a:r>
          </a:p>
          <a:p>
            <a:pPr lvl="1" algn="just"/>
            <a:r>
              <a:rPr lang="en-US" altLang="zh-CN" sz="2000" dirty="0" smtClean="0">
                <a:sym typeface="Wingdings" pitchFamily="2" charset="2"/>
              </a:rPr>
              <a:t>Client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70427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ResourceManager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处理客户端请求 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启动 </a:t>
            </a:r>
            <a:r>
              <a:rPr lang="en-US" altLang="zh-CN" dirty="0" smtClean="0">
                <a:sym typeface="Wingdings" pitchFamily="2" charset="2"/>
              </a:rPr>
              <a:t>/ </a:t>
            </a:r>
            <a:r>
              <a:rPr lang="zh-CN" altLang="en-US" dirty="0" smtClean="0">
                <a:sym typeface="Wingdings" pitchFamily="2" charset="2"/>
              </a:rPr>
              <a:t>监控 </a:t>
            </a:r>
            <a:r>
              <a:rPr lang="en-US" altLang="zh-CN" dirty="0" err="1" smtClean="0">
                <a:sym typeface="Wingdings" pitchFamily="2" charset="2"/>
              </a:rPr>
              <a:t>ApplicationMaster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监控 </a:t>
            </a:r>
            <a:r>
              <a:rPr lang="en-US" altLang="zh-CN" dirty="0" err="1" smtClean="0">
                <a:sym typeface="Wingdings" pitchFamily="2" charset="2"/>
              </a:rPr>
              <a:t>NodeManager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资源分配与调度 </a:t>
            </a:r>
          </a:p>
          <a:p>
            <a:r>
              <a:rPr lang="en-US" altLang="zh-CN" dirty="0" err="1" smtClean="0">
                <a:sym typeface="Wingdings" pitchFamily="2" charset="2"/>
              </a:rPr>
              <a:t>NodeManager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单个节点上的资源管理 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处理来自 </a:t>
            </a:r>
            <a:r>
              <a:rPr lang="en-US" altLang="zh-CN" dirty="0" err="1" smtClean="0">
                <a:sym typeface="Wingdings" pitchFamily="2" charset="2"/>
              </a:rPr>
              <a:t>ResourceManager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的命令 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处理来自 </a:t>
            </a:r>
            <a:r>
              <a:rPr lang="en-US" altLang="zh-CN" dirty="0" err="1" smtClean="0">
                <a:sym typeface="Wingdings" pitchFamily="2" charset="2"/>
              </a:rPr>
              <a:t>ApplicationMaster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的命令 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02716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Container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对任务运⾏行环境的抽象，封装了 </a:t>
            </a:r>
            <a:r>
              <a:rPr lang="en-US" altLang="zh-CN" dirty="0" smtClean="0">
                <a:sym typeface="Wingdings" pitchFamily="2" charset="2"/>
              </a:rPr>
              <a:t>CPU </a:t>
            </a:r>
            <a:r>
              <a:rPr lang="zh-CN" altLang="en-US" dirty="0" smtClean="0">
                <a:sym typeface="Wingdings" pitchFamily="2" charset="2"/>
              </a:rPr>
              <a:t>、内存等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多维资源以及环境变量、启动命令等任务运⾏相关的信息资源分配与调度 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zh-CN" altLang="en-US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ApplicationMaster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数据切分 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为应用程序申请资源，并分配给内部任务 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任务监控与容错 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Client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用户与 </a:t>
            </a:r>
            <a:r>
              <a:rPr lang="en-US" altLang="zh-CN" dirty="0" smtClean="0">
                <a:sym typeface="Wingdings" pitchFamily="2" charset="2"/>
              </a:rPr>
              <a:t>YARN </a:t>
            </a:r>
            <a:r>
              <a:rPr lang="zh-CN" altLang="en-US" dirty="0" smtClean="0">
                <a:sym typeface="Wingdings" pitchFamily="2" charset="2"/>
              </a:rPr>
              <a:t>交互的客户端程序 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提交应用程序、监控应用程序状态，杀死应用程序等 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角色及概念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97963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YARN </a:t>
            </a:r>
            <a:r>
              <a:rPr lang="zh-CN" altLang="en-US" dirty="0" smtClean="0">
                <a:sym typeface="Wingdings" pitchFamily="2" charset="2"/>
              </a:rPr>
              <a:t>的核心思想</a:t>
            </a:r>
          </a:p>
          <a:p>
            <a:r>
              <a:rPr lang="zh-CN" altLang="en-US" dirty="0" smtClean="0">
                <a:sym typeface="Wingdings" pitchFamily="2" charset="2"/>
              </a:rPr>
              <a:t>将 </a:t>
            </a:r>
            <a:r>
              <a:rPr lang="en-US" altLang="zh-CN" dirty="0" err="1" smtClean="0">
                <a:sym typeface="Wingdings" pitchFamily="2" charset="2"/>
              </a:rPr>
              <a:t>JobTracker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和 </a:t>
            </a:r>
            <a:r>
              <a:rPr lang="en-US" altLang="zh-CN" dirty="0" err="1" smtClean="0">
                <a:sym typeface="Wingdings" pitchFamily="2" charset="2"/>
              </a:rPr>
              <a:t>TaskTacker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进行分离，它由下面几大构成组件：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ResourceManager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一个全局的资源管理器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NodeManager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每个节点</a:t>
            </a:r>
            <a:r>
              <a:rPr lang="en-US" altLang="zh-CN" dirty="0" smtClean="0">
                <a:sym typeface="Wingdings" pitchFamily="2" charset="2"/>
              </a:rPr>
              <a:t>(RM)</a:t>
            </a:r>
            <a:r>
              <a:rPr lang="zh-CN" altLang="en-US" dirty="0" smtClean="0">
                <a:sym typeface="Wingdings" pitchFamily="2" charset="2"/>
              </a:rPr>
              <a:t>代理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ApplicationMaster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表示每个应用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每一个 </a:t>
            </a:r>
            <a:r>
              <a:rPr lang="en-US" altLang="zh-CN" dirty="0" err="1" smtClean="0">
                <a:sym typeface="Wingdings" pitchFamily="2" charset="2"/>
              </a:rPr>
              <a:t>ApplicationMaster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有多个 </a:t>
            </a:r>
            <a:r>
              <a:rPr lang="en-US" altLang="zh-CN" dirty="0" smtClean="0">
                <a:sym typeface="Wingdings" pitchFamily="2" charset="2"/>
              </a:rPr>
              <a:t>Container 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err="1" smtClean="0">
                <a:sym typeface="Wingdings" pitchFamily="2" charset="2"/>
              </a:rPr>
              <a:t>NodeManager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上运行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安装配置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的部署模式有三种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单机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完全分布式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单机模式安装配置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44184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ym typeface="Wingdings" pitchFamily="2" charset="2"/>
              </a:rPr>
              <a:t>的单机模式安装非常简单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、获取软件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  <a:hlinkClick r:id="rId3"/>
              </a:rPr>
              <a:t>http://hadoop.apache.org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、安装配置 </a:t>
            </a:r>
            <a:r>
              <a:rPr lang="en-US" altLang="zh-CN" dirty="0" smtClean="0">
                <a:sym typeface="Wingdings" pitchFamily="2" charset="2"/>
              </a:rPr>
              <a:t>java </a:t>
            </a:r>
            <a:r>
              <a:rPr lang="zh-CN" altLang="en-US" dirty="0" smtClean="0">
                <a:sym typeface="Wingdings" pitchFamily="2" charset="2"/>
              </a:rPr>
              <a:t>环境，安装 </a:t>
            </a:r>
            <a:r>
              <a:rPr lang="en-US" altLang="zh-CN" dirty="0" err="1" smtClean="0">
                <a:sym typeface="Wingdings" pitchFamily="2" charset="2"/>
              </a:rPr>
              <a:t>jps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工具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安装 </a:t>
            </a:r>
            <a:r>
              <a:rPr lang="en-US" altLang="zh-CN" dirty="0" err="1" smtClean="0">
                <a:sym typeface="Wingdings" pitchFamily="2" charset="2"/>
              </a:rPr>
              <a:t>Openjdk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和 </a:t>
            </a:r>
            <a:r>
              <a:rPr lang="en-US" altLang="zh-CN" dirty="0" err="1" smtClean="0">
                <a:sym typeface="Wingdings" pitchFamily="2" charset="2"/>
              </a:rPr>
              <a:t>openjdk-devel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、设置环境变量，启动运行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hadoop-env.sh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JAVA_HOME=“”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大数据介绍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单机模式安装配置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02497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ym typeface="Wingdings" pitchFamily="2" charset="2"/>
              </a:rPr>
              <a:t>的单机模式安装非常简单，只需要配置好环境变量即可运行，这个模式一般用来学习和测试 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的功能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测试 </a:t>
            </a:r>
            <a:r>
              <a:rPr lang="en-US" altLang="zh-CN" dirty="0" smtClean="0">
                <a:sym typeface="Wingdings" pitchFamily="2" charset="2"/>
              </a:rPr>
              <a:t>--- </a:t>
            </a:r>
            <a:r>
              <a:rPr lang="zh-CN" altLang="en-US" dirty="0" smtClean="0">
                <a:sym typeface="Wingdings" pitchFamily="2" charset="2"/>
              </a:rPr>
              <a:t>统计词频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cd</a:t>
            </a:r>
            <a:r>
              <a:rPr lang="en-US" altLang="zh-CN" dirty="0" smtClean="0">
                <a:sym typeface="Wingdings" pitchFamily="2" charset="2"/>
              </a:rPr>
              <a:t>  /</a:t>
            </a:r>
            <a:r>
              <a:rPr lang="en-US" altLang="zh-CN" dirty="0" err="1" smtClean="0">
                <a:sym typeface="Wingdings" pitchFamily="2" charset="2"/>
              </a:rPr>
              <a:t>usr</a:t>
            </a:r>
            <a:r>
              <a:rPr lang="en-US" altLang="zh-CN" dirty="0" smtClean="0">
                <a:sym typeface="Wingdings" pitchFamily="2" charset="2"/>
              </a:rPr>
              <a:t>/local/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mkdir</a:t>
            </a:r>
            <a:r>
              <a:rPr lang="en-US" altLang="zh-CN" dirty="0" smtClean="0">
                <a:sym typeface="Wingdings" pitchFamily="2" charset="2"/>
              </a:rPr>
              <a:t>  input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cp *.txt input/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./bin/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jar ./share/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mapreduce</a:t>
            </a:r>
            <a:r>
              <a:rPr lang="en-US" altLang="zh-CN" dirty="0" smtClean="0">
                <a:sym typeface="Wingdings" pitchFamily="2" charset="2"/>
              </a:rPr>
              <a:t>/hadoop-mapreduce-examples-2.7.3.jar </a:t>
            </a:r>
            <a:r>
              <a:rPr lang="en-US" altLang="zh-CN" dirty="0" err="1" smtClean="0">
                <a:sym typeface="Wingdings" pitchFamily="2" charset="2"/>
              </a:rPr>
              <a:t>wordcount</a:t>
            </a:r>
            <a:r>
              <a:rPr lang="en-US" altLang="zh-CN" dirty="0" smtClean="0">
                <a:sym typeface="Wingdings" pitchFamily="2" charset="2"/>
              </a:rPr>
              <a:t> input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伪分布式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76254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伪分布式的安装和完全分布式类似，但区别是所有角色安装在一台机器上，使用本地磁盘，一般生产环境都会使用完全分布式，伪分布式一般用来学习和测试方面的功能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伪分布式的配置和完全分布式配置类似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伪分布式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51851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Hadoop-env.sh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JAVA_HOME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HADOOP_CONF_DIR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Xml </a:t>
            </a:r>
            <a:r>
              <a:rPr lang="zh-CN" altLang="en-US" dirty="0" smtClean="0">
                <a:sym typeface="Wingdings" pitchFamily="2" charset="2"/>
              </a:rPr>
              <a:t>文件配置格式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&lt;property&gt;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        &lt;name&gt;</a:t>
            </a:r>
            <a:r>
              <a:rPr lang="zh-CN" altLang="en-US" dirty="0" smtClean="0">
                <a:sym typeface="Wingdings" pitchFamily="2" charset="2"/>
              </a:rPr>
              <a:t>关键字</a:t>
            </a:r>
            <a:r>
              <a:rPr lang="en-US" altLang="zh-CN" dirty="0" smtClean="0">
                <a:sym typeface="Wingdings" pitchFamily="2" charset="2"/>
              </a:rPr>
              <a:t>&lt;/name&gt;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        &lt;value&gt;</a:t>
            </a:r>
            <a:r>
              <a:rPr lang="zh-CN" altLang="en-US" dirty="0" smtClean="0">
                <a:sym typeface="Wingdings" pitchFamily="2" charset="2"/>
              </a:rPr>
              <a:t>变量值</a:t>
            </a:r>
            <a:r>
              <a:rPr lang="en-US" altLang="zh-CN" dirty="0" smtClean="0">
                <a:sym typeface="Wingdings" pitchFamily="2" charset="2"/>
              </a:rPr>
              <a:t>&lt;/value&gt;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        &lt;description&gt; </a:t>
            </a:r>
            <a:r>
              <a:rPr lang="zh-CN" altLang="en-US" dirty="0" smtClean="0">
                <a:sym typeface="Wingdings" pitchFamily="2" charset="2"/>
              </a:rPr>
              <a:t>描述 </a:t>
            </a:r>
            <a:r>
              <a:rPr lang="en-US" altLang="zh-CN" dirty="0" smtClean="0">
                <a:sym typeface="Wingdings" pitchFamily="2" charset="2"/>
              </a:rPr>
              <a:t>&lt;/description&gt;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伪分布式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47207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  <a:hlinkClick r:id="rId3"/>
              </a:rPr>
              <a:t>core-site.xml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关键配置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fs.defaultFS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 hdfs://localhost:9000</a:t>
            </a:r>
          </a:p>
          <a:p>
            <a:pPr lvl="2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常用配置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hadoop.tmp.dir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伪分布式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01095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  <a:hlinkClick r:id="rId3"/>
              </a:rPr>
              <a:t>hdfs-site.xml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dfs.replication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dfs.namenode.name.dir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dfs.datanode.data.dir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dfs.namenode.http</a:t>
            </a:r>
            <a:r>
              <a:rPr lang="en-US" altLang="zh-CN" dirty="0" smtClean="0">
                <a:sym typeface="Wingdings" pitchFamily="2" charset="2"/>
              </a:rPr>
              <a:t>-address</a:t>
            </a: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dfs.namenode.secondary.http</a:t>
            </a:r>
            <a:r>
              <a:rPr lang="en-US" altLang="zh-CN" dirty="0" smtClean="0">
                <a:sym typeface="Wingdings" pitchFamily="2" charset="2"/>
              </a:rPr>
              <a:t>-address</a:t>
            </a: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dfs.webhdfs.enabled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dfs.permissions.enabled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伪分布式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003899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  <a:hlinkClick r:id="rId3"/>
              </a:rPr>
              <a:t>mapreduce-site.xml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mapreduce.framework.name</a:t>
            </a:r>
          </a:p>
          <a:p>
            <a:pPr lvl="2"/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mapreduce.jobtracker.http.address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mapreduce.jobhistory.address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mapreduce.jobhistory.webapp.address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伪分布式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68697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  <a:hlinkClick r:id="rId3"/>
              </a:rPr>
              <a:t>yarn-site.xml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yarn.nodemanager.aux</a:t>
            </a:r>
            <a:r>
              <a:rPr lang="en-US" altLang="zh-CN" dirty="0" smtClean="0">
                <a:sym typeface="Wingdings" pitchFamily="2" charset="2"/>
              </a:rPr>
              <a:t>-services</a:t>
            </a: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yarn.nodemanager.aux-services.mapreduce.shuffle.class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yarn.resourcemanager.address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yarn.resourcemanager.scheduler.address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yarn.resourcemanager.resource-tracker.address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yarn.resourcemanager.admin.address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yarn.resourcemanager.webapp.address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分布式文件系统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什么是分布式文件系统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04009"/>
          </a:xfrm>
        </p:spPr>
        <p:txBody>
          <a:bodyPr/>
          <a:lstStyle/>
          <a:p>
            <a:r>
              <a:rPr lang="zh-CN" altLang="en-US" dirty="0"/>
              <a:t>分布式文件系统（</a:t>
            </a:r>
            <a:r>
              <a:rPr lang="en-US" altLang="zh-CN" dirty="0"/>
              <a:t>Distributed File System</a:t>
            </a:r>
            <a:r>
              <a:rPr lang="zh-CN" altLang="en-US" dirty="0"/>
              <a:t>）是指文件系统管理的物理存储资</a:t>
            </a:r>
            <a:r>
              <a:rPr lang="zh-CN" altLang="en-US" dirty="0" smtClean="0"/>
              <a:t>源不一定直接连接</a:t>
            </a:r>
            <a:r>
              <a:rPr lang="zh-CN" altLang="en-US" dirty="0"/>
              <a:t>在本地节点上，</a:t>
            </a:r>
            <a:r>
              <a:rPr lang="zh-CN" altLang="en-US" dirty="0" smtClean="0"/>
              <a:t>而是通过计算机网络与节点相连</a:t>
            </a:r>
            <a:endParaRPr lang="en-US" altLang="zh-CN" dirty="0" smtClean="0"/>
          </a:p>
          <a:p>
            <a:r>
              <a:rPr lang="zh-CN" altLang="en-US" dirty="0"/>
              <a:t>分布式文件系统的设计基于客户机</a:t>
            </a:r>
            <a:r>
              <a:rPr lang="en-US" altLang="zh-CN" dirty="0"/>
              <a:t>/</a:t>
            </a:r>
            <a:r>
              <a:rPr lang="zh-CN" altLang="en-US" dirty="0"/>
              <a:t>服务器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一个典型的网络可能包括多个供多用户访问</a:t>
            </a:r>
            <a:r>
              <a:rPr lang="zh-CN" altLang="en-US" dirty="0" smtClean="0"/>
              <a:t>的服务器</a:t>
            </a:r>
            <a:endParaRPr lang="en-US" altLang="zh-CN" dirty="0" smtClean="0"/>
          </a:p>
          <a:p>
            <a:r>
              <a:rPr lang="zh-CN" altLang="en-US" dirty="0"/>
              <a:t>对等特性允许一些系统扮演客户机和服务器的双重角色</a:t>
            </a:r>
          </a:p>
        </p:txBody>
      </p:sp>
    </p:spTree>
    <p:extLst>
      <p:ext uri="{BB962C8B-B14F-4D97-AF65-F5344CB8AC3E}">
        <p14:creationId xmlns="" xmlns:p14="http://schemas.microsoft.com/office/powerpoint/2010/main" val="25097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分布式文件系统的特点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776864" cy="4045209"/>
          </a:xfrm>
        </p:spPr>
        <p:txBody>
          <a:bodyPr/>
          <a:lstStyle/>
          <a:p>
            <a:r>
              <a:rPr lang="zh-CN" altLang="en-US" dirty="0"/>
              <a:t>分布式文件系统可以有效解决数据</a:t>
            </a:r>
            <a:r>
              <a:rPr lang="zh-CN" altLang="en-US" dirty="0" smtClean="0"/>
              <a:t>的存储和管理难题</a:t>
            </a:r>
            <a:endParaRPr lang="en-US" altLang="zh-CN" dirty="0" smtClean="0"/>
          </a:p>
          <a:p>
            <a:pPr lvl="1"/>
            <a:r>
              <a:rPr lang="zh-CN" altLang="en-US" dirty="0"/>
              <a:t>将固定于某个地点的某个文件系统，扩展到任意多个地点</a:t>
            </a:r>
            <a:r>
              <a:rPr lang="en-US" altLang="zh-CN" dirty="0"/>
              <a:t>/</a:t>
            </a:r>
            <a:r>
              <a:rPr lang="zh-CN" altLang="en-US" dirty="0" smtClean="0"/>
              <a:t>多个文件系统</a:t>
            </a:r>
            <a:endParaRPr lang="en-US" altLang="zh-CN" dirty="0" smtClean="0"/>
          </a:p>
          <a:p>
            <a:pPr lvl="1"/>
            <a:r>
              <a:rPr lang="zh-CN" altLang="en-US" dirty="0"/>
              <a:t>众</a:t>
            </a:r>
            <a:r>
              <a:rPr lang="zh-CN" altLang="en-US" dirty="0" smtClean="0"/>
              <a:t>多的节点组成一个文件系统网络</a:t>
            </a:r>
            <a:endParaRPr lang="en-US" altLang="zh-CN" dirty="0" smtClean="0"/>
          </a:p>
          <a:p>
            <a:pPr lvl="1"/>
            <a:r>
              <a:rPr lang="zh-CN" altLang="en-US" dirty="0"/>
              <a:t>每个节点可以分布在不同的地点，通过网络进行节点间</a:t>
            </a:r>
            <a:r>
              <a:rPr lang="zh-CN" altLang="en-US" dirty="0" smtClean="0"/>
              <a:t>的通信和数据传输</a:t>
            </a:r>
            <a:endParaRPr lang="en-US" altLang="zh-CN" dirty="0" smtClean="0"/>
          </a:p>
          <a:p>
            <a:pPr lvl="1"/>
            <a:r>
              <a:rPr lang="zh-CN" altLang="en-US" dirty="0"/>
              <a:t>人们在使用分布式文件系统时，无需关心数据是存储在哪个节点上、或</a:t>
            </a:r>
            <a:r>
              <a:rPr lang="zh-CN" altLang="en-US" dirty="0" smtClean="0"/>
              <a:t>者是从哪个节点从获取的</a:t>
            </a:r>
            <a:r>
              <a:rPr lang="zh-CN" altLang="en-US" dirty="0"/>
              <a:t>，只需要像使用本地文件系统一样管理和存储文件系统中的数据</a:t>
            </a:r>
          </a:p>
        </p:txBody>
      </p:sp>
    </p:spTree>
    <p:extLst>
      <p:ext uri="{BB962C8B-B14F-4D97-AF65-F5344CB8AC3E}">
        <p14:creationId xmlns="" xmlns:p14="http://schemas.microsoft.com/office/powerpoint/2010/main" val="25514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大数据是做什么的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634567"/>
          </a:xfrm>
        </p:spPr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  <a:p>
            <a:pPr lvl="1"/>
            <a:r>
              <a:rPr lang="zh-CN" altLang="en-US" dirty="0" smtClean="0"/>
              <a:t>随着计算机技术的发展，互联网的普及，信息的积累已经到了一个非常庞大的地步，信息的增长也在不断的加快，随着互联网、物联网建设的加快，信息更是爆炸是增长，收集、检索、统计这些信息越发困难，必须使用新的技术来解决这些问题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完全分布式系统配置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hadoop-env.sh</a:t>
            </a:r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core-site.xml</a:t>
            </a:r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hdfs-site.xml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8241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hadoop-env.sh</a:t>
            </a:r>
          </a:p>
          <a:p>
            <a:pPr lvl="2"/>
            <a:r>
              <a:rPr lang="en-US" altLang="zh-CN" dirty="0" smtClean="0"/>
              <a:t>which  java</a:t>
            </a:r>
          </a:p>
          <a:p>
            <a:pPr lvl="2"/>
            <a:r>
              <a:rPr lang="en-US" altLang="zh-CN" dirty="0" err="1" smtClean="0"/>
              <a:t>readlink</a:t>
            </a:r>
            <a:r>
              <a:rPr lang="en-US" altLang="zh-CN" dirty="0" smtClean="0"/>
              <a:t> –f  $(which java)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JAVA_HOME=“”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274743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hadoop-env.sh</a:t>
            </a:r>
          </a:p>
          <a:p>
            <a:pPr lvl="2"/>
            <a:r>
              <a:rPr lang="en-US" altLang="zh-CN" dirty="0" smtClean="0"/>
              <a:t>HADOOP_CONF_DIR=${HADOOP_CONF_DIR:-"/etc/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"}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HADOOP_CONF_DIR  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53582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r>
              <a:rPr lang="en-US" altLang="zh-CN" dirty="0" smtClean="0"/>
              <a:t>core-site.xml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fs.defaultFS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    &lt;value&gt;hdfs://192.168.4.10:9000&lt;/value&gt;</a:t>
            </a:r>
          </a:p>
          <a:p>
            <a:pPr lvl="2"/>
            <a:r>
              <a:rPr lang="en-US" altLang="zh-CN" dirty="0" smtClean="0"/>
              <a:t>    &lt;/property&gt;</a:t>
            </a:r>
          </a:p>
          <a:p>
            <a:pPr lvl="2"/>
            <a:r>
              <a:rPr lang="en-US" altLang="zh-CN" dirty="0" smtClean="0"/>
              <a:t>    &lt;property&gt;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hadoop.tmp.dir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    &lt;value&gt;/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&lt;/value&gt;</a:t>
            </a:r>
          </a:p>
          <a:p>
            <a:pPr lvl="2"/>
            <a:r>
              <a:rPr lang="en-US" altLang="zh-CN" dirty="0" smtClean="0"/>
              <a:t>        &lt;description&gt;A base for other temporary   directories.&lt;/description&gt;</a:t>
            </a:r>
          </a:p>
          <a:p>
            <a:pPr lvl="2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1632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hdfs-site.xml</a:t>
            </a:r>
          </a:p>
          <a:p>
            <a:endParaRPr lang="en-US" altLang="zh-CN" dirty="0" smtClean="0"/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dfs.replication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    &lt;value&gt;2&lt;/value&gt;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54655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配置完成以后，把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的文件夹拷贝到所有机器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上执行格式化操作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–format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在没有报错的情况下启动集群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/start-dfs.sh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1816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启动以后分别在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成功的情况下应该可以看见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SecondaryNode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DataNode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大数据的 </a:t>
            </a:r>
            <a:r>
              <a:rPr lang="en-US" altLang="zh-CN" dirty="0" smtClean="0">
                <a:sym typeface="Wingdings" pitchFamily="2" charset="2"/>
              </a:rPr>
              <a:t>5V </a:t>
            </a:r>
            <a:r>
              <a:rPr lang="zh-CN" altLang="en-US" dirty="0" smtClean="0">
                <a:sym typeface="Wingdings" pitchFamily="2" charset="2"/>
              </a:rPr>
              <a:t>特性是什么？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olume</a:t>
            </a:r>
            <a:r>
              <a:rPr lang="en-US" altLang="zh-CN" dirty="0" smtClean="0">
                <a:sym typeface="Wingdings" pitchFamily="2" charset="2"/>
              </a:rPr>
              <a:t> (</a:t>
            </a:r>
            <a:r>
              <a:rPr lang="zh-CN" altLang="en-US" dirty="0" smtClean="0">
                <a:sym typeface="Wingdings" pitchFamily="2" charset="2"/>
              </a:rPr>
              <a:t>大体量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ariety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多样性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elocity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时效性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eracity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准确性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(V)</a:t>
            </a:r>
            <a:r>
              <a:rPr lang="en-US" altLang="zh-CN" dirty="0" err="1" smtClean="0">
                <a:sym typeface="Wingdings" pitchFamily="2" charset="2"/>
              </a:rPr>
              <a:t>alue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大价值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22475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是用什么语言开发的？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JAVA</a:t>
            </a: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的三大核心组件是什么？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Hdfs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Mapreduce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Yarn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48499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有几种部署模式？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单机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伪分布式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完全分布式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列举 </a:t>
            </a:r>
            <a:r>
              <a:rPr lang="en-US" altLang="zh-CN" dirty="0" smtClean="0">
                <a:sym typeface="Wingdings" pitchFamily="2" charset="2"/>
              </a:rPr>
              <a:t>5 </a:t>
            </a:r>
            <a:r>
              <a:rPr lang="zh-CN" altLang="en-US" dirty="0" smtClean="0">
                <a:sym typeface="Wingdings" pitchFamily="2" charset="2"/>
              </a:rPr>
              <a:t>种 </a:t>
            </a:r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的常见组件？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什么是大数据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99584"/>
          </a:xfrm>
        </p:spPr>
        <p:txBody>
          <a:bodyPr/>
          <a:lstStyle/>
          <a:p>
            <a:r>
              <a:rPr lang="zh-CN" altLang="en-US" dirty="0" smtClean="0"/>
              <a:t>大数据的定义</a:t>
            </a:r>
            <a:endParaRPr lang="zh-CN" altLang="en-US" dirty="0"/>
          </a:p>
          <a:p>
            <a:pPr lvl="1"/>
            <a:r>
              <a:rPr lang="zh-CN" altLang="en-US" dirty="0" smtClean="0"/>
              <a:t>大数据由巨型数据集组成，这些数据集大小常超出人类在可接受时间下的收集、庋用、管理和处理能力。</a:t>
            </a:r>
            <a:endParaRPr lang="en-US" altLang="zh-CN" dirty="0" smtClean="0"/>
          </a:p>
          <a:p>
            <a:r>
              <a:rPr lang="zh-CN" altLang="en-US" dirty="0" smtClean="0"/>
              <a:t>大数据能做什么？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把数据集合并后进行分析可得出许多额外的信息和数据关系性，可用来察觉商业趋势、判定研究质量、避免疾病扩散、打击犯罪或测定即时交通路况等；这样的用途正是大型数据集盛行的原因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                        ----</a:t>
            </a:r>
            <a:r>
              <a:rPr lang="zh-CN" altLang="en-US" dirty="0" smtClean="0"/>
              <a:t>摘自 维基百科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总结答疑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什么是大数据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99584"/>
          </a:xfrm>
        </p:spPr>
        <p:txBody>
          <a:bodyPr/>
          <a:lstStyle/>
          <a:p>
            <a:r>
              <a:rPr lang="zh-CN" altLang="en-US" dirty="0" smtClean="0"/>
              <a:t>大数据的定义</a:t>
            </a:r>
            <a:endParaRPr lang="zh-CN" altLang="en-US" dirty="0"/>
          </a:p>
          <a:p>
            <a:pPr lvl="1"/>
            <a:r>
              <a:rPr lang="zh-CN" altLang="en-US" dirty="0" smtClean="0"/>
              <a:t>大数据指无法在一定时间范围内用常规软件工具进行捕捉、管理和处理的数据集合，是需要新处理模式才能具有更强的决策力、洞察发现力和流程优化能力的海量、高增长率和多样化的信息资产。</a:t>
            </a:r>
            <a:endParaRPr lang="en-US" altLang="zh-CN" dirty="0" smtClean="0"/>
          </a:p>
          <a:p>
            <a:r>
              <a:rPr lang="zh-CN" altLang="en-US" dirty="0" smtClean="0"/>
              <a:t>大数据能做什么？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企业组织利用相关数据和分析可以帮助它们降低成本、提高效率、开发新产品、做出更明智的业务决策等等。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                        ----</a:t>
            </a:r>
            <a:r>
              <a:rPr lang="zh-CN" altLang="en-US" dirty="0" smtClean="0"/>
              <a:t>摘自 百度百科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什么是大数据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88784"/>
          </a:xfrm>
        </p:spPr>
        <p:txBody>
          <a:bodyPr/>
          <a:lstStyle/>
          <a:p>
            <a:r>
              <a:rPr lang="zh-CN" altLang="en-US" dirty="0" smtClean="0"/>
              <a:t>大数据的定义</a:t>
            </a:r>
            <a:endParaRPr lang="zh-CN" altLang="en-US" dirty="0"/>
          </a:p>
          <a:p>
            <a:pPr lvl="1"/>
            <a:r>
              <a:rPr lang="zh-CN" altLang="en-US" dirty="0" smtClean="0"/>
              <a:t>大数据是指无法在一定时间内用常规软件工具对其内容进行抓取、管理和处理的数据集合。大数据技术，是指从各种各样类型的数据中，快速获得有价值信息的能力。适用于大数据的技术，包括大规模并行处理数据库，数据挖掘电网，分布式文件系统，分布式数据库，云计算平台，互联网，和可扩展的存储系统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                        ----</a:t>
            </a:r>
            <a:r>
              <a:rPr lang="zh-CN" altLang="en-US" dirty="0" smtClean="0"/>
              <a:t>摘自 </a:t>
            </a:r>
            <a:r>
              <a:rPr lang="en-US" altLang="zh-CN" dirty="0" smtClean="0"/>
              <a:t>MBA</a:t>
            </a:r>
            <a:r>
              <a:rPr lang="zh-CN" altLang="en-US" dirty="0" smtClean="0"/>
              <a:t>智库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大数据的特性</a:t>
            </a:r>
            <a:endParaRPr lang="zh-CN" altLang="en-US" dirty="0"/>
          </a:p>
        </p:txBody>
      </p:sp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74805"/>
            <a:ext cx="7876630" cy="481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13670</TotalTime>
  <Words>2347</Words>
  <Application>Microsoft Office PowerPoint</Application>
  <PresentationFormat>全屏显示(4:3)</PresentationFormat>
  <Paragraphs>516</Paragraphs>
  <Slides>60</Slides>
  <Notes>58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Linux 大数据</vt:lpstr>
      <vt:lpstr>幻灯片 2</vt:lpstr>
      <vt:lpstr>幻灯片 3</vt:lpstr>
      <vt:lpstr>大数据介绍</vt:lpstr>
      <vt:lpstr>大数据是做什么的</vt:lpstr>
      <vt:lpstr>什么是大数据</vt:lpstr>
      <vt:lpstr>什么是大数据</vt:lpstr>
      <vt:lpstr>什么是大数据</vt:lpstr>
      <vt:lpstr>大数据的特性</vt:lpstr>
      <vt:lpstr>大数据特性</vt:lpstr>
      <vt:lpstr>大数据与Hadoop</vt:lpstr>
      <vt:lpstr>Hadoop 历史起源</vt:lpstr>
      <vt:lpstr>Hadoop 起源</vt:lpstr>
      <vt:lpstr>Hadoop 起源</vt:lpstr>
      <vt:lpstr>Hadoop 起源</vt:lpstr>
      <vt:lpstr>Hadoop 组件</vt:lpstr>
      <vt:lpstr>Hadoop 核心组件</vt:lpstr>
      <vt:lpstr>Hadoop 核心组件</vt:lpstr>
      <vt:lpstr>Hadoop 生态系统</vt:lpstr>
      <vt:lpstr>Hadoop 常用组件</vt:lpstr>
      <vt:lpstr>Hadoop 核心组件</vt:lpstr>
      <vt:lpstr>HDFS 结构</vt:lpstr>
      <vt:lpstr>HDFS 角色及概念</vt:lpstr>
      <vt:lpstr>HDFS 角色及概念</vt:lpstr>
      <vt:lpstr>HDFS 角色及概念</vt:lpstr>
      <vt:lpstr>HDFS 角色及概念</vt:lpstr>
      <vt:lpstr>MapReduce 结构</vt:lpstr>
      <vt:lpstr>Mapreduce 角色及概念</vt:lpstr>
      <vt:lpstr>Mapreduce 角色及概念</vt:lpstr>
      <vt:lpstr>Mapreduce 角色及概念</vt:lpstr>
      <vt:lpstr>Yarn 结构</vt:lpstr>
      <vt:lpstr>Yarn 角色及概念</vt:lpstr>
      <vt:lpstr>Yarn 角色及概念</vt:lpstr>
      <vt:lpstr>Yarn 角色及概念</vt:lpstr>
      <vt:lpstr>Yarn 角色及概念</vt:lpstr>
      <vt:lpstr>Yarn 角色及概念</vt:lpstr>
      <vt:lpstr>Hadoop 安装配置</vt:lpstr>
      <vt:lpstr>Hadoop 安装配置</vt:lpstr>
      <vt:lpstr>Hadoop 单机模式安装配置</vt:lpstr>
      <vt:lpstr>Hadoop 单机模式安装配置</vt:lpstr>
      <vt:lpstr>Hadoop 伪分布式</vt:lpstr>
      <vt:lpstr>Hadoop 伪分布式</vt:lpstr>
      <vt:lpstr>Hadoop 伪分布式</vt:lpstr>
      <vt:lpstr>Hadoop 伪分布式</vt:lpstr>
      <vt:lpstr>Hadoop 伪分布式</vt:lpstr>
      <vt:lpstr>Hadoop 伪分布式</vt:lpstr>
      <vt:lpstr>HDFS 分布式文件系统</vt:lpstr>
      <vt:lpstr>什么是分布式文件系统</vt:lpstr>
      <vt:lpstr>分布式文件系统的特点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课程知识点总结</vt:lpstr>
      <vt:lpstr>课程知识点总结</vt:lpstr>
      <vt:lpstr>课程知识点总结</vt:lpstr>
      <vt:lpstr>总结答疑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I</cp:lastModifiedBy>
  <cp:revision>2464</cp:revision>
  <cp:lastPrinted>2014-02-25T07:33:26Z</cp:lastPrinted>
  <dcterms:modified xsi:type="dcterms:W3CDTF">2017-07-31T11:56:02Z</dcterms:modified>
</cp:coreProperties>
</file>