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7"/>
  </p:notesMasterIdLst>
  <p:handoutMasterIdLst>
    <p:handoutMasterId r:id="rId58"/>
  </p:handoutMasterIdLst>
  <p:sldIdLst>
    <p:sldId id="456" r:id="rId2"/>
    <p:sldId id="457" r:id="rId3"/>
    <p:sldId id="458" r:id="rId4"/>
    <p:sldId id="459" r:id="rId5"/>
    <p:sldId id="503" r:id="rId6"/>
    <p:sldId id="500" r:id="rId7"/>
    <p:sldId id="509" r:id="rId8"/>
    <p:sldId id="502" r:id="rId9"/>
    <p:sldId id="504" r:id="rId10"/>
    <p:sldId id="505" r:id="rId11"/>
    <p:sldId id="510" r:id="rId12"/>
    <p:sldId id="508" r:id="rId13"/>
    <p:sldId id="511" r:id="rId14"/>
    <p:sldId id="516" r:id="rId15"/>
    <p:sldId id="512" r:id="rId16"/>
    <p:sldId id="513" r:id="rId17"/>
    <p:sldId id="514" r:id="rId18"/>
    <p:sldId id="515" r:id="rId19"/>
    <p:sldId id="524" r:id="rId20"/>
    <p:sldId id="501" r:id="rId21"/>
    <p:sldId id="517" r:id="rId22"/>
    <p:sldId id="518" r:id="rId23"/>
    <p:sldId id="519" r:id="rId24"/>
    <p:sldId id="520" r:id="rId25"/>
    <p:sldId id="530" r:id="rId26"/>
    <p:sldId id="521" r:id="rId27"/>
    <p:sldId id="522" r:id="rId28"/>
    <p:sldId id="523" r:id="rId29"/>
    <p:sldId id="525" r:id="rId30"/>
    <p:sldId id="531" r:id="rId31"/>
    <p:sldId id="526" r:id="rId32"/>
    <p:sldId id="528" r:id="rId33"/>
    <p:sldId id="532" r:id="rId34"/>
    <p:sldId id="533" r:id="rId35"/>
    <p:sldId id="534" r:id="rId36"/>
    <p:sldId id="535" r:id="rId37"/>
    <p:sldId id="536" r:id="rId38"/>
    <p:sldId id="527" r:id="rId39"/>
    <p:sldId id="529" r:id="rId40"/>
    <p:sldId id="537" r:id="rId41"/>
    <p:sldId id="538" r:id="rId42"/>
    <p:sldId id="539" r:id="rId43"/>
    <p:sldId id="540" r:id="rId44"/>
    <p:sldId id="541" r:id="rId45"/>
    <p:sldId id="544" r:id="rId46"/>
    <p:sldId id="545" r:id="rId47"/>
    <p:sldId id="543" r:id="rId48"/>
    <p:sldId id="546" r:id="rId49"/>
    <p:sldId id="547" r:id="rId50"/>
    <p:sldId id="542" r:id="rId51"/>
    <p:sldId id="548" r:id="rId52"/>
    <p:sldId id="549" r:id="rId53"/>
    <p:sldId id="550" r:id="rId54"/>
    <p:sldId id="330" r:id="rId55"/>
    <p:sldId id="455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  <p:cmAuthor id="2" name="TY" initials="TY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03" autoAdjust="0"/>
    <p:restoredTop sz="93514" autoAdjust="0"/>
  </p:normalViewPr>
  <p:slideViewPr>
    <p:cSldViewPr>
      <p:cViewPr varScale="1">
        <p:scale>
          <a:sx n="66" d="100"/>
          <a:sy n="6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2017/8/17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94034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36534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36534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3653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36534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365344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74539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总结和答疑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6941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675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3653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.11:920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ftp://192.168.4.254/head.zi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hyperlink" Target="/tmp/xxx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大型架构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NSD </a:t>
            </a:r>
            <a:r>
              <a:rPr lang="en-US" altLang="zh-CN" dirty="0" smtClean="0">
                <a:solidFill>
                  <a:srgbClr val="F9FAFB"/>
                </a:solidFill>
              </a:rPr>
              <a:t>ELK</a:t>
            </a:r>
            <a:endParaRPr lang="zh-CN" altLang="en-US" dirty="0">
              <a:solidFill>
                <a:srgbClr val="F9FAFB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44008" y="3558904"/>
            <a:ext cx="2232273" cy="647675"/>
          </a:xfrm>
        </p:spPr>
        <p:txBody>
          <a:bodyPr/>
          <a:lstStyle/>
          <a:p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305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ELK </a:t>
            </a:r>
            <a:r>
              <a:rPr lang="zh-CN" altLang="en-US" dirty="0" smtClean="0"/>
              <a:t>是什么样子的？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910" y="1857364"/>
            <a:ext cx="8004886" cy="38242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541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231013"/>
          </a:xfrm>
        </p:spPr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是一个基于 </a:t>
            </a:r>
            <a:r>
              <a:rPr lang="en-US" altLang="zh-CN" dirty="0" err="1" smtClean="0"/>
              <a:t>Lucene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的搜索服务器。它提供了一个分布式多用户能力的全文搜索引擎，基于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接口。</a:t>
            </a:r>
            <a:endParaRPr lang="en-US" altLang="zh-CN" dirty="0" smtClean="0"/>
          </a:p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是用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开发的，并作为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许可条款下的开放源码发布，是当前流行的企业级搜索引擎。设计用于云计算中，能够达到实时搜索，稳定，可靠，快速，安装使用方便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17190"/>
          </a:xfrm>
        </p:spPr>
        <p:txBody>
          <a:bodyPr/>
          <a:lstStyle/>
          <a:p>
            <a:r>
              <a:rPr lang="zh-CN" altLang="en-US" dirty="0" smtClean="0"/>
              <a:t>主要特点</a:t>
            </a:r>
          </a:p>
          <a:p>
            <a:pPr lvl="1"/>
            <a:r>
              <a:rPr lang="zh-CN" altLang="en-US" dirty="0" smtClean="0"/>
              <a:t>实时分析</a:t>
            </a:r>
          </a:p>
          <a:p>
            <a:pPr lvl="1"/>
            <a:r>
              <a:rPr lang="zh-CN" altLang="en-US" dirty="0" smtClean="0"/>
              <a:t>分布式实时文件存储，并将每一个字段都编入索引</a:t>
            </a:r>
          </a:p>
          <a:p>
            <a:pPr lvl="1"/>
            <a:r>
              <a:rPr lang="zh-CN" altLang="en-US" dirty="0" smtClean="0"/>
              <a:t>文档导向，所有的对象全部是文档</a:t>
            </a:r>
          </a:p>
          <a:p>
            <a:pPr lvl="1"/>
            <a:r>
              <a:rPr lang="zh-CN" altLang="en-US" dirty="0" smtClean="0"/>
              <a:t>高可用性，易扩展，支持集群（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）、分片和复制（</a:t>
            </a:r>
            <a:r>
              <a:rPr lang="en-US" altLang="zh-CN" dirty="0" smtClean="0"/>
              <a:t>Shards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Replicas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接口友好，支持 </a:t>
            </a:r>
            <a:r>
              <a:rPr lang="en-US" altLang="zh-CN" dirty="0" smtClean="0"/>
              <a:t>JSON</a:t>
            </a:r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603790"/>
          </a:xfrm>
        </p:spPr>
        <p:txBody>
          <a:bodyPr/>
          <a:lstStyle/>
          <a:p>
            <a:r>
              <a:rPr lang="en-US" altLang="zh-CN" dirty="0" smtClean="0"/>
              <a:t>ES </a:t>
            </a:r>
            <a:r>
              <a:rPr lang="zh-CN" altLang="en-US" dirty="0" smtClean="0"/>
              <a:t>没有什么？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Elasticsearch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没有典型意义的事务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Elasticsearch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是一种面向文档的数据库。</a:t>
            </a:r>
          </a:p>
          <a:p>
            <a:r>
              <a:rPr lang="en-US" altLang="zh-CN" dirty="0" err="1" smtClean="0"/>
              <a:t>Elasticsearch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没有提供授权和认证特性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27338"/>
          </a:xfrm>
        </p:spPr>
        <p:txBody>
          <a:bodyPr/>
          <a:lstStyle/>
          <a:p>
            <a:r>
              <a:rPr lang="zh-CN" altLang="en-US" dirty="0" smtClean="0"/>
              <a:t>相关概念：</a:t>
            </a:r>
          </a:p>
          <a:p>
            <a:pPr lvl="1"/>
            <a:r>
              <a:rPr lang="en-US" altLang="zh-CN" dirty="0" smtClean="0"/>
              <a:t>Node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装有一个 </a:t>
            </a:r>
            <a:r>
              <a:rPr lang="en-US" altLang="zh-CN" dirty="0" smtClean="0"/>
              <a:t>ES </a:t>
            </a:r>
            <a:r>
              <a:rPr lang="zh-CN" altLang="en-US" dirty="0" smtClean="0"/>
              <a:t>服务器的节点。</a:t>
            </a:r>
          </a:p>
          <a:p>
            <a:pPr lvl="1"/>
            <a:r>
              <a:rPr lang="en-US" altLang="zh-CN" dirty="0" smtClean="0"/>
              <a:t>Cluster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有多个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组成的集群</a:t>
            </a:r>
          </a:p>
          <a:p>
            <a:pPr lvl="1"/>
            <a:r>
              <a:rPr lang="en-US" altLang="zh-CN" dirty="0" smtClean="0"/>
              <a:t>Document</a:t>
            </a:r>
            <a:r>
              <a:rPr lang="zh-CN" altLang="en-US" dirty="0" smtClean="0"/>
              <a:t>： 一个可被搜素的基础信息单元</a:t>
            </a:r>
          </a:p>
          <a:p>
            <a:pPr lvl="1"/>
            <a:r>
              <a:rPr lang="en-US" altLang="zh-CN" dirty="0" smtClean="0"/>
              <a:t>Index</a:t>
            </a:r>
            <a:r>
              <a:rPr lang="zh-CN" altLang="en-US" dirty="0" smtClean="0"/>
              <a:t>： 拥有相似特征的文档的集合</a:t>
            </a:r>
          </a:p>
          <a:p>
            <a:pPr lvl="1"/>
            <a:r>
              <a:rPr lang="en-US" altLang="zh-CN" dirty="0" smtClean="0"/>
              <a:t>Type</a:t>
            </a:r>
            <a:r>
              <a:rPr lang="zh-CN" altLang="en-US" dirty="0" smtClean="0"/>
              <a:t>： 一个索引中可以定义一种或多种类型</a:t>
            </a:r>
          </a:p>
          <a:p>
            <a:pPr lvl="1"/>
            <a:r>
              <a:rPr lang="en-US" altLang="zh-CN" dirty="0" smtClean="0"/>
              <a:t>Filed</a:t>
            </a:r>
            <a:r>
              <a:rPr lang="zh-CN" altLang="en-US" dirty="0" smtClean="0"/>
              <a:t>： 是</a:t>
            </a:r>
            <a:r>
              <a:rPr lang="en-US" altLang="zh-CN" dirty="0" smtClean="0"/>
              <a:t> ES </a:t>
            </a:r>
            <a:r>
              <a:rPr lang="zh-CN" altLang="en-US" dirty="0" smtClean="0"/>
              <a:t>的最小单位，相当于数据的某一列</a:t>
            </a:r>
          </a:p>
          <a:p>
            <a:pPr lvl="1"/>
            <a:r>
              <a:rPr lang="en-US" altLang="zh-CN" dirty="0" smtClean="0"/>
              <a:t>Shards</a:t>
            </a:r>
            <a:r>
              <a:rPr lang="zh-CN" altLang="en-US" dirty="0" smtClean="0"/>
              <a:t>： 索引的分片，每一个分片就是一个 </a:t>
            </a:r>
            <a:r>
              <a:rPr lang="en-US" altLang="zh-CN" dirty="0" smtClean="0"/>
              <a:t>Shard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Replicas</a:t>
            </a:r>
            <a:r>
              <a:rPr lang="zh-CN" altLang="en-US" dirty="0" smtClean="0"/>
              <a:t>： 索引的拷贝</a:t>
            </a:r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259628"/>
          </a:xfrm>
        </p:spPr>
        <p:txBody>
          <a:bodyPr/>
          <a:lstStyle/>
          <a:p>
            <a:r>
              <a:rPr lang="en-US" altLang="zh-CN" dirty="0" smtClean="0"/>
              <a:t>ES </a:t>
            </a:r>
            <a:r>
              <a:rPr lang="zh-CN" altLang="en-US" dirty="0" smtClean="0"/>
              <a:t>与关系型数据库的对比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 </a:t>
            </a:r>
            <a:r>
              <a:rPr lang="en-US" altLang="zh-CN" dirty="0" smtClean="0"/>
              <a:t>ES </a:t>
            </a:r>
            <a:r>
              <a:rPr lang="zh-CN" altLang="en-US" dirty="0" smtClean="0"/>
              <a:t>中，文档归属于一种 类型 </a:t>
            </a:r>
            <a:r>
              <a:rPr lang="en-US" altLang="zh-CN" dirty="0" smtClean="0"/>
              <a:t>(type) </a:t>
            </a:r>
            <a:r>
              <a:rPr lang="zh-CN" altLang="en-US" dirty="0" smtClean="0"/>
              <a:t>，而这些类型存在于索引 </a:t>
            </a:r>
            <a:r>
              <a:rPr lang="en-US" altLang="zh-CN" dirty="0" smtClean="0"/>
              <a:t>(index) </a:t>
            </a:r>
            <a:r>
              <a:rPr lang="zh-CN" altLang="en-US" dirty="0" smtClean="0"/>
              <a:t>中，类比传统关系型数据库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r>
              <a:rPr lang="en-US" altLang="zh-CN" dirty="0" smtClean="0"/>
              <a:t>DB -&gt; Databases -&gt; Tables -&gt; Rows -&gt; Columns</a:t>
            </a:r>
          </a:p>
          <a:p>
            <a:pPr lvl="1"/>
            <a:r>
              <a:rPr lang="zh-CN" altLang="en-US" dirty="0" smtClean="0"/>
              <a:t>关系型      数据库          表            行              列  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r>
              <a:rPr lang="en-US" altLang="zh-CN" dirty="0" smtClean="0"/>
              <a:t>ES -&gt; Indices   -&gt; Types  -&gt; Documents -&gt; Fields</a:t>
            </a:r>
          </a:p>
          <a:p>
            <a:pPr lvl="1"/>
            <a:r>
              <a:rPr lang="en-US" altLang="zh-CN" dirty="0" smtClean="0"/>
              <a:t>ES       </a:t>
            </a:r>
            <a:r>
              <a:rPr lang="zh-CN" altLang="en-US" dirty="0" smtClean="0"/>
              <a:t>索引            类型            文档           域（字段）</a:t>
            </a:r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en-US" altLang="zh-CN" dirty="0" smtClean="0"/>
              <a:t>ES </a:t>
            </a:r>
            <a:r>
              <a:rPr lang="zh-CN" altLang="en-US" dirty="0" smtClean="0"/>
              <a:t>与关系型数据库的对比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7" y="2214554"/>
            <a:ext cx="733846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339087"/>
            <a:ext cx="7072362" cy="516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</a:t>
            </a:r>
            <a:r>
              <a:rPr lang="zh-CN" altLang="en-US" dirty="0" smtClean="0"/>
              <a:t>集群安装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541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4784"/>
            <a:ext cx="914400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26528297"/>
              </p:ext>
            </p:extLst>
          </p:nvPr>
        </p:nvGraphicFramePr>
        <p:xfrm>
          <a:off x="1115616" y="2060848"/>
          <a:ext cx="7200801" cy="3867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3648406"/>
                <a:gridCol w="2400267"/>
              </a:tblGrid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作业讲解和回顾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10:20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ELK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简介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 ~ 11:20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ES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集群安装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~ 12:20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扩展插件</a:t>
                      </a:r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RESTful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API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16:10 ~ 17:30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Kibana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</a:t>
                      </a:r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17:30 ~ 18:00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239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79387"/>
          </a:xfrm>
        </p:spPr>
        <p:txBody>
          <a:bodyPr/>
          <a:lstStyle/>
          <a:p>
            <a:r>
              <a:rPr lang="zh-CN" altLang="en-US" dirty="0" smtClean="0"/>
              <a:t>安装第一台 </a:t>
            </a:r>
            <a:r>
              <a:rPr lang="en-US" altLang="zh-CN" dirty="0" smtClean="0"/>
              <a:t>ES 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设置主机名称和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对应关系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解决依赖关系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安装软件包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检查服务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419671"/>
          </a:xfrm>
        </p:spPr>
        <p:txBody>
          <a:bodyPr/>
          <a:lstStyle/>
          <a:p>
            <a:r>
              <a:rPr lang="zh-CN" altLang="en-US" dirty="0" smtClean="0"/>
              <a:t>步骤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，设置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与主机名称对应关系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  </a:t>
            </a:r>
            <a:r>
              <a:rPr lang="en-US" altLang="zh-CN" dirty="0" smtClean="0"/>
              <a:t>/etc/hosts</a:t>
            </a:r>
          </a:p>
          <a:p>
            <a:pPr lvl="2"/>
            <a:r>
              <a:rPr lang="en-US" altLang="zh-CN" dirty="0" smtClean="0"/>
              <a:t>192.168.4.11 node1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步骤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，安装 </a:t>
            </a:r>
            <a:r>
              <a:rPr lang="en-US" altLang="zh-CN" dirty="0" smtClean="0"/>
              <a:t>JDK</a:t>
            </a:r>
          </a:p>
          <a:p>
            <a:pPr lvl="1"/>
            <a:r>
              <a:rPr lang="en-US" altLang="zh-CN" dirty="0" err="1" smtClean="0"/>
              <a:t>Elasticsearch</a:t>
            </a:r>
            <a:r>
              <a:rPr lang="en-US" altLang="zh-CN" dirty="0" smtClean="0"/>
              <a:t> </a:t>
            </a:r>
            <a:r>
              <a:rPr lang="zh-CN" altLang="en-US" dirty="0" smtClean="0"/>
              <a:t>要求至少 </a:t>
            </a:r>
            <a:r>
              <a:rPr lang="en-US" altLang="zh-CN" dirty="0" smtClean="0"/>
              <a:t>Java 7</a:t>
            </a:r>
          </a:p>
          <a:p>
            <a:pPr lvl="1"/>
            <a:r>
              <a:rPr lang="zh-CN" altLang="en-US" dirty="0" smtClean="0"/>
              <a:t>一般推荐使用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 1.8</a:t>
            </a:r>
          </a:p>
          <a:p>
            <a:pPr lvl="1"/>
            <a:r>
              <a:rPr lang="zh-CN" altLang="en-US" dirty="0" smtClean="0"/>
              <a:t>配置好安装源以后，我们先解决依赖关系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 smtClean="0"/>
              <a:t>yum install -y java-1.8.0-openjdk</a:t>
            </a:r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471720"/>
          </a:xfrm>
        </p:spPr>
        <p:txBody>
          <a:bodyPr/>
          <a:lstStyle/>
          <a:p>
            <a:r>
              <a:rPr lang="zh-CN" altLang="en-US" dirty="0" smtClean="0"/>
              <a:t>步骤 </a:t>
            </a:r>
            <a:r>
              <a:rPr lang="en-US" altLang="zh-CN" dirty="0" smtClean="0"/>
              <a:t>3</a:t>
            </a:r>
          </a:p>
          <a:p>
            <a:pPr lvl="1"/>
            <a:r>
              <a:rPr lang="zh-CN" altLang="en-US" dirty="0" smtClean="0"/>
              <a:t>安装 </a:t>
            </a:r>
            <a:r>
              <a:rPr lang="en-US" altLang="zh-CN" dirty="0" smtClean="0"/>
              <a:t>ES</a:t>
            </a:r>
          </a:p>
          <a:p>
            <a:pPr lvl="2"/>
            <a:r>
              <a:rPr lang="en-US" altLang="zh-CN" dirty="0" smtClean="0"/>
              <a:t>rpm –</a:t>
            </a:r>
            <a:r>
              <a:rPr lang="en-US" altLang="zh-CN" dirty="0" err="1" smtClean="0"/>
              <a:t>ivh</a:t>
            </a:r>
            <a:r>
              <a:rPr lang="en-US" altLang="zh-CN" dirty="0" smtClean="0"/>
              <a:t> elasticsearch-2.3.4-1.noarch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步骤 </a:t>
            </a:r>
            <a:r>
              <a:rPr lang="en-US" altLang="zh-CN" dirty="0" smtClean="0"/>
              <a:t>4</a:t>
            </a:r>
          </a:p>
          <a:p>
            <a:pPr lvl="1"/>
            <a:r>
              <a:rPr lang="zh-CN" altLang="en-US" dirty="0" smtClean="0"/>
              <a:t>修改配置文件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elasticsearch.yml</a:t>
            </a:r>
          </a:p>
          <a:p>
            <a:pPr lvl="2"/>
            <a:r>
              <a:rPr lang="en-US" altLang="zh-CN" dirty="0" err="1" smtClean="0"/>
              <a:t>network.host</a:t>
            </a:r>
            <a:r>
              <a:rPr lang="en-US" altLang="zh-CN" dirty="0" smtClean="0"/>
              <a:t>: 0.0.0.0</a:t>
            </a:r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619452"/>
          </a:xfrm>
        </p:spPr>
        <p:txBody>
          <a:bodyPr/>
          <a:lstStyle/>
          <a:p>
            <a:r>
              <a:rPr lang="zh-CN" altLang="en-US" dirty="0" smtClean="0"/>
              <a:t>步骤 </a:t>
            </a:r>
            <a:r>
              <a:rPr lang="en-US" altLang="zh-CN" dirty="0" smtClean="0"/>
              <a:t>5</a:t>
            </a:r>
          </a:p>
          <a:p>
            <a:pPr lvl="1"/>
            <a:r>
              <a:rPr lang="zh-CN" altLang="en-US" dirty="0" smtClean="0"/>
              <a:t>启动服务，设置自启动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systemctl</a:t>
            </a:r>
            <a:r>
              <a:rPr lang="en-US" altLang="zh-CN" dirty="0" smtClean="0"/>
              <a:t> enable </a:t>
            </a:r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systemctl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验证：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netstat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ltunp</a:t>
            </a:r>
            <a:r>
              <a:rPr lang="en-US" altLang="zh-CN" dirty="0" smtClean="0"/>
              <a:t> </a:t>
            </a: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能够看到 </a:t>
            </a:r>
            <a:r>
              <a:rPr lang="en-US" altLang="zh-CN" dirty="0" smtClean="0"/>
              <a:t>9200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9300 </a:t>
            </a:r>
            <a:r>
              <a:rPr lang="zh-CN" altLang="en-US" dirty="0" smtClean="0"/>
              <a:t>被监听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524315"/>
          </a:xfrm>
        </p:spPr>
        <p:txBody>
          <a:bodyPr/>
          <a:lstStyle/>
          <a:p>
            <a:r>
              <a:rPr lang="zh-CN" altLang="en-US" dirty="0" smtClean="0"/>
              <a:t>通过浏览器或 </a:t>
            </a:r>
            <a:r>
              <a:rPr lang="en-US" altLang="zh-CN" dirty="0" smtClean="0"/>
              <a:t>curl </a:t>
            </a:r>
            <a:r>
              <a:rPr lang="zh-CN" altLang="en-US" dirty="0" smtClean="0"/>
              <a:t>访问 </a:t>
            </a:r>
            <a:r>
              <a:rPr lang="en-US" altLang="zh-CN" dirty="0" smtClean="0"/>
              <a:t>9200 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curl </a:t>
            </a:r>
            <a:r>
              <a:rPr lang="en-US" altLang="zh-CN" dirty="0" smtClean="0">
                <a:hlinkClick r:id="rId3"/>
              </a:rPr>
              <a:t>http://192.168.4.11:9200/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{</a:t>
            </a:r>
          </a:p>
          <a:p>
            <a:pPr lvl="2"/>
            <a:r>
              <a:rPr lang="en-US" altLang="zh-CN" dirty="0" smtClean="0"/>
              <a:t>  "name" : "node1",</a:t>
            </a:r>
          </a:p>
          <a:p>
            <a:pPr lvl="2"/>
            <a:r>
              <a:rPr lang="en-US" altLang="zh-CN" dirty="0" smtClean="0"/>
              <a:t>  "</a:t>
            </a:r>
            <a:r>
              <a:rPr lang="en-US" altLang="zh-CN" dirty="0" err="1" smtClean="0"/>
              <a:t>cluster_name</a:t>
            </a:r>
            <a:r>
              <a:rPr lang="en-US" altLang="zh-CN" dirty="0" smtClean="0"/>
              <a:t>" : "my-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",</a:t>
            </a:r>
          </a:p>
          <a:p>
            <a:pPr lvl="2"/>
            <a:r>
              <a:rPr lang="en-US" altLang="zh-CN" dirty="0" smtClean="0"/>
              <a:t>  "version" : {</a:t>
            </a:r>
          </a:p>
          <a:p>
            <a:pPr lvl="2"/>
            <a:r>
              <a:rPr lang="en-US" altLang="zh-CN" dirty="0" smtClean="0"/>
              <a:t>    "number" : "2.3.4",</a:t>
            </a:r>
          </a:p>
          <a:p>
            <a:pPr lvl="2"/>
            <a:r>
              <a:rPr lang="en-US" altLang="zh-CN" dirty="0" smtClean="0"/>
              <a:t>    …… …… ……</a:t>
            </a:r>
          </a:p>
          <a:p>
            <a:pPr lvl="2"/>
            <a:r>
              <a:rPr lang="en-US" altLang="zh-CN" dirty="0" smtClean="0"/>
              <a:t>    "</a:t>
            </a:r>
            <a:r>
              <a:rPr lang="en-US" altLang="zh-CN" dirty="0" err="1" smtClean="0"/>
              <a:t>build_snapshot</a:t>
            </a:r>
            <a:r>
              <a:rPr lang="en-US" altLang="zh-CN" dirty="0" smtClean="0"/>
              <a:t>" : false,</a:t>
            </a:r>
          </a:p>
          <a:p>
            <a:pPr lvl="2"/>
            <a:r>
              <a:rPr lang="en-US" altLang="zh-CN" dirty="0" smtClean="0"/>
              <a:t>    "</a:t>
            </a:r>
            <a:r>
              <a:rPr lang="en-US" altLang="zh-CN" dirty="0" err="1" smtClean="0"/>
              <a:t>lucene_version</a:t>
            </a:r>
            <a:r>
              <a:rPr lang="en-US" altLang="zh-CN" dirty="0" smtClean="0"/>
              <a:t>" : "5.5.0"</a:t>
            </a:r>
          </a:p>
          <a:p>
            <a:pPr lvl="2"/>
            <a:r>
              <a:rPr lang="en-US" altLang="zh-CN" dirty="0" smtClean="0"/>
              <a:t>  },</a:t>
            </a:r>
          </a:p>
          <a:p>
            <a:pPr lvl="2"/>
            <a:r>
              <a:rPr lang="en-US" altLang="zh-CN" dirty="0" smtClean="0"/>
              <a:t>  "tagline" : "You Know, for Search“</a:t>
            </a:r>
          </a:p>
          <a:p>
            <a:pPr lvl="2"/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957459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准备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台虚拟机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 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 </a:t>
            </a:r>
            <a:r>
              <a:rPr lang="zh-CN" altLang="en-US" dirty="0" smtClean="0"/>
              <a:t>第一个节点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 </a:t>
            </a:r>
            <a:r>
              <a:rPr lang="en-US" altLang="zh-CN" dirty="0" smtClean="0"/>
              <a:t>9200 </a:t>
            </a:r>
            <a:r>
              <a:rPr lang="zh-CN" altLang="en-US" dirty="0" smtClean="0"/>
              <a:t>端口查看是否安装成功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28740"/>
          </a:xfrm>
        </p:spPr>
        <p:txBody>
          <a:bodyPr/>
          <a:lstStyle/>
          <a:p>
            <a:r>
              <a:rPr lang="en-US" altLang="zh-CN" dirty="0" smtClean="0"/>
              <a:t>ES </a:t>
            </a:r>
            <a:r>
              <a:rPr lang="zh-CN" altLang="en-US" dirty="0" smtClean="0"/>
              <a:t>集群配置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ES </a:t>
            </a:r>
            <a:r>
              <a:rPr lang="zh-CN" altLang="en-US" dirty="0" smtClean="0"/>
              <a:t>集群配置也很简单，只需要对配置文件做少量的修改即可，其他步骤和单机完全一致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ES </a:t>
            </a:r>
            <a:r>
              <a:rPr lang="zh-CN" altLang="en-US" dirty="0" smtClean="0"/>
              <a:t>集群配置文件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cluster.name: my-</a:t>
            </a:r>
            <a:r>
              <a:rPr lang="en-US" altLang="zh-CN" dirty="0" err="1" smtClean="0"/>
              <a:t>es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node.name: node1</a:t>
            </a:r>
          </a:p>
          <a:p>
            <a:pPr lvl="2"/>
            <a:r>
              <a:rPr lang="en-US" altLang="zh-CN" dirty="0" err="1" smtClean="0"/>
              <a:t>network.host</a:t>
            </a:r>
            <a:r>
              <a:rPr lang="en-US" altLang="zh-CN" dirty="0" smtClean="0"/>
              <a:t>: 0.0.0.0</a:t>
            </a:r>
          </a:p>
          <a:p>
            <a:pPr lvl="2"/>
            <a:r>
              <a:rPr lang="en-US" altLang="zh-CN" dirty="0" err="1" smtClean="0"/>
              <a:t>discovery.zen.ping.unicast.hosts</a:t>
            </a:r>
            <a:r>
              <a:rPr lang="en-US" altLang="zh-CN" dirty="0" smtClean="0"/>
              <a:t>: ["node1", "node2", "node3"]</a:t>
            </a:r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665893"/>
          </a:xfrm>
        </p:spPr>
        <p:txBody>
          <a:bodyPr/>
          <a:lstStyle/>
          <a:p>
            <a:r>
              <a:rPr lang="en-US" altLang="zh-CN" dirty="0" smtClean="0"/>
              <a:t>ES </a:t>
            </a:r>
            <a:r>
              <a:rPr lang="zh-CN" altLang="en-US" dirty="0" smtClean="0"/>
              <a:t>集群配置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集群中的所有节点要相互能够 </a:t>
            </a:r>
            <a:r>
              <a:rPr lang="en-US" altLang="zh-CN" dirty="0" smtClean="0"/>
              <a:t>ping </a:t>
            </a:r>
            <a:r>
              <a:rPr lang="zh-CN" altLang="en-US" dirty="0" smtClean="0"/>
              <a:t>通，要在所有集群机器上配置 </a:t>
            </a:r>
            <a:r>
              <a:rPr lang="en-US" altLang="zh-CN" dirty="0" smtClean="0"/>
              <a:t>/etc/hosts </a:t>
            </a:r>
            <a:r>
              <a:rPr lang="zh-CN" altLang="en-US" dirty="0" smtClean="0"/>
              <a:t>中的主机名与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对应关系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集群中所有机器都要安装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cluster.name </a:t>
            </a:r>
            <a:r>
              <a:rPr lang="zh-CN" altLang="en-US" dirty="0" smtClean="0"/>
              <a:t>集群名称配置要求完全一致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node.name </a:t>
            </a:r>
            <a:r>
              <a:rPr lang="zh-CN" altLang="en-US" dirty="0" smtClean="0"/>
              <a:t>为当前节点标识，应配置本机的主机名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discovery </a:t>
            </a:r>
            <a:r>
              <a:rPr lang="zh-CN" altLang="en-US" dirty="0" smtClean="0"/>
              <a:t>为集群节点机器，不需要全部配置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配置完成以后启动所有节点服务（有可能会有一定的延时，需要等待几十秒）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665893"/>
          </a:xfrm>
        </p:spPr>
        <p:txBody>
          <a:bodyPr/>
          <a:lstStyle/>
          <a:p>
            <a:r>
              <a:rPr lang="en-US" altLang="zh-CN" dirty="0" smtClean="0"/>
              <a:t>ES </a:t>
            </a:r>
            <a:r>
              <a:rPr lang="zh-CN" altLang="en-US" dirty="0" smtClean="0"/>
              <a:t>集群配置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验证集群，使用 </a:t>
            </a:r>
            <a:r>
              <a:rPr lang="en-US" altLang="zh-CN" dirty="0" smtClean="0"/>
              <a:t>ES </a:t>
            </a:r>
            <a:r>
              <a:rPr lang="zh-CN" altLang="en-US" dirty="0" smtClean="0"/>
              <a:t>内置字段 </a:t>
            </a:r>
            <a:r>
              <a:rPr lang="en-US" altLang="zh-CN" dirty="0" smtClean="0"/>
              <a:t>_cluster/health</a:t>
            </a:r>
          </a:p>
          <a:p>
            <a:pPr lvl="2"/>
            <a:r>
              <a:rPr lang="en-US" altLang="zh-CN" dirty="0" smtClean="0"/>
              <a:t>curl http://192.168.4.11:9200/_cluster/health?pretty</a:t>
            </a:r>
          </a:p>
          <a:p>
            <a:pPr lvl="2"/>
            <a:r>
              <a:rPr lang="en-US" altLang="zh-CN" dirty="0" smtClean="0"/>
              <a:t>{</a:t>
            </a:r>
          </a:p>
          <a:p>
            <a:pPr lvl="2"/>
            <a:r>
              <a:rPr lang="en-US" altLang="zh-CN" dirty="0" smtClean="0"/>
              <a:t>  "</a:t>
            </a:r>
            <a:r>
              <a:rPr lang="en-US" altLang="zh-CN" dirty="0" err="1" smtClean="0"/>
              <a:t>cluster_name</a:t>
            </a:r>
            <a:r>
              <a:rPr lang="en-US" altLang="zh-CN" dirty="0" smtClean="0"/>
              <a:t>" : "my-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",</a:t>
            </a:r>
          </a:p>
          <a:p>
            <a:pPr lvl="2"/>
            <a:r>
              <a:rPr lang="en-US" altLang="zh-CN" dirty="0" smtClean="0"/>
              <a:t>  "status" : "green",</a:t>
            </a:r>
          </a:p>
          <a:p>
            <a:pPr lvl="2"/>
            <a:r>
              <a:rPr lang="en-US" altLang="zh-CN" dirty="0" smtClean="0"/>
              <a:t>  …… …… ……</a:t>
            </a:r>
          </a:p>
          <a:p>
            <a:pPr lvl="2"/>
            <a:r>
              <a:rPr lang="en-US" altLang="zh-CN" dirty="0" smtClean="0"/>
              <a:t>  "</a:t>
            </a:r>
            <a:r>
              <a:rPr lang="en-US" altLang="zh-CN" dirty="0" err="1" smtClean="0"/>
              <a:t>number_of_nodes</a:t>
            </a:r>
            <a:r>
              <a:rPr lang="en-US" altLang="zh-CN" dirty="0" smtClean="0"/>
              <a:t>" : 5,</a:t>
            </a:r>
          </a:p>
          <a:p>
            <a:pPr lvl="2"/>
            <a:r>
              <a:rPr lang="en-US" altLang="zh-CN" dirty="0" smtClean="0"/>
              <a:t>  "</a:t>
            </a:r>
            <a:r>
              <a:rPr lang="en-US" altLang="zh-CN" dirty="0" err="1" smtClean="0"/>
              <a:t>number_of_data_nodes</a:t>
            </a:r>
            <a:r>
              <a:rPr lang="en-US" altLang="zh-CN" dirty="0" smtClean="0"/>
              <a:t>" : 5,</a:t>
            </a:r>
          </a:p>
          <a:p>
            <a:pPr lvl="2"/>
            <a:r>
              <a:rPr lang="en-US" altLang="zh-CN" dirty="0" smtClean="0"/>
              <a:t>  …… …… ……</a:t>
            </a:r>
          </a:p>
          <a:p>
            <a:pPr lvl="2"/>
            <a:r>
              <a:rPr lang="en-US" altLang="zh-CN" dirty="0" smtClean="0"/>
              <a:t>  "</a:t>
            </a:r>
            <a:r>
              <a:rPr lang="en-US" altLang="zh-CN" dirty="0" err="1" smtClean="0"/>
              <a:t>task_max_waiting_in_queue_millis</a:t>
            </a:r>
            <a:r>
              <a:rPr lang="en-US" altLang="zh-CN" dirty="0" smtClean="0"/>
              <a:t>" : 0,</a:t>
            </a:r>
          </a:p>
          <a:p>
            <a:pPr lvl="2"/>
            <a:r>
              <a:rPr lang="en-US" altLang="zh-CN" dirty="0" smtClean="0"/>
              <a:t>  "</a:t>
            </a:r>
            <a:r>
              <a:rPr lang="en-US" altLang="zh-CN" dirty="0" err="1" smtClean="0"/>
              <a:t>active_shards_percent_as_number</a:t>
            </a:r>
            <a:r>
              <a:rPr lang="en-US" altLang="zh-CN" dirty="0" smtClean="0"/>
              <a:t>" : 100.0</a:t>
            </a:r>
          </a:p>
          <a:p>
            <a:pPr lvl="2"/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733604"/>
          </a:xfrm>
        </p:spPr>
        <p:txBody>
          <a:bodyPr/>
          <a:lstStyle/>
          <a:p>
            <a:r>
              <a:rPr lang="en-US" altLang="zh-CN" dirty="0" smtClean="0"/>
              <a:t>ES </a:t>
            </a:r>
            <a:r>
              <a:rPr lang="zh-CN" altLang="en-US" dirty="0" smtClean="0"/>
              <a:t>集群验证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返回字段解析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status“ : ”green“ </a:t>
            </a:r>
            <a:r>
              <a:rPr lang="zh-CN" altLang="en-US" dirty="0" smtClean="0"/>
              <a:t>集群状态，绿色为正常，黄色表示有问题但不是很严重，红色表示严重故障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 err="1" smtClean="0"/>
              <a:t>number_of_nodes</a:t>
            </a:r>
            <a:r>
              <a:rPr lang="en-US" altLang="zh-CN" dirty="0" smtClean="0"/>
              <a:t>” : 5, </a:t>
            </a:r>
            <a:r>
              <a:rPr lang="zh-CN" altLang="en-US" dirty="0" smtClean="0"/>
              <a:t>表示集群中节点的数量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"</a:t>
            </a:r>
            <a:r>
              <a:rPr lang="en-US" altLang="zh-CN" dirty="0" err="1" smtClean="0"/>
              <a:t>number_of_data_nodes</a:t>
            </a:r>
            <a:r>
              <a:rPr lang="en-US" altLang="zh-CN" dirty="0" smtClean="0"/>
              <a:t>" : 5,</a:t>
            </a:r>
          </a:p>
          <a:p>
            <a:pPr lvl="1"/>
            <a:r>
              <a:rPr lang="en-US" altLang="zh-CN" dirty="0" smtClean="0"/>
              <a:t>  …… …… ……</a:t>
            </a:r>
          </a:p>
          <a:p>
            <a:pPr lvl="1"/>
            <a:r>
              <a:rPr lang="en-US" altLang="zh-CN" dirty="0" smtClean="0"/>
              <a:t>  "</a:t>
            </a:r>
            <a:r>
              <a:rPr lang="en-US" altLang="zh-CN" dirty="0" err="1" smtClean="0"/>
              <a:t>task_max_waiting_in_queue_millis</a:t>
            </a:r>
            <a:r>
              <a:rPr lang="en-US" altLang="zh-CN" dirty="0" smtClean="0"/>
              <a:t>" : 0,</a:t>
            </a:r>
          </a:p>
          <a:p>
            <a:pPr lvl="1"/>
            <a:r>
              <a:rPr lang="en-US" altLang="zh-CN" dirty="0" smtClean="0"/>
              <a:t>  "</a:t>
            </a:r>
            <a:r>
              <a:rPr lang="en-US" altLang="zh-CN" dirty="0" err="1" smtClean="0"/>
              <a:t>active_shards_percent_as_number</a:t>
            </a:r>
            <a:r>
              <a:rPr lang="en-US" altLang="zh-CN" dirty="0" smtClean="0"/>
              <a:t>" : 100.0</a:t>
            </a:r>
          </a:p>
          <a:p>
            <a:pPr lvl="1"/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9747" y="2857496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214677" y="1643050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87907" y="165577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是做什么的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357422" y="1823050"/>
            <a:ext cx="857255" cy="1316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87907" y="122639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分布式</a:t>
              </a:r>
              <a:r>
                <a:rPr lang="en-US" altLang="zh-CN" sz="2400" b="1" dirty="0" smtClean="0"/>
                <a:t>ELK</a:t>
              </a:r>
              <a:r>
                <a:rPr lang="zh-CN" altLang="en-US" sz="2400" b="1" dirty="0" smtClean="0"/>
                <a:t>平台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1" name="直接箭头连接符 30"/>
          <p:cNvCxnSpPr>
            <a:stCxn id="11" idx="3"/>
            <a:endCxn id="37" idx="1"/>
          </p:cNvCxnSpPr>
          <p:nvPr/>
        </p:nvCxnSpPr>
        <p:spPr>
          <a:xfrm>
            <a:off x="2357422" y="3139550"/>
            <a:ext cx="857255" cy="14667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4987907" y="400547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数据库插件的使用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214677" y="4426322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987907" y="443748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004048" y="208624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004048" y="249289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数据库安装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00628" y="485776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系统命令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00628" y="528638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API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10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957459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一共安装 </a:t>
            </a:r>
            <a:r>
              <a:rPr lang="en-US" altLang="zh-CN" dirty="0" smtClean="0"/>
              <a:t>5 </a:t>
            </a:r>
            <a:r>
              <a:rPr lang="zh-CN" altLang="en-US" dirty="0" smtClean="0"/>
              <a:t>台虚拟机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在所有机器中部署 </a:t>
            </a:r>
            <a:r>
              <a:rPr lang="en-US" altLang="zh-CN" dirty="0" smtClean="0"/>
              <a:t>ES</a:t>
            </a:r>
          </a:p>
          <a:p>
            <a:pPr lvl="1"/>
            <a:r>
              <a:rPr lang="zh-CN" altLang="en-US" dirty="0" smtClean="0"/>
              <a:t>启动</a:t>
            </a:r>
            <a:r>
              <a:rPr lang="zh-CN" altLang="en-US" smtClean="0"/>
              <a:t>服务查看验证集群状态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</a:t>
            </a:r>
            <a:r>
              <a:rPr lang="zh-CN" altLang="en-US" dirty="0" smtClean="0"/>
              <a:t>插件的安装与使用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541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761030"/>
          </a:xfrm>
        </p:spPr>
        <p:txBody>
          <a:bodyPr/>
          <a:lstStyle/>
          <a:p>
            <a:r>
              <a:rPr lang="en-US" altLang="zh-CN" dirty="0" smtClean="0"/>
              <a:t>ES </a:t>
            </a:r>
            <a:r>
              <a:rPr lang="zh-CN" altLang="en-US" dirty="0" smtClean="0"/>
              <a:t>常用插件</a:t>
            </a:r>
            <a:endParaRPr lang="en-US" altLang="zh-CN" dirty="0" smtClean="0"/>
          </a:p>
          <a:p>
            <a:r>
              <a:rPr lang="en-US" altLang="zh-CN" dirty="0" smtClean="0"/>
              <a:t>head</a:t>
            </a:r>
            <a:r>
              <a:rPr lang="zh-CN" altLang="en-US" dirty="0" smtClean="0"/>
              <a:t> 插件：</a:t>
            </a:r>
          </a:p>
          <a:p>
            <a:pPr lvl="1"/>
            <a:r>
              <a:rPr lang="zh-CN" altLang="en-US" dirty="0" smtClean="0"/>
              <a:t>它展现</a:t>
            </a:r>
            <a:r>
              <a:rPr lang="en-US" altLang="zh-CN" dirty="0" smtClean="0"/>
              <a:t>ES</a:t>
            </a:r>
            <a:r>
              <a:rPr lang="zh-CN" altLang="en-US" dirty="0" smtClean="0"/>
              <a:t>集群的拓扑结构，并且可以通过它来进行索引（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）和节点（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）级别的操作</a:t>
            </a:r>
          </a:p>
          <a:p>
            <a:pPr lvl="1"/>
            <a:r>
              <a:rPr lang="zh-CN" altLang="en-US" dirty="0" smtClean="0"/>
              <a:t>它提供一组针对集群的查询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，并将结果以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和表格形式返回</a:t>
            </a:r>
          </a:p>
          <a:p>
            <a:pPr lvl="1"/>
            <a:r>
              <a:rPr lang="zh-CN" altLang="en-US" dirty="0" smtClean="0"/>
              <a:t>它提供一些快捷菜单，用以展现集群的各种状态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71829"/>
          </a:xfrm>
        </p:spPr>
        <p:txBody>
          <a:bodyPr/>
          <a:lstStyle/>
          <a:p>
            <a:r>
              <a:rPr lang="en-US" altLang="zh-CN" dirty="0" smtClean="0"/>
              <a:t>ES </a:t>
            </a:r>
            <a:r>
              <a:rPr lang="zh-CN" altLang="en-US" dirty="0" smtClean="0"/>
              <a:t>常用插件</a:t>
            </a:r>
            <a:endParaRPr lang="en-US" altLang="zh-CN" dirty="0" smtClean="0"/>
          </a:p>
          <a:p>
            <a:r>
              <a:rPr lang="en-US" altLang="zh-CN" dirty="0" err="1" smtClean="0"/>
              <a:t>kopf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是一个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的管理工具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它提供了对</a:t>
            </a:r>
            <a:r>
              <a:rPr lang="en-US" altLang="zh-CN" dirty="0" smtClean="0"/>
              <a:t>ES</a:t>
            </a:r>
            <a:r>
              <a:rPr lang="zh-CN" altLang="en-US" dirty="0" smtClean="0"/>
              <a:t>集群操作的</a:t>
            </a:r>
            <a:r>
              <a:rPr lang="en-US" altLang="zh-CN" dirty="0" smtClean="0"/>
              <a:t>API</a:t>
            </a:r>
          </a:p>
          <a:p>
            <a:r>
              <a:rPr lang="en-US" altLang="zh-CN" dirty="0" err="1" smtClean="0"/>
              <a:t>bigdesk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的一个集群监控工具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可以通过它来查看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集群的各种状态，如：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、内存使用情况，索引数据、搜索情况，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连接数等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727448"/>
          </a:xfrm>
        </p:spPr>
        <p:txBody>
          <a:bodyPr/>
          <a:lstStyle/>
          <a:p>
            <a:r>
              <a:rPr lang="en-US" altLang="zh-CN" dirty="0" smtClean="0"/>
              <a:t>ES </a:t>
            </a:r>
            <a:r>
              <a:rPr lang="zh-CN" altLang="en-US" dirty="0" smtClean="0"/>
              <a:t> 插件安装、查看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查看安装的插件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/share/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plugin</a:t>
            </a:r>
            <a:r>
              <a:rPr lang="en-US" altLang="zh-CN" dirty="0" smtClean="0"/>
              <a:t> list</a:t>
            </a:r>
          </a:p>
          <a:p>
            <a:pPr lvl="1"/>
            <a:r>
              <a:rPr lang="zh-CN" altLang="en-US" dirty="0" smtClean="0"/>
              <a:t>安装插件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/share/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plugin</a:t>
            </a:r>
            <a:r>
              <a:rPr lang="en-US" altLang="zh-CN" dirty="0" smtClean="0"/>
              <a:t> install </a:t>
            </a:r>
            <a:r>
              <a:rPr lang="en-US" altLang="zh-CN" dirty="0" smtClean="0">
                <a:hlinkClick r:id="rId3"/>
              </a:rPr>
              <a:t>ftp://192.168.4.254/head.zip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/share/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plugin</a:t>
            </a:r>
            <a:r>
              <a:rPr lang="en-US" altLang="zh-CN" dirty="0" smtClean="0"/>
              <a:t> install  file</a:t>
            </a:r>
            <a:r>
              <a:rPr lang="en-US" altLang="zh-CN" dirty="0" smtClean="0">
                <a:hlinkClick r:id="rId3"/>
              </a:rPr>
              <a:t>:///tmp/kopf.zip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这里必须使用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的方式进行安装，如果文件在本地，我们也需要使用 </a:t>
            </a:r>
            <a:r>
              <a:rPr lang="en-US" altLang="zh-CN" dirty="0" smtClean="0"/>
              <a:t>file:// </a:t>
            </a:r>
            <a:r>
              <a:rPr lang="zh-CN" altLang="en-US" dirty="0" smtClean="0"/>
              <a:t>的方式指定路径，例如文件在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/xxx </a:t>
            </a:r>
            <a:r>
              <a:rPr lang="zh-CN" altLang="en-US" dirty="0" smtClean="0"/>
              <a:t>下面，我们要写成 </a:t>
            </a:r>
            <a:r>
              <a:rPr lang="en-US" altLang="zh-CN" dirty="0" smtClean="0">
                <a:hlinkClick r:id="rId4" action="ppaction://hlinkfile"/>
              </a:rPr>
              <a:t>file:///tmp/xxx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删除使用 </a:t>
            </a:r>
            <a:r>
              <a:rPr lang="en-US" altLang="zh-CN" dirty="0" smtClean="0"/>
              <a:t>remove </a:t>
            </a:r>
            <a:r>
              <a:rPr lang="zh-CN" altLang="en-US" dirty="0" smtClean="0"/>
              <a:t>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head 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pic>
        <p:nvPicPr>
          <p:cNvPr id="6145" name="Picture 1" descr="D:\Users\I\AppData\Roaming\Tencent\Users\30827894\QQ\WinTemp\RichOle\R%6_V[`PQDUUN30$GKREEW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500173"/>
            <a:ext cx="7215238" cy="50221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</a:t>
            </a:r>
            <a:r>
              <a:rPr lang="en-US" altLang="zh-CN" dirty="0" err="1" smtClean="0"/>
              <a:t>kopf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pic>
        <p:nvPicPr>
          <p:cNvPr id="100353" name="Picture 1" descr="D:\Users\I\AppData\Roaming\Tencent\Users\30827894\QQ\WinTemp\RichOle\SXC}JVR4TCZLS8U]]{U~KL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71678"/>
            <a:ext cx="8215338" cy="3449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</a:t>
            </a:r>
            <a:r>
              <a:rPr lang="en-US" altLang="zh-CN" dirty="0" err="1" smtClean="0"/>
              <a:t>bigdesk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pic>
        <p:nvPicPr>
          <p:cNvPr id="98305" name="Picture 1" descr="D:\Users\I\AppData\Roaming\Tencent\Users\30827894\QQ\WinTemp\RichOle\_7{@H24GYG{F0KVWQMS0]CV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285860"/>
            <a:ext cx="7358114" cy="5309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HTTP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541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422475"/>
          </a:xfrm>
        </p:spPr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提供了一系列</a:t>
            </a:r>
            <a:r>
              <a:rPr lang="en-US" altLang="zh-CN" dirty="0" err="1" smtClean="0"/>
              <a:t>RESTful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检查集群、节点、索引的健康度、状态和统计</a:t>
            </a:r>
          </a:p>
          <a:p>
            <a:pPr lvl="1"/>
            <a:r>
              <a:rPr lang="zh-CN" altLang="en-US" dirty="0" smtClean="0"/>
              <a:t>管理集群、节点、索引的数据及元数据</a:t>
            </a:r>
          </a:p>
          <a:p>
            <a:pPr lvl="1"/>
            <a:r>
              <a:rPr lang="zh-CN" altLang="en-US" dirty="0" smtClean="0"/>
              <a:t>对索引进行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操作及查询操作</a:t>
            </a:r>
          </a:p>
          <a:p>
            <a:pPr lvl="1"/>
            <a:r>
              <a:rPr lang="zh-CN" altLang="en-US" dirty="0" smtClean="0"/>
              <a:t>执行其他高级操作如分页、排序、过滤等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POST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PUT </a:t>
            </a:r>
            <a:r>
              <a:rPr lang="zh-CN" altLang="en-US" dirty="0" smtClean="0"/>
              <a:t>数据使用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格式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541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650230"/>
          </a:xfrm>
        </p:spPr>
        <p:txBody>
          <a:bodyPr/>
          <a:lstStyle/>
          <a:p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JSON</a:t>
            </a:r>
            <a:r>
              <a:rPr lang="zh-CN" altLang="en-US" dirty="0" smtClean="0"/>
              <a:t>的全称是”</a:t>
            </a:r>
            <a:r>
              <a:rPr lang="en-US" altLang="zh-CN" dirty="0" smtClean="0"/>
              <a:t>JavaScript Object Notation”</a:t>
            </a:r>
            <a:r>
              <a:rPr lang="zh-CN" altLang="en-US" dirty="0" smtClean="0"/>
              <a:t>，意思是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对象表示法，它是一种基于文本，独立于语言的轻量级数据交换格式。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传输的就是一个字符串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</a:t>
            </a:r>
            <a:r>
              <a:rPr lang="zh-CN" altLang="en-US" dirty="0" smtClean="0"/>
              <a:t>中对应的 字符串，列表，字典都可以转换成对应的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格式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54655"/>
          </a:xfrm>
        </p:spPr>
        <p:txBody>
          <a:bodyPr/>
          <a:lstStyle/>
          <a:p>
            <a:r>
              <a:rPr lang="en-US" altLang="zh-CN" dirty="0" smtClean="0"/>
              <a:t>Rest API </a:t>
            </a:r>
            <a:r>
              <a:rPr lang="zh-CN" altLang="en-US" dirty="0" smtClean="0"/>
              <a:t>的简单使用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_cat API </a:t>
            </a:r>
            <a:r>
              <a:rPr lang="zh-CN" altLang="en-US" dirty="0" smtClean="0"/>
              <a:t>查询集群状态，节点信息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 </a:t>
            </a:r>
            <a:r>
              <a:rPr lang="zh-CN" altLang="en-US" dirty="0" smtClean="0"/>
              <a:t>参数显示详细信息</a:t>
            </a:r>
            <a:endParaRPr lang="en-US" altLang="zh-CN" dirty="0" smtClean="0"/>
          </a:p>
          <a:p>
            <a:pPr lvl="2"/>
            <a:r>
              <a:rPr lang="en-US" dirty="0" smtClean="0"/>
              <a:t>http://192.168.4.15:9200/_cat/health?v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help </a:t>
            </a:r>
            <a:r>
              <a:rPr lang="zh-CN" altLang="en-US" dirty="0" smtClean="0"/>
              <a:t>显示帮助信息</a:t>
            </a:r>
            <a:endParaRPr lang="en-US" altLang="zh-CN" dirty="0" smtClean="0"/>
          </a:p>
          <a:p>
            <a:pPr lvl="2"/>
            <a:r>
              <a:rPr lang="en-US" dirty="0" smtClean="0"/>
              <a:t>http://192.168.4.15:9200/_cat/health?</a:t>
            </a:r>
            <a:r>
              <a:rPr lang="en-US" altLang="zh-CN" dirty="0" smtClean="0"/>
              <a:t>help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087273"/>
          </a:xfrm>
        </p:spPr>
        <p:txBody>
          <a:bodyPr/>
          <a:lstStyle/>
          <a:p>
            <a:r>
              <a:rPr lang="en-US" altLang="zh-CN" dirty="0" smtClean="0"/>
              <a:t>Rest API </a:t>
            </a:r>
            <a:r>
              <a:rPr lang="zh-CN" altLang="en-US" dirty="0" smtClean="0"/>
              <a:t>的简单使用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nodes </a:t>
            </a:r>
            <a:r>
              <a:rPr lang="zh-CN" altLang="en-US" dirty="0" smtClean="0"/>
              <a:t>查询节点状态信息</a:t>
            </a:r>
            <a:endParaRPr lang="en-US" altLang="zh-CN" dirty="0" smtClean="0"/>
          </a:p>
          <a:p>
            <a:pPr lvl="2"/>
            <a:r>
              <a:rPr lang="en-US" dirty="0" smtClean="0"/>
              <a:t>http://192.168.4.15:9200/_cat/</a:t>
            </a:r>
            <a:r>
              <a:rPr lang="en-US" altLang="zh-CN" dirty="0" smtClean="0"/>
              <a:t>nodes?v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索引信息</a:t>
            </a:r>
            <a:endParaRPr lang="en-US" altLang="zh-CN" dirty="0" smtClean="0"/>
          </a:p>
          <a:p>
            <a:pPr lvl="2"/>
            <a:r>
              <a:rPr lang="en-US" dirty="0" smtClean="0"/>
              <a:t>http://192.168.4.15:9200/_cat/</a:t>
            </a:r>
            <a:r>
              <a:rPr lang="en-US" altLang="zh-CN" dirty="0" smtClean="0"/>
              <a:t>indices?v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582519"/>
          </a:xfrm>
        </p:spPr>
        <p:txBody>
          <a:bodyPr/>
          <a:lstStyle/>
          <a:p>
            <a:r>
              <a:rPr lang="en-US" altLang="zh-CN" dirty="0" smtClean="0"/>
              <a:t>HTTP Methods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 Methods </a:t>
            </a:r>
            <a:r>
              <a:rPr lang="zh-CN" altLang="en-US" dirty="0" smtClean="0"/>
              <a:t>也叫 </a:t>
            </a:r>
            <a:r>
              <a:rPr lang="en-US" altLang="zh-CN" dirty="0" smtClean="0"/>
              <a:t>HTTP Verbs, </a:t>
            </a:r>
            <a:r>
              <a:rPr lang="zh-CN" altLang="en-US" dirty="0" smtClean="0"/>
              <a:t>它们是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协议的一部分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主要规定了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如何请求和操作服务器上的资源，常见的有</a:t>
            </a:r>
            <a:r>
              <a:rPr lang="en-US" altLang="zh-CN" dirty="0" smtClean="0"/>
              <a:t>GET, POST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 Methods </a:t>
            </a:r>
            <a:r>
              <a:rPr lang="zh-CN" altLang="en-US" dirty="0" smtClean="0"/>
              <a:t>一共有九个，分别是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PATCH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598182"/>
          </a:xfrm>
        </p:spPr>
        <p:txBody>
          <a:bodyPr/>
          <a:lstStyle/>
          <a:p>
            <a:r>
              <a:rPr lang="en-US" altLang="zh-CN" dirty="0" smtClean="0"/>
              <a:t>HTTP Methods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设计中，常用的有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PATCH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。分别对应对资源的创建，获取，修改，部分修改和删除操作。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我们默认访问 </a:t>
            </a:r>
            <a:r>
              <a:rPr lang="en-US" altLang="zh-CN" dirty="0" smtClean="0"/>
              <a:t>ES API </a:t>
            </a:r>
            <a:r>
              <a:rPr lang="zh-CN" altLang="en-US" dirty="0" smtClean="0"/>
              <a:t>的方法是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，如果要对数据库增加、删除、修改数据我们还要使用对应的方法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      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POST     </a:t>
            </a:r>
            <a:r>
              <a:rPr lang="zh-CN" altLang="en-US" dirty="0" smtClean="0"/>
              <a:t>增加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PUT       </a:t>
            </a:r>
            <a:r>
              <a:rPr lang="zh-CN" altLang="en-US" dirty="0" smtClean="0"/>
              <a:t>更改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  </a:t>
            </a:r>
            <a:r>
              <a:rPr lang="zh-CN" altLang="en-US" dirty="0" smtClean="0"/>
              <a:t>删除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419671"/>
          </a:xfrm>
        </p:spPr>
        <p:txBody>
          <a:bodyPr/>
          <a:lstStyle/>
          <a:p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增加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创建一个 </a:t>
            </a:r>
            <a:r>
              <a:rPr lang="en-US" altLang="zh-CN" dirty="0" smtClean="0"/>
              <a:t>school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(Index) </a:t>
            </a:r>
            <a:r>
              <a:rPr lang="zh-CN" altLang="en-US" dirty="0" smtClean="0"/>
              <a:t>和一个 </a:t>
            </a:r>
            <a:r>
              <a:rPr lang="en-US" altLang="zh-CN" dirty="0" smtClean="0"/>
              <a:t>students (Type)</a:t>
            </a:r>
          </a:p>
          <a:p>
            <a:pPr lvl="1"/>
            <a:r>
              <a:rPr lang="zh-CN" altLang="en-US" dirty="0" smtClean="0"/>
              <a:t>并增加一条信息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curl -XPUT 'http://192.168.4.11:9200/school/students/1' -d '{</a:t>
            </a:r>
          </a:p>
          <a:p>
            <a:pPr lvl="2"/>
            <a:r>
              <a:rPr lang="en-US" altLang="zh-CN" dirty="0" smtClean="0"/>
              <a:t>    "title": "</a:t>
            </a:r>
            <a:r>
              <a:rPr lang="en-US" altLang="zh-CN" dirty="0" err="1" smtClean="0"/>
              <a:t>devops</a:t>
            </a:r>
            <a:r>
              <a:rPr lang="en-US" altLang="zh-CN" dirty="0" smtClean="0"/>
              <a:t>",</a:t>
            </a:r>
          </a:p>
          <a:p>
            <a:pPr lvl="2"/>
            <a:r>
              <a:rPr lang="en-US" altLang="zh-CN" dirty="0" smtClean="0"/>
              <a:t>    "name":{</a:t>
            </a:r>
          </a:p>
          <a:p>
            <a:pPr lvl="2"/>
            <a:r>
              <a:rPr lang="en-US" altLang="zh-CN" dirty="0" smtClean="0"/>
              <a:t>        "first": "</a:t>
            </a:r>
            <a:r>
              <a:rPr lang="en-US" altLang="zh-CN" dirty="0" err="1" smtClean="0"/>
              <a:t>guzhang</a:t>
            </a:r>
            <a:r>
              <a:rPr lang="en-US" altLang="zh-CN" dirty="0" smtClean="0"/>
              <a:t>",</a:t>
            </a:r>
          </a:p>
          <a:p>
            <a:pPr lvl="2"/>
            <a:r>
              <a:rPr lang="en-US" altLang="zh-CN" dirty="0" smtClean="0"/>
              <a:t>        "last": "</a:t>
            </a:r>
            <a:r>
              <a:rPr lang="en-US" altLang="zh-CN" dirty="0" err="1" smtClean="0"/>
              <a:t>wu</a:t>
            </a:r>
            <a:r>
              <a:rPr lang="en-US" altLang="zh-CN" dirty="0" smtClean="0"/>
              <a:t>"</a:t>
            </a:r>
          </a:p>
          <a:p>
            <a:pPr lvl="2"/>
            <a:r>
              <a:rPr lang="en-US" altLang="zh-CN" dirty="0" smtClean="0"/>
              <a:t>    },</a:t>
            </a:r>
          </a:p>
          <a:p>
            <a:pPr lvl="2"/>
            <a:r>
              <a:rPr lang="en-US" altLang="zh-CN" dirty="0" smtClean="0"/>
              <a:t>    "age": 25</a:t>
            </a:r>
          </a:p>
          <a:p>
            <a:pPr lvl="2"/>
            <a:r>
              <a:rPr lang="en-US" altLang="zh-CN" dirty="0" smtClean="0"/>
              <a:t>}'</a:t>
            </a:r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687163"/>
          </a:xfrm>
        </p:spPr>
        <p:txBody>
          <a:bodyPr/>
          <a:lstStyle/>
          <a:p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更改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 </a:t>
            </a:r>
            <a:r>
              <a:rPr lang="en-US" altLang="zh-CN" dirty="0" smtClean="0"/>
              <a:t>school </a:t>
            </a:r>
            <a:r>
              <a:rPr lang="zh-CN" altLang="en-US" dirty="0" smtClean="0"/>
              <a:t>下面 </a:t>
            </a:r>
            <a:r>
              <a:rPr lang="en-US" altLang="zh-CN" dirty="0" smtClean="0"/>
              <a:t>students </a:t>
            </a:r>
            <a:r>
              <a:rPr lang="zh-CN" altLang="en-US" dirty="0" smtClean="0"/>
              <a:t>的第一个文档中的 </a:t>
            </a:r>
            <a:r>
              <a:rPr lang="en-US" altLang="zh-CN" dirty="0" smtClean="0"/>
              <a:t>age </a:t>
            </a:r>
            <a:r>
              <a:rPr lang="zh-CN" altLang="en-US" dirty="0" smtClean="0"/>
              <a:t>信息，从 </a:t>
            </a:r>
            <a:r>
              <a:rPr lang="en-US" altLang="zh-CN" dirty="0" smtClean="0"/>
              <a:t>25 </a:t>
            </a:r>
            <a:r>
              <a:rPr lang="zh-CN" altLang="en-US" dirty="0" smtClean="0"/>
              <a:t>修改为 </a:t>
            </a:r>
            <a:r>
              <a:rPr lang="en-US" altLang="zh-CN" dirty="0" smtClean="0"/>
              <a:t>30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curl -XPOST 'http://192.168.4.11:9200/school/students/1/_update' -d '{</a:t>
            </a:r>
          </a:p>
          <a:p>
            <a:pPr lvl="2"/>
            <a:r>
              <a:rPr lang="en-US" altLang="zh-CN" dirty="0" smtClean="0"/>
              <a:t>    "doc":{</a:t>
            </a:r>
          </a:p>
          <a:p>
            <a:pPr lvl="2"/>
            <a:r>
              <a:rPr lang="en-US" altLang="zh-CN" dirty="0" smtClean="0"/>
              <a:t>        "age": 30</a:t>
            </a:r>
          </a:p>
          <a:p>
            <a:pPr lvl="2"/>
            <a:r>
              <a:rPr lang="en-US" altLang="zh-CN" dirty="0" smtClean="0"/>
              <a:t>    }</a:t>
            </a:r>
          </a:p>
          <a:p>
            <a:pPr lvl="2"/>
            <a:r>
              <a:rPr lang="en-US" altLang="zh-CN" dirty="0" smtClean="0"/>
              <a:t>}'</a:t>
            </a:r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551742"/>
          </a:xfrm>
        </p:spPr>
        <p:txBody>
          <a:bodyPr/>
          <a:lstStyle/>
          <a:p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查询刚刚创建的文档信息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curl –XGET 'http://192.168.4.11:9200/school/students/1‘</a:t>
            </a: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只查询  </a:t>
            </a:r>
            <a:r>
              <a:rPr lang="en-US" altLang="zh-CN" dirty="0" smtClean="0"/>
              <a:t>name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age</a:t>
            </a:r>
          </a:p>
          <a:p>
            <a:pPr lvl="2"/>
            <a:r>
              <a:rPr lang="en-US" altLang="zh-CN" dirty="0" smtClean="0"/>
              <a:t>curl -XGET 'http://192.168.4.11:9200/school/students/1?_source=name,age'</a:t>
            </a:r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096232"/>
          </a:xfrm>
        </p:spPr>
        <p:txBody>
          <a:bodyPr/>
          <a:lstStyle/>
          <a:p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删除刚才创建的文档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curl -XDELETE 'http://192.168.4.14:9200/school/students/1'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删除 </a:t>
            </a:r>
            <a:r>
              <a:rPr lang="en-US" altLang="zh-CN" dirty="0" smtClean="0"/>
              <a:t>school</a:t>
            </a:r>
          </a:p>
          <a:p>
            <a:pPr lvl="2"/>
            <a:r>
              <a:rPr lang="en-US" altLang="zh-CN" dirty="0" smtClean="0"/>
              <a:t>curl -XDELETE 'http://192.168.4.14:9200/school'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541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ELK 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73122"/>
          </a:xfrm>
        </p:spPr>
        <p:txBody>
          <a:bodyPr/>
          <a:lstStyle/>
          <a:p>
            <a:r>
              <a:rPr lang="en-US" altLang="zh-CN" dirty="0" err="1" smtClean="0"/>
              <a:t>Sina</a:t>
            </a:r>
            <a:r>
              <a:rPr lang="zh-CN" altLang="en-US" dirty="0" smtClean="0"/>
              <a:t>、饿了么、携程、华为、美团、</a:t>
            </a:r>
            <a:r>
              <a:rPr lang="en-US" altLang="zh-CN" dirty="0" smtClean="0"/>
              <a:t>freewheel</a:t>
            </a:r>
            <a:r>
              <a:rPr lang="zh-CN" altLang="en-US" dirty="0" smtClean="0"/>
              <a:t>、畅捷通 、新浪微博、大讲台、魅族、</a:t>
            </a:r>
            <a:r>
              <a:rPr lang="en-US" altLang="zh-CN" dirty="0" smtClean="0"/>
              <a:t>IBM...... </a:t>
            </a:r>
            <a:r>
              <a:rPr lang="zh-CN" altLang="en-US" dirty="0" smtClean="0"/>
              <a:t>这些公司都在使用 </a:t>
            </a:r>
            <a:r>
              <a:rPr lang="en-US" altLang="zh-CN" dirty="0" smtClean="0"/>
              <a:t>ELK</a:t>
            </a:r>
            <a:r>
              <a:rPr lang="zh-CN" altLang="en-US" dirty="0" smtClean="0"/>
              <a:t>！</a:t>
            </a:r>
            <a:r>
              <a:rPr lang="en-US" altLang="zh-CN" dirty="0" smtClean="0"/>
              <a:t>ELK</a:t>
            </a:r>
            <a:r>
              <a:rPr lang="zh-CN" altLang="en-US" dirty="0" smtClean="0"/>
              <a:t>！</a:t>
            </a:r>
            <a:r>
              <a:rPr lang="en-US" altLang="zh-CN" dirty="0" smtClean="0"/>
              <a:t>ELK</a:t>
            </a:r>
            <a:r>
              <a:rPr lang="zh-CN" altLang="en-US" dirty="0" smtClean="0"/>
              <a:t>！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ELK</a:t>
            </a:r>
            <a:r>
              <a:rPr lang="zh-CN" altLang="en-US" dirty="0" smtClean="0"/>
              <a:t>竟然重复了三遍，是个什么鬼？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70427"/>
          </a:xfrm>
        </p:spPr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zh-CN" altLang="en-US" dirty="0" smtClean="0"/>
              <a:t>是什么</a:t>
            </a:r>
          </a:p>
          <a:p>
            <a:pPr lvl="1"/>
            <a:r>
              <a:rPr lang="zh-CN" altLang="en-US" dirty="0" smtClean="0"/>
              <a:t>数据可视化平台工具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特点：</a:t>
            </a:r>
          </a:p>
          <a:p>
            <a:pPr lvl="1"/>
            <a:r>
              <a:rPr lang="zh-CN" altLang="en-US" dirty="0" smtClean="0"/>
              <a:t>灵活的分析和可视化平台</a:t>
            </a:r>
          </a:p>
          <a:p>
            <a:pPr lvl="1"/>
            <a:r>
              <a:rPr lang="zh-CN" altLang="en-US" dirty="0" smtClean="0"/>
              <a:t>实时总结和流数据的图表</a:t>
            </a:r>
          </a:p>
          <a:p>
            <a:pPr lvl="1"/>
            <a:r>
              <a:rPr lang="zh-CN" altLang="en-US" dirty="0" smtClean="0"/>
              <a:t>为不同的用户显示直观的界面</a:t>
            </a:r>
          </a:p>
          <a:p>
            <a:pPr lvl="1"/>
            <a:r>
              <a:rPr lang="zh-CN" altLang="en-US" dirty="0" smtClean="0"/>
              <a:t>即时分享和嵌入的仪表板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502497"/>
          </a:xfrm>
        </p:spPr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的安装非常简单，我们使用 </a:t>
            </a:r>
            <a:r>
              <a:rPr lang="en-US" altLang="zh-CN" dirty="0" smtClean="0"/>
              <a:t>rpm </a:t>
            </a:r>
            <a:r>
              <a:rPr lang="zh-CN" altLang="en-US" dirty="0" smtClean="0"/>
              <a:t>方式安装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rpm –</a:t>
            </a:r>
            <a:r>
              <a:rPr lang="en-US" altLang="zh-CN" dirty="0" err="1" smtClean="0"/>
              <a:t>ivh</a:t>
            </a:r>
            <a:r>
              <a:rPr lang="en-US" altLang="zh-CN" dirty="0" smtClean="0"/>
              <a:t> kibana-4.5.2-1.x86_64.rpm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默认安装在 </a:t>
            </a:r>
            <a:r>
              <a:rPr lang="en-US" altLang="zh-CN" dirty="0" smtClean="0"/>
              <a:t>/opt/</a:t>
            </a:r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下面，配置文件在</a:t>
            </a:r>
            <a:r>
              <a:rPr lang="en-US" altLang="zh-CN" dirty="0" smtClean="0"/>
              <a:t>/opt/</a:t>
            </a:r>
            <a:r>
              <a:rPr lang="en-US" altLang="zh-CN" dirty="0" err="1" smtClean="0"/>
              <a:t>kibana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/kibana.yml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我们只需要修改少量的配置就可以启动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27338"/>
          </a:xfrm>
        </p:spPr>
        <p:txBody>
          <a:bodyPr/>
          <a:lstStyle/>
          <a:p>
            <a:r>
              <a:rPr lang="en-US" altLang="zh-CN" dirty="0" smtClean="0"/>
              <a:t>kibana.yml 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server.port</a:t>
            </a:r>
            <a:r>
              <a:rPr lang="en-US" altLang="zh-CN" dirty="0" smtClean="0"/>
              <a:t>: 5601</a:t>
            </a:r>
          </a:p>
          <a:p>
            <a:pPr lvl="1"/>
            <a:r>
              <a:rPr lang="en-US" altLang="zh-CN" dirty="0" err="1" smtClean="0"/>
              <a:t>server.host</a:t>
            </a:r>
            <a:r>
              <a:rPr lang="en-US" altLang="zh-CN" dirty="0" smtClean="0"/>
              <a:t>: "0.0.0.0"</a:t>
            </a:r>
          </a:p>
          <a:p>
            <a:pPr lvl="1"/>
            <a:r>
              <a:rPr lang="en-US" altLang="zh-CN" dirty="0" smtClean="0"/>
              <a:t>elasticsearch.url: "http://192.168.4.13:9200"</a:t>
            </a:r>
          </a:p>
          <a:p>
            <a:pPr lvl="1"/>
            <a:r>
              <a:rPr lang="en-US" altLang="zh-CN" dirty="0" err="1" smtClean="0"/>
              <a:t>kibana.index</a:t>
            </a:r>
            <a:r>
              <a:rPr lang="en-US" altLang="zh-CN" dirty="0" smtClean="0"/>
              <a:t>: ".</a:t>
            </a:r>
            <a:r>
              <a:rPr lang="en-US" altLang="zh-CN" dirty="0" err="1" smtClean="0"/>
              <a:t>kibana</a:t>
            </a:r>
            <a:r>
              <a:rPr lang="en-US" altLang="zh-CN" dirty="0" smtClean="0"/>
              <a:t>"</a:t>
            </a:r>
          </a:p>
          <a:p>
            <a:pPr lvl="1"/>
            <a:r>
              <a:rPr lang="en-US" altLang="zh-CN" dirty="0" err="1" smtClean="0"/>
              <a:t>kibana.defaultAppId</a:t>
            </a:r>
            <a:r>
              <a:rPr lang="en-US" altLang="zh-CN" dirty="0" smtClean="0"/>
              <a:t>: "discover"</a:t>
            </a:r>
          </a:p>
          <a:p>
            <a:pPr lvl="1"/>
            <a:r>
              <a:rPr lang="en-US" altLang="zh-CN" dirty="0" err="1" smtClean="0"/>
              <a:t>elasticsearch.pingTimeout</a:t>
            </a:r>
            <a:r>
              <a:rPr lang="en-US" altLang="zh-CN" dirty="0" smtClean="0"/>
              <a:t>: 1500</a:t>
            </a:r>
          </a:p>
          <a:p>
            <a:pPr lvl="1"/>
            <a:r>
              <a:rPr lang="en-US" altLang="zh-CN" dirty="0" err="1" smtClean="0"/>
              <a:t>elasticsearch.requestTimeout</a:t>
            </a:r>
            <a:r>
              <a:rPr lang="en-US" altLang="zh-CN" dirty="0" smtClean="0"/>
              <a:t>: 30000</a:t>
            </a:r>
          </a:p>
          <a:p>
            <a:pPr lvl="1"/>
            <a:r>
              <a:rPr lang="en-US" altLang="zh-CN" dirty="0" err="1" smtClean="0"/>
              <a:t>elasticsearch.startupTimeout</a:t>
            </a:r>
            <a:r>
              <a:rPr lang="en-US" altLang="zh-CN" dirty="0" smtClean="0"/>
              <a:t>: 5000</a:t>
            </a:r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450449"/>
          </a:xfrm>
        </p:spPr>
        <p:txBody>
          <a:bodyPr/>
          <a:lstStyle/>
          <a:p>
            <a:r>
              <a:rPr lang="en-US" altLang="zh-CN" dirty="0" smtClean="0"/>
              <a:t>kibana.yml 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 </a:t>
            </a:r>
            <a:r>
              <a:rPr lang="en-US" altLang="zh-CN" dirty="0" smtClean="0"/>
              <a:t>elasticsearch.url </a:t>
            </a:r>
            <a:r>
              <a:rPr lang="zh-CN" altLang="en-US" dirty="0" smtClean="0"/>
              <a:t>需要配置为我们 </a:t>
            </a:r>
            <a:r>
              <a:rPr lang="en-US" altLang="zh-CN" dirty="0" smtClean="0"/>
              <a:t>ES </a:t>
            </a:r>
            <a:r>
              <a:rPr lang="zh-CN" altLang="en-US" dirty="0" smtClean="0"/>
              <a:t>集群的地址之外，其他保持默认值就可以了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设置开机启动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systemctl</a:t>
            </a:r>
            <a:r>
              <a:rPr lang="en-US" altLang="zh-CN" dirty="0" smtClean="0"/>
              <a:t> enable </a:t>
            </a:r>
            <a:r>
              <a:rPr lang="en-US" altLang="zh-CN" dirty="0" err="1" smtClean="0"/>
              <a:t>kibana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启动服务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systemctl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kibana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 </a:t>
            </a:r>
            <a:r>
              <a:rPr lang="zh-CN" altLang="en-US" dirty="0" smtClean="0"/>
              <a:t>访问 </a:t>
            </a:r>
            <a:r>
              <a:rPr lang="en-US" altLang="zh-CN" dirty="0" err="1" smtClean="0"/>
              <a:t>kibana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http://192.168.4.20:5601/</a:t>
            </a:r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747048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8" idx="1"/>
          </p:cNvCxnSpPr>
          <p:nvPr/>
        </p:nvCxnSpPr>
        <p:spPr>
          <a:xfrm flipV="1">
            <a:off x="2166271" y="1963116"/>
            <a:ext cx="605529" cy="106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知识点总结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2771800" y="1783116"/>
            <a:ext cx="2232248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30"/>
          <p:cNvCxnSpPr>
            <a:stCxn id="11" idx="3"/>
            <a:endCxn id="14" idx="1"/>
          </p:cNvCxnSpPr>
          <p:nvPr/>
        </p:nvCxnSpPr>
        <p:spPr>
          <a:xfrm>
            <a:off x="2166271" y="3029102"/>
            <a:ext cx="533521" cy="5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699792" y="2854686"/>
            <a:ext cx="2304256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kibana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767810" y="3786190"/>
            <a:ext cx="2232248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553892" y="3429000"/>
            <a:ext cx="2304256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53892" y="4140570"/>
            <a:ext cx="2304256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 method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11" idx="3"/>
            <a:endCxn id="16" idx="1"/>
          </p:cNvCxnSpPr>
          <p:nvPr/>
        </p:nvCxnSpPr>
        <p:spPr>
          <a:xfrm>
            <a:off x="2166271" y="3029102"/>
            <a:ext cx="601539" cy="937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3"/>
            <a:endCxn id="13" idx="1"/>
          </p:cNvCxnSpPr>
          <p:nvPr/>
        </p:nvCxnSpPr>
        <p:spPr>
          <a:xfrm>
            <a:off x="5000058" y="3966190"/>
            <a:ext cx="553834" cy="35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3"/>
            <a:endCxn id="20" idx="1"/>
          </p:cNvCxnSpPr>
          <p:nvPr/>
        </p:nvCxnSpPr>
        <p:spPr>
          <a:xfrm flipV="1">
            <a:off x="5000058" y="3609000"/>
            <a:ext cx="553834" cy="357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942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总结和答疑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13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ELK 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754874"/>
          </a:xfrm>
        </p:spPr>
        <p:txBody>
          <a:bodyPr/>
          <a:lstStyle/>
          <a:p>
            <a:r>
              <a:rPr lang="en-US" altLang="zh-CN" dirty="0" smtClean="0"/>
              <a:t>ELK </a:t>
            </a:r>
            <a:r>
              <a:rPr lang="zh-CN" altLang="en-US" dirty="0" smtClean="0"/>
              <a:t>其实并不是一款软件，而是一整套解决方案，是三个软件产品的首字母缩写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Elasticsearch</a:t>
            </a:r>
            <a:r>
              <a:rPr lang="zh-CN" altLang="en-US" dirty="0" smtClean="0"/>
              <a:t>：负责日志检索和储存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Logstash</a:t>
            </a:r>
            <a:r>
              <a:rPr lang="zh-CN" altLang="en-US" dirty="0" smtClean="0"/>
              <a:t>：负责日志的收集和分析、处理</a:t>
            </a:r>
          </a:p>
          <a:p>
            <a:pPr lvl="1"/>
            <a:r>
              <a:rPr lang="en-US" altLang="zh-CN" dirty="0" err="1" smtClean="0"/>
              <a:t>Kibana</a:t>
            </a:r>
            <a:r>
              <a:rPr lang="zh-CN" altLang="en-US" dirty="0" smtClean="0"/>
              <a:t>：负责日志的可视化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这三款软件都是开源软件，通常是配合使用，而且又先后归于 </a:t>
            </a:r>
            <a:r>
              <a:rPr lang="en-US" altLang="zh-CN" dirty="0" smtClean="0"/>
              <a:t>Elastic.co </a:t>
            </a:r>
            <a:r>
              <a:rPr lang="zh-CN" altLang="en-US" dirty="0" smtClean="0"/>
              <a:t>公司名下，故被简称为 </a:t>
            </a:r>
            <a:r>
              <a:rPr lang="en-US" altLang="zh-CN" dirty="0" smtClean="0"/>
              <a:t>ELK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ELK </a:t>
            </a:r>
            <a:r>
              <a:rPr lang="zh-CN" altLang="en-US" dirty="0" smtClean="0"/>
              <a:t>能做什么？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05411"/>
          </a:xfrm>
        </p:spPr>
        <p:txBody>
          <a:bodyPr/>
          <a:lstStyle/>
          <a:p>
            <a:r>
              <a:rPr lang="en-US" altLang="zh-CN" dirty="0" smtClean="0"/>
              <a:t>ELK</a:t>
            </a:r>
            <a:r>
              <a:rPr lang="zh-CN" altLang="en-US" dirty="0" smtClean="0"/>
              <a:t>组件在海量日志系统的运维中，可用于解决：</a:t>
            </a:r>
          </a:p>
          <a:p>
            <a:pPr lvl="1"/>
            <a:r>
              <a:rPr lang="zh-CN" altLang="en-US" dirty="0" smtClean="0"/>
              <a:t>分布式日志数据集中式查询和管理</a:t>
            </a:r>
          </a:p>
          <a:p>
            <a:pPr lvl="1"/>
            <a:r>
              <a:rPr lang="zh-CN" altLang="en-US" dirty="0" smtClean="0"/>
              <a:t>系统监控，包含系统硬件和应用各个组件的监控</a:t>
            </a:r>
          </a:p>
          <a:p>
            <a:pPr lvl="1"/>
            <a:r>
              <a:rPr lang="zh-CN" altLang="en-US" dirty="0" smtClean="0"/>
              <a:t>故障排查</a:t>
            </a:r>
          </a:p>
          <a:p>
            <a:pPr lvl="1"/>
            <a:r>
              <a:rPr lang="zh-CN" altLang="en-US" dirty="0" smtClean="0"/>
              <a:t>安全信息和事件管理</a:t>
            </a:r>
          </a:p>
          <a:p>
            <a:pPr lvl="1"/>
            <a:r>
              <a:rPr lang="zh-CN" altLang="en-US" dirty="0" smtClean="0"/>
              <a:t>报表功能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ELK </a:t>
            </a:r>
            <a:r>
              <a:rPr lang="zh-CN" altLang="en-US" dirty="0" smtClean="0"/>
              <a:t>是什么样子的？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5082" y="2000240"/>
            <a:ext cx="8036725" cy="36739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ELK </a:t>
            </a:r>
            <a:r>
              <a:rPr lang="zh-CN" altLang="en-US" dirty="0" smtClean="0"/>
              <a:t>是什么样子的？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910" y="1870519"/>
            <a:ext cx="8072494" cy="37016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14718</TotalTime>
  <Words>2163</Words>
  <Application>Microsoft Macintosh PowerPoint</Application>
  <PresentationFormat>全屏显示(4:3)</PresentationFormat>
  <Paragraphs>456</Paragraphs>
  <Slides>55</Slides>
  <Notes>53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</vt:lpstr>
      <vt:lpstr>大型架构</vt:lpstr>
      <vt:lpstr>幻灯片 2</vt:lpstr>
      <vt:lpstr>幻灯片 3</vt:lpstr>
      <vt:lpstr>基础知识</vt:lpstr>
      <vt:lpstr>ELK 是什么？</vt:lpstr>
      <vt:lpstr>ELK 是什么？</vt:lpstr>
      <vt:lpstr>ELK 能做什么？</vt:lpstr>
      <vt:lpstr>ELK 是什么样子的？</vt:lpstr>
      <vt:lpstr>ELK 是什么样子的？</vt:lpstr>
      <vt:lpstr>ELK 是什么样子的？</vt:lpstr>
      <vt:lpstr>Elasticsearch</vt:lpstr>
      <vt:lpstr>Elasticsearch部分</vt:lpstr>
      <vt:lpstr>Elasticsearch部分</vt:lpstr>
      <vt:lpstr>Elasticsearch部分</vt:lpstr>
      <vt:lpstr>Elasticsearch部分</vt:lpstr>
      <vt:lpstr>Elasticsearch部分</vt:lpstr>
      <vt:lpstr>Elasticsearch部分</vt:lpstr>
      <vt:lpstr>Elasticsearch架构图</vt:lpstr>
      <vt:lpstr>ES 集群安装</vt:lpstr>
      <vt:lpstr>Elasticsearch部分</vt:lpstr>
      <vt:lpstr>Elasticsearch部分</vt:lpstr>
      <vt:lpstr>Elasticsearch部分</vt:lpstr>
      <vt:lpstr>Elasticsearch部分</vt:lpstr>
      <vt:lpstr>Elasticsearch部分</vt:lpstr>
      <vt:lpstr>Elasticsearch部分</vt:lpstr>
      <vt:lpstr>Elasticsearch部分</vt:lpstr>
      <vt:lpstr>Elasticsearch部分</vt:lpstr>
      <vt:lpstr>Elasticsearch部分</vt:lpstr>
      <vt:lpstr>Elasticsearch部分</vt:lpstr>
      <vt:lpstr>Elasticsearch部分</vt:lpstr>
      <vt:lpstr>ES 插件的安装与使用</vt:lpstr>
      <vt:lpstr>Elasticsearch部分</vt:lpstr>
      <vt:lpstr>Elasticsearch部分</vt:lpstr>
      <vt:lpstr>Elasticsearch部分</vt:lpstr>
      <vt:lpstr>ES head 插件</vt:lpstr>
      <vt:lpstr>ES kopf 插件</vt:lpstr>
      <vt:lpstr>ES bigdesk 插件</vt:lpstr>
      <vt:lpstr>HTTP 与 RESTful API</vt:lpstr>
      <vt:lpstr>ES RESTful API 部分</vt:lpstr>
      <vt:lpstr>ES RESTful API 部分</vt:lpstr>
      <vt:lpstr>ES RESTful API 部分</vt:lpstr>
      <vt:lpstr>ES RESTful API 部分</vt:lpstr>
      <vt:lpstr>ES RESTful API 部分</vt:lpstr>
      <vt:lpstr>ES RESTful API 部分</vt:lpstr>
      <vt:lpstr>ES RESTful API 部分</vt:lpstr>
      <vt:lpstr>ES RESTful API 部分</vt:lpstr>
      <vt:lpstr>ES RESTful API 部分</vt:lpstr>
      <vt:lpstr>ES RESTful API 部分</vt:lpstr>
      <vt:lpstr>kibana 安装</vt:lpstr>
      <vt:lpstr>Kibana 安装</vt:lpstr>
      <vt:lpstr>Kibana 安装</vt:lpstr>
      <vt:lpstr>Kibana 安装</vt:lpstr>
      <vt:lpstr>Kibana 安装</vt:lpstr>
      <vt:lpstr>幻灯片 54</vt:lpstr>
      <vt:lpstr>总结和答疑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达内Linux云计算学院</dc:title>
  <dc:creator>TsengYia</dc:creator>
  <cp:lastModifiedBy>I</cp:lastModifiedBy>
  <cp:revision>2489</cp:revision>
  <cp:lastPrinted>2014-02-25T07:33:26Z</cp:lastPrinted>
  <dcterms:modified xsi:type="dcterms:W3CDTF">2017-08-17T09:20:33Z</dcterms:modified>
</cp:coreProperties>
</file>