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6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0.xml" ContentType="application/vnd.openxmlformats-officedocument.presentationml.notesSlide+xml"/>
  <Default Extension="wdp" ContentType="image/vnd.ms-photo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67"/>
  </p:notesMasterIdLst>
  <p:handoutMasterIdLst>
    <p:handoutMasterId r:id="rId68"/>
  </p:handoutMasterIdLst>
  <p:sldIdLst>
    <p:sldId id="331" r:id="rId2"/>
    <p:sldId id="257" r:id="rId3"/>
    <p:sldId id="302" r:id="rId4"/>
    <p:sldId id="303" r:id="rId5"/>
    <p:sldId id="378" r:id="rId6"/>
    <p:sldId id="438" r:id="rId7"/>
    <p:sldId id="439" r:id="rId8"/>
    <p:sldId id="440" r:id="rId9"/>
    <p:sldId id="441" r:id="rId10"/>
    <p:sldId id="442" r:id="rId11"/>
    <p:sldId id="443" r:id="rId12"/>
    <p:sldId id="444" r:id="rId13"/>
    <p:sldId id="445" r:id="rId14"/>
    <p:sldId id="446" r:id="rId15"/>
    <p:sldId id="447" r:id="rId16"/>
    <p:sldId id="448" r:id="rId17"/>
    <p:sldId id="449" r:id="rId18"/>
    <p:sldId id="450" r:id="rId19"/>
    <p:sldId id="451" r:id="rId20"/>
    <p:sldId id="452" r:id="rId21"/>
    <p:sldId id="453" r:id="rId22"/>
    <p:sldId id="341" r:id="rId23"/>
    <p:sldId id="383" r:id="rId24"/>
    <p:sldId id="454" r:id="rId25"/>
    <p:sldId id="455" r:id="rId26"/>
    <p:sldId id="456" r:id="rId27"/>
    <p:sldId id="457" r:id="rId28"/>
    <p:sldId id="458" r:id="rId29"/>
    <p:sldId id="459" r:id="rId30"/>
    <p:sldId id="460" r:id="rId31"/>
    <p:sldId id="461" r:id="rId32"/>
    <p:sldId id="392" r:id="rId33"/>
    <p:sldId id="402" r:id="rId34"/>
    <p:sldId id="476" r:id="rId35"/>
    <p:sldId id="477" r:id="rId36"/>
    <p:sldId id="462" r:id="rId37"/>
    <p:sldId id="463" r:id="rId38"/>
    <p:sldId id="464" r:id="rId39"/>
    <p:sldId id="469" r:id="rId40"/>
    <p:sldId id="470" r:id="rId41"/>
    <p:sldId id="471" r:id="rId42"/>
    <p:sldId id="473" r:id="rId43"/>
    <p:sldId id="475" r:id="rId44"/>
    <p:sldId id="478" r:id="rId45"/>
    <p:sldId id="479" r:id="rId46"/>
    <p:sldId id="480" r:id="rId47"/>
    <p:sldId id="481" r:id="rId48"/>
    <p:sldId id="482" r:id="rId49"/>
    <p:sldId id="484" r:id="rId50"/>
    <p:sldId id="483" r:id="rId51"/>
    <p:sldId id="485" r:id="rId52"/>
    <p:sldId id="486" r:id="rId53"/>
    <p:sldId id="487" r:id="rId54"/>
    <p:sldId id="488" r:id="rId55"/>
    <p:sldId id="489" r:id="rId56"/>
    <p:sldId id="490" r:id="rId57"/>
    <p:sldId id="403" r:id="rId58"/>
    <p:sldId id="491" r:id="rId59"/>
    <p:sldId id="493" r:id="rId60"/>
    <p:sldId id="495" r:id="rId61"/>
    <p:sldId id="496" r:id="rId62"/>
    <p:sldId id="494" r:id="rId63"/>
    <p:sldId id="492" r:id="rId64"/>
    <p:sldId id="437" r:id="rId65"/>
    <p:sldId id="361" r:id="rId6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徐泽" initials="徐泽" lastIdx="1" clrIdx="0">
    <p:extLst/>
  </p:cmAuthor>
  <p:cmAuthor id="2" name="TY" initials="TY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2A2F"/>
    <a:srgbClr val="1EE15C"/>
    <a:srgbClr val="DD4722"/>
    <a:srgbClr val="231F20"/>
    <a:srgbClr val="0070C0"/>
    <a:srgbClr val="5CAA55"/>
    <a:srgbClr val="B4DD93"/>
    <a:srgbClr val="46B964"/>
    <a:srgbClr val="CF5830"/>
    <a:srgbClr val="F9FAF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603" autoAdjust="0"/>
    <p:restoredTop sz="93514" autoAdjust="0"/>
  </p:normalViewPr>
  <p:slideViewPr>
    <p:cSldViewPr>
      <p:cViewPr varScale="1">
        <p:scale>
          <a:sx n="66" d="100"/>
          <a:sy n="66" d="100"/>
        </p:scale>
        <p:origin x="-13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F4DCA-3177-4375-A53D-C33BDF2D97C5}" type="datetimeFigureOut">
              <a:rPr lang="zh-CN" altLang="en-US" smtClean="0"/>
              <a:pPr/>
              <a:t>2017/8/8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70F7D-486B-488E-8EBC-4D52E95A37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67777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E3B9F-8426-4C0A-B4B6-F9877F22AD29}" type="datetimeFigureOut">
              <a:rPr lang="zh-CN" altLang="en-US" smtClean="0"/>
              <a:pPr/>
              <a:t>2017/8/8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DBA66-0B01-47E8-A365-7C30D6EBFF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6627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Hadoop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51132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96265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96265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96265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96265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96265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96265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96265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96265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96265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9626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历史起源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698049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698049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96265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96265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96265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96265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96265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96265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96265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96265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9626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96265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历史起源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698049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96265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96265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96265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96265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96265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96265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96265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96265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9626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962655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962655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962655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962655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962655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962655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962655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962655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962655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962655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9626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962655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962655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962655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962655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962655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962655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历史起源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6980498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962655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962655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962655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9626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962655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962655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962655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962655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69804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9626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9626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9626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4067944" y="108"/>
            <a:ext cx="5076056" cy="684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6879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28662" y="2060848"/>
            <a:ext cx="6786610" cy="1047757"/>
          </a:xfrm>
        </p:spPr>
        <p:txBody>
          <a:bodyPr>
            <a:noAutofit/>
          </a:bodyPr>
          <a:lstStyle>
            <a:lvl1pPr algn="l">
              <a:defRPr sz="4800" b="1"/>
            </a:lvl1pPr>
          </a:lstStyle>
          <a:p>
            <a:r>
              <a:rPr lang="zh-CN" altLang="en-US" dirty="0" smtClean="0"/>
              <a:t>内容标题</a:t>
            </a:r>
            <a:endParaRPr lang="zh-CN" altLang="en-US" dirty="0"/>
          </a:p>
        </p:txBody>
      </p:sp>
      <p:sp>
        <p:nvSpPr>
          <p:cNvPr id="9" name="圆角矩形 8"/>
          <p:cNvSpPr/>
          <p:nvPr userDrawn="1"/>
        </p:nvSpPr>
        <p:spPr>
          <a:xfrm>
            <a:off x="899592" y="3161931"/>
            <a:ext cx="6840760" cy="216024"/>
          </a:xfrm>
          <a:prstGeom prst="roundRect">
            <a:avLst/>
          </a:prstGeom>
          <a:solidFill>
            <a:srgbClr val="00B050"/>
          </a:solidFill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56000" y="216000"/>
            <a:ext cx="1836000" cy="77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66036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971600" y="1916831"/>
            <a:ext cx="6984776" cy="3672409"/>
          </a:xfrm>
          <a:noFill/>
        </p:spPr>
        <p:txBody>
          <a:bodyPr>
            <a:normAutofit/>
          </a:bodyPr>
          <a:lstStyle>
            <a:lvl1pPr marL="457200" indent="-457200" algn="l">
              <a:buFont typeface="+mj-lt"/>
              <a:buAutoNum type="arabicPeriod"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本节内容</a:t>
            </a:r>
            <a:endParaRPr lang="en-US" altLang="zh-CN" dirty="0" smtClean="0"/>
          </a:p>
          <a:p>
            <a:r>
              <a:rPr lang="zh-CN" altLang="en-US" dirty="0" smtClean="0"/>
              <a:t>本节内容</a:t>
            </a:r>
            <a:endParaRPr lang="zh-CN" altLang="en-US" dirty="0"/>
          </a:p>
        </p:txBody>
      </p:sp>
      <p:sp>
        <p:nvSpPr>
          <p:cNvPr id="9" name="十字形 8"/>
          <p:cNvSpPr/>
          <p:nvPr userDrawn="1"/>
        </p:nvSpPr>
        <p:spPr>
          <a:xfrm>
            <a:off x="142844" y="6215082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十字形 9"/>
          <p:cNvSpPr/>
          <p:nvPr userDrawn="1"/>
        </p:nvSpPr>
        <p:spPr>
          <a:xfrm>
            <a:off x="569224" y="600076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548680"/>
            <a:ext cx="9144000" cy="936104"/>
          </a:xfrm>
          <a:prstGeom prst="rect">
            <a:avLst/>
          </a:prstGeom>
          <a:solidFill>
            <a:srgbClr val="DC1F26"/>
          </a:solidFill>
          <a:ln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内容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77487" y="2088879"/>
            <a:ext cx="7772400" cy="1470025"/>
          </a:xfrm>
        </p:spPr>
        <p:txBody>
          <a:bodyPr>
            <a:noAutofit/>
          </a:bodyPr>
          <a:lstStyle>
            <a:lvl1pPr algn="l">
              <a:defRPr sz="6000" b="1"/>
            </a:lvl1pPr>
          </a:lstStyle>
          <a:p>
            <a:r>
              <a:rPr lang="zh-CN" altLang="en-US" dirty="0" smtClean="0"/>
              <a:t>课程标题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75255" y="3564703"/>
            <a:ext cx="4256785" cy="622920"/>
          </a:xfrm>
          <a:solidFill>
            <a:srgbClr val="DC1F26"/>
          </a:solidFill>
        </p:spPr>
        <p:txBody>
          <a:bodyPr/>
          <a:lstStyle>
            <a:lvl1pPr marL="0" indent="0" algn="l">
              <a:buNone/>
              <a:defRPr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 课程英文副标题</a:t>
            </a:r>
            <a:endParaRPr lang="zh-CN" altLang="en-US" dirty="0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2483768" y="3558904"/>
            <a:ext cx="4392513" cy="647675"/>
          </a:xfrm>
        </p:spPr>
        <p:txBody>
          <a:bodyPr>
            <a:noAutofit/>
          </a:bodyPr>
          <a:lstStyle>
            <a:lvl1pPr algn="r">
              <a:buNone/>
              <a:defRPr sz="4000" b="1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altLang="zh-CN" dirty="0" smtClean="0"/>
              <a:t>DAY01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56000" y="216000"/>
            <a:ext cx="1836000" cy="7709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11559" y="547285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知识点标题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11" name="十字形 10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十字形 13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</p:txBody>
      </p:sp>
      <p:sp>
        <p:nvSpPr>
          <p:cNvPr id="8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知识讲解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56000" y="216000"/>
            <a:ext cx="1836000" cy="7709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 userDrawn="1"/>
        </p:nvSpPr>
        <p:spPr>
          <a:xfrm>
            <a:off x="0" y="2566527"/>
            <a:ext cx="468000" cy="14962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代码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实践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11" name="十字形 10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十字形 13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标题 1"/>
          <p:cNvSpPr>
            <a:spLocks noGrp="1"/>
          </p:cNvSpPr>
          <p:nvPr>
            <p:ph type="ctrTitle" hasCustomPrompt="1"/>
          </p:nvPr>
        </p:nvSpPr>
        <p:spPr>
          <a:xfrm>
            <a:off x="611559" y="547285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知识点标题</a:t>
            </a:r>
            <a:endParaRPr lang="zh-CN" altLang="en-US" dirty="0"/>
          </a:p>
        </p:txBody>
      </p:sp>
      <p:sp>
        <p:nvSpPr>
          <p:cNvPr id="13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339373"/>
            <a:ext cx="760841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56000" y="216000"/>
            <a:ext cx="1836000" cy="77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85007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半闭框 8"/>
          <p:cNvSpPr/>
          <p:nvPr userDrawn="1"/>
        </p:nvSpPr>
        <p:spPr>
          <a:xfrm>
            <a:off x="0" y="0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419964" y="5143489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611561" y="404664"/>
            <a:ext cx="7920880" cy="60486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堂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课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堂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练习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grpSp>
        <p:nvGrpSpPr>
          <p:cNvPr id="8" name="组合 7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9" name="十字形 8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十字形 9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标题 1"/>
          <p:cNvSpPr>
            <a:spLocks noGrp="1"/>
          </p:cNvSpPr>
          <p:nvPr>
            <p:ph type="ctrTitle" hasCustomPrompt="1"/>
          </p:nvPr>
        </p:nvSpPr>
        <p:spPr>
          <a:xfrm>
            <a:off x="611559" y="547285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课堂练习标题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56000" y="216000"/>
            <a:ext cx="1836000" cy="7709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代码实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代码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实践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zh-CN" altLang="en-US" dirty="0" smtClean="0"/>
              <a:t>代码实践标题</a:t>
            </a:r>
            <a:endParaRPr lang="zh-CN" altLang="en-US" dirty="0"/>
          </a:p>
        </p:txBody>
      </p:sp>
      <p:sp>
        <p:nvSpPr>
          <p:cNvPr id="9" name="半闭框 8"/>
          <p:cNvSpPr/>
          <p:nvPr userDrawn="1"/>
        </p:nvSpPr>
        <p:spPr>
          <a:xfrm rot="10800000">
            <a:off x="3923928" y="2969498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419964" y="5143489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8136903" cy="48245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56000" y="216000"/>
            <a:ext cx="1836000" cy="77098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知识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知识案例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知识案例标题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71472" y="1714488"/>
            <a:ext cx="8215370" cy="4667283"/>
          </a:xfrm>
        </p:spPr>
        <p:txBody>
          <a:bodyPr>
            <a:normAutofit/>
          </a:bodyPr>
          <a:lstStyle>
            <a:lvl1pPr marL="0" indent="0" algn="l">
              <a:buFont typeface="Arial" pitchFamily="34" charset="0"/>
              <a:buNone/>
              <a:defRPr sz="24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知识案例内容</a:t>
            </a:r>
            <a:endParaRPr lang="zh-CN" altLang="en-US" dirty="0"/>
          </a:p>
        </p:txBody>
      </p:sp>
      <p:sp>
        <p:nvSpPr>
          <p:cNvPr id="9" name="半闭框 8"/>
          <p:cNvSpPr/>
          <p:nvPr userDrawn="1"/>
        </p:nvSpPr>
        <p:spPr>
          <a:xfrm>
            <a:off x="285720" y="214290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277120" y="5000635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56000" y="216000"/>
            <a:ext cx="1836000" cy="7709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28662" y="2060848"/>
            <a:ext cx="6786610" cy="1047757"/>
          </a:xfrm>
        </p:spPr>
        <p:txBody>
          <a:bodyPr>
            <a:noAutofit/>
          </a:bodyPr>
          <a:lstStyle>
            <a:lvl1pPr algn="l">
              <a:defRPr sz="4800" b="1"/>
            </a:lvl1pPr>
          </a:lstStyle>
          <a:p>
            <a:r>
              <a:rPr lang="zh-CN" altLang="en-US" dirty="0" smtClean="0"/>
              <a:t>内容标题</a:t>
            </a:r>
            <a:endParaRPr lang="zh-CN" altLang="en-US" dirty="0"/>
          </a:p>
        </p:txBody>
      </p:sp>
      <p:sp>
        <p:nvSpPr>
          <p:cNvPr id="9" name="圆角矩形 8"/>
          <p:cNvSpPr/>
          <p:nvPr userDrawn="1"/>
        </p:nvSpPr>
        <p:spPr>
          <a:xfrm>
            <a:off x="899592" y="3161931"/>
            <a:ext cx="6840760" cy="216024"/>
          </a:xfrm>
          <a:prstGeom prst="roundRect">
            <a:avLst/>
          </a:prstGeom>
          <a:solidFill>
            <a:srgbClr val="DC1F26"/>
          </a:solidFill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56000" y="216000"/>
            <a:ext cx="1836000" cy="7709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09" r:id="rId2"/>
    <p:sldLayoutId id="2147483722" r:id="rId3"/>
    <p:sldLayoutId id="2147483732" r:id="rId4"/>
    <p:sldLayoutId id="2147483728" r:id="rId5"/>
    <p:sldLayoutId id="2147483726" r:id="rId6"/>
    <p:sldLayoutId id="2147483725" r:id="rId7"/>
    <p:sldLayoutId id="2147483727" r:id="rId8"/>
    <p:sldLayoutId id="2147483723" r:id="rId9"/>
    <p:sldLayoutId id="2147483731" r:id="rId10"/>
    <p:sldLayoutId id="2147483724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zookeeper.apache.org/doc/r3.4.10/zookeeperAdmin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Linux </a:t>
            </a:r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NSD HADOOP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4644008" y="3558904"/>
            <a:ext cx="2232273" cy="647675"/>
          </a:xfrm>
        </p:spPr>
        <p:txBody>
          <a:bodyPr/>
          <a:lstStyle/>
          <a:p>
            <a:r>
              <a:rPr lang="en-US" altLang="zh-CN" dirty="0" smtClean="0"/>
              <a:t>DAY03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8383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zookeeper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988784"/>
          </a:xfrm>
        </p:spPr>
        <p:txBody>
          <a:bodyPr/>
          <a:lstStyle/>
          <a:p>
            <a:r>
              <a:rPr lang="en-US" altLang="zh-CN" dirty="0" smtClean="0"/>
              <a:t>zookeeper </a:t>
            </a:r>
            <a:r>
              <a:rPr lang="zh-CN" altLang="en-US" dirty="0" smtClean="0"/>
              <a:t>可伸缩扩展性原理与设计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leader </a:t>
            </a:r>
            <a:r>
              <a:rPr lang="zh-CN" altLang="en-US" dirty="0" smtClean="0"/>
              <a:t>所有写相关操作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follower </a:t>
            </a:r>
            <a:r>
              <a:rPr lang="zh-CN" altLang="en-US" dirty="0" smtClean="0"/>
              <a:t>读操作与响应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提议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Observer</a:t>
            </a:r>
            <a:r>
              <a:rPr lang="zh-CN" altLang="en-US" dirty="0" smtClean="0"/>
              <a:t>出现以前，</a:t>
            </a:r>
            <a:r>
              <a:rPr lang="en-US" altLang="zh-CN" dirty="0" err="1" smtClean="0"/>
              <a:t>ZooKeeper</a:t>
            </a:r>
            <a:r>
              <a:rPr lang="zh-CN" altLang="en-US" dirty="0" smtClean="0"/>
              <a:t>的伸缩性由</a:t>
            </a:r>
            <a:r>
              <a:rPr lang="en-US" altLang="zh-CN" dirty="0" smtClean="0"/>
              <a:t>Follower</a:t>
            </a:r>
            <a:r>
              <a:rPr lang="zh-CN" altLang="en-US" dirty="0" smtClean="0"/>
              <a:t>来实现，我们可以通过添加</a:t>
            </a:r>
            <a:r>
              <a:rPr lang="en-US" altLang="zh-CN" dirty="0" smtClean="0"/>
              <a:t>Follower</a:t>
            </a:r>
            <a:r>
              <a:rPr lang="zh-CN" altLang="en-US" dirty="0" smtClean="0"/>
              <a:t>节点的数量来保证</a:t>
            </a:r>
            <a:r>
              <a:rPr lang="en-US" altLang="zh-CN" dirty="0" err="1" smtClean="0"/>
              <a:t>ZooKeeper</a:t>
            </a:r>
            <a:r>
              <a:rPr lang="zh-CN" altLang="en-US" dirty="0" smtClean="0"/>
              <a:t>服务的读性能。但是随着</a:t>
            </a:r>
            <a:r>
              <a:rPr lang="en-US" altLang="zh-CN" dirty="0" smtClean="0"/>
              <a:t>Follower</a:t>
            </a:r>
            <a:r>
              <a:rPr lang="zh-CN" altLang="en-US" dirty="0" smtClean="0"/>
              <a:t>节点数量的增加，</a:t>
            </a:r>
            <a:r>
              <a:rPr lang="en-US" altLang="zh-CN" dirty="0" err="1" smtClean="0"/>
              <a:t>ZooKeeper</a:t>
            </a:r>
            <a:r>
              <a:rPr lang="zh-CN" altLang="en-US" dirty="0" smtClean="0"/>
              <a:t>服务的写性能受到了影响。为什么会出现这种情况？在此，我们需要首先了解一下这个</a:t>
            </a:r>
            <a:r>
              <a:rPr lang="en-US" altLang="zh-CN" dirty="0" smtClean="0"/>
              <a:t>"ZK</a:t>
            </a:r>
            <a:r>
              <a:rPr lang="zh-CN" altLang="en-US" dirty="0" smtClean="0"/>
              <a:t>服务</a:t>
            </a:r>
            <a:r>
              <a:rPr lang="en-US" altLang="zh-CN" dirty="0" smtClean="0"/>
              <a:t>"</a:t>
            </a:r>
            <a:r>
              <a:rPr lang="zh-CN" altLang="en-US" dirty="0" smtClean="0"/>
              <a:t>是如何工作的。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zookeeper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4733604"/>
          </a:xfrm>
        </p:spPr>
        <p:txBody>
          <a:bodyPr/>
          <a:lstStyle/>
          <a:p>
            <a:r>
              <a:rPr lang="en-US" altLang="zh-CN" dirty="0" smtClean="0"/>
              <a:t>zookeeper </a:t>
            </a:r>
            <a:r>
              <a:rPr lang="zh-CN" altLang="en-US" dirty="0" smtClean="0"/>
              <a:t>可伸缩扩展性原理与设计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客户端提交一个请求，若是读请求，则由每台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的本地副本数据库直接响应。若是写请求，需要通过一致性协议（</a:t>
            </a:r>
            <a:r>
              <a:rPr lang="en-US" altLang="zh-CN" dirty="0" err="1" smtClean="0"/>
              <a:t>Zab</a:t>
            </a:r>
            <a:r>
              <a:rPr lang="zh-CN" altLang="en-US" dirty="0" smtClean="0"/>
              <a:t>）来处理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Zab</a:t>
            </a:r>
            <a:r>
              <a:rPr lang="zh-CN" altLang="en-US" dirty="0" smtClean="0"/>
              <a:t>协议规定：来自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的所有写请求，都要转发给</a:t>
            </a:r>
            <a:r>
              <a:rPr lang="en-US" altLang="zh-CN" dirty="0" smtClean="0"/>
              <a:t>ZK</a:t>
            </a:r>
            <a:r>
              <a:rPr lang="zh-CN" altLang="en-US" dirty="0" smtClean="0"/>
              <a:t>服务中唯一的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，由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根据该请求发起一个</a:t>
            </a:r>
            <a:r>
              <a:rPr lang="en-US" altLang="zh-CN" dirty="0" smtClean="0"/>
              <a:t>Proposal</a:t>
            </a:r>
            <a:r>
              <a:rPr lang="zh-CN" altLang="en-US" dirty="0" smtClean="0"/>
              <a:t>。然后，其他的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对该</a:t>
            </a:r>
            <a:r>
              <a:rPr lang="en-US" altLang="zh-CN" dirty="0" smtClean="0"/>
              <a:t>Proposal</a:t>
            </a:r>
            <a:r>
              <a:rPr lang="zh-CN" altLang="en-US" dirty="0" smtClean="0"/>
              <a:t>进行</a:t>
            </a:r>
            <a:r>
              <a:rPr lang="en-US" altLang="zh-CN" dirty="0" smtClean="0"/>
              <a:t>Vote</a:t>
            </a:r>
            <a:r>
              <a:rPr lang="zh-CN" altLang="en-US" dirty="0" smtClean="0"/>
              <a:t>。之后，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对</a:t>
            </a:r>
            <a:r>
              <a:rPr lang="en-US" altLang="zh-CN" dirty="0" smtClean="0"/>
              <a:t>Vote</a:t>
            </a:r>
            <a:r>
              <a:rPr lang="zh-CN" altLang="en-US" dirty="0" smtClean="0"/>
              <a:t>进行收集，当</a:t>
            </a:r>
            <a:r>
              <a:rPr lang="en-US" altLang="zh-CN" dirty="0" smtClean="0"/>
              <a:t>Vote</a:t>
            </a:r>
            <a:r>
              <a:rPr lang="zh-CN" altLang="en-US" dirty="0" smtClean="0"/>
              <a:t>数量过半时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会向所有的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发送一个通知消息。最后，当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所连接的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收到该消息时，会把该操作更新到内存中并对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的写请求做出回应</a:t>
            </a:r>
          </a:p>
        </p:txBody>
      </p:sp>
    </p:spTree>
    <p:extLst>
      <p:ext uri="{BB962C8B-B14F-4D97-AF65-F5344CB8AC3E}">
        <p14:creationId xmlns:p14="http://schemas.microsoft.com/office/powerpoint/2010/main" xmlns="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zookeeper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40" y="1071546"/>
            <a:ext cx="4114805" cy="5532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zookeeper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4733604"/>
          </a:xfrm>
        </p:spPr>
        <p:txBody>
          <a:bodyPr/>
          <a:lstStyle/>
          <a:p>
            <a:r>
              <a:rPr lang="zh-CN" altLang="en-US" dirty="0" smtClean="0"/>
              <a:t>续上页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ZooKeeper</a:t>
            </a:r>
            <a:r>
              <a:rPr lang="en-US" altLang="zh-CN" dirty="0" smtClean="0"/>
              <a:t> </a:t>
            </a:r>
            <a:r>
              <a:rPr lang="zh-CN" altLang="en-US" dirty="0" smtClean="0"/>
              <a:t>服务器在上述协议中实际扮演了两个职能。它们一方面从客户端接受连接与操作请求，另一方面对操作结果进行投票。这两个职能在 </a:t>
            </a:r>
            <a:r>
              <a:rPr lang="en-US" altLang="zh-CN" dirty="0" err="1" smtClean="0"/>
              <a:t>ZooKeeper</a:t>
            </a:r>
            <a:r>
              <a:rPr lang="zh-CN" altLang="en-US" dirty="0" smtClean="0"/>
              <a:t>集群扩展的时候彼此制约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</a:t>
            </a:r>
            <a:r>
              <a:rPr lang="en-US" altLang="zh-CN" dirty="0" err="1" smtClean="0"/>
              <a:t>Zab</a:t>
            </a:r>
            <a:r>
              <a:rPr lang="zh-CN" altLang="en-US" dirty="0" smtClean="0"/>
              <a:t>协议对写请求的处理过程中我们可以发现，增加</a:t>
            </a:r>
            <a:r>
              <a:rPr lang="en-US" altLang="zh-CN" dirty="0" smtClean="0"/>
              <a:t>follower</a:t>
            </a:r>
            <a:r>
              <a:rPr lang="zh-CN" altLang="en-US" dirty="0" smtClean="0"/>
              <a:t>的数量，则增加了对协议中投票过程的压力。因为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节点必须等待集群中过半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响应投票，于是节点的增加使得部分计算机运行较慢，从而拖慢整个投票过程的可能性也随之提高，随着集群变大，写操作也会随之下降</a:t>
            </a:r>
          </a:p>
        </p:txBody>
      </p:sp>
    </p:spTree>
    <p:extLst>
      <p:ext uri="{BB962C8B-B14F-4D97-AF65-F5344CB8AC3E}">
        <p14:creationId xmlns:p14="http://schemas.microsoft.com/office/powerpoint/2010/main" xmlns="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zookeeper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853363"/>
          </a:xfrm>
        </p:spPr>
        <p:txBody>
          <a:bodyPr/>
          <a:lstStyle/>
          <a:p>
            <a:r>
              <a:rPr lang="zh-CN" altLang="en-US" dirty="0" smtClean="0"/>
              <a:t>续上页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所以，我们不得不，在增加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数量的期望和我们希望保持较好吞吐性能的期望间进行权衡。要打破这一耦合关系，我们引入了不参与投票的服务器，称为 </a:t>
            </a:r>
            <a:r>
              <a:rPr lang="en-US" altLang="zh-CN" dirty="0" smtClean="0"/>
              <a:t>Observer</a:t>
            </a:r>
            <a:r>
              <a:rPr lang="zh-CN" altLang="en-US" dirty="0" smtClean="0"/>
              <a:t>。 </a:t>
            </a:r>
            <a:r>
              <a:rPr lang="en-US" altLang="zh-CN" dirty="0" smtClean="0"/>
              <a:t>Observer</a:t>
            </a:r>
            <a:r>
              <a:rPr lang="zh-CN" altLang="en-US" dirty="0" smtClean="0"/>
              <a:t>可以接受客户端的连接，并将写请求转发给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节点。但是，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节点不会要求 </a:t>
            </a:r>
            <a:r>
              <a:rPr lang="en-US" altLang="zh-CN" dirty="0" smtClean="0"/>
              <a:t>Observer</a:t>
            </a:r>
            <a:r>
              <a:rPr lang="zh-CN" altLang="en-US" dirty="0" smtClean="0"/>
              <a:t>参加投票。相反，</a:t>
            </a:r>
            <a:r>
              <a:rPr lang="en-US" altLang="zh-CN" dirty="0" smtClean="0"/>
              <a:t>Observer</a:t>
            </a:r>
            <a:r>
              <a:rPr lang="zh-CN" altLang="en-US" dirty="0" smtClean="0"/>
              <a:t>不参与投票过程，仅仅在上述第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歩那样，和其他服务节点一起得到投票结果</a:t>
            </a:r>
          </a:p>
        </p:txBody>
      </p:sp>
    </p:spTree>
    <p:extLst>
      <p:ext uri="{BB962C8B-B14F-4D97-AF65-F5344CB8AC3E}">
        <p14:creationId xmlns:p14="http://schemas.microsoft.com/office/powerpoint/2010/main" xmlns="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zookeeper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988784"/>
          </a:xfrm>
        </p:spPr>
        <p:txBody>
          <a:bodyPr/>
          <a:lstStyle/>
          <a:p>
            <a:r>
              <a:rPr lang="zh-CN" altLang="en-US" dirty="0" smtClean="0"/>
              <a:t>续上页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Observer</a:t>
            </a:r>
            <a:r>
              <a:rPr lang="zh-CN" altLang="en-US" dirty="0" smtClean="0"/>
              <a:t>的扩展，给 </a:t>
            </a:r>
            <a:r>
              <a:rPr lang="en-US" altLang="zh-CN" dirty="0" err="1" smtClean="0"/>
              <a:t>ZooKeeper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的可伸缩性带来了全新的景象。我们现在可以加入很多 </a:t>
            </a:r>
            <a:r>
              <a:rPr lang="en-US" altLang="zh-CN" dirty="0" smtClean="0"/>
              <a:t>Observer </a:t>
            </a:r>
            <a:r>
              <a:rPr lang="zh-CN" altLang="en-US" dirty="0" smtClean="0"/>
              <a:t>节点，而无须担心严重影响写吞吐量。但他并非是无懈可击的，因为协议中的通知阶段，仍然与服务器的数量呈线性关系。但是，这里的串行开销非常低。因此，我们可以认为在通知服务器阶段的开销不会成为瓶颈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Observer</a:t>
            </a:r>
            <a:r>
              <a:rPr lang="zh-CN" altLang="en-US" dirty="0" smtClean="0"/>
              <a:t>提升读性能的可伸缩性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Observer</a:t>
            </a:r>
            <a:r>
              <a:rPr lang="zh-CN" altLang="en-US" dirty="0" smtClean="0"/>
              <a:t>提供了广域网能力</a:t>
            </a:r>
          </a:p>
        </p:txBody>
      </p:sp>
    </p:spTree>
    <p:extLst>
      <p:ext uri="{BB962C8B-B14F-4D97-AF65-F5344CB8AC3E}">
        <p14:creationId xmlns:p14="http://schemas.microsoft.com/office/powerpoint/2010/main" xmlns="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zookeeper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379387"/>
          </a:xfrm>
        </p:spPr>
        <p:txBody>
          <a:bodyPr/>
          <a:lstStyle/>
          <a:p>
            <a:r>
              <a:rPr lang="en-US" altLang="zh-CN" dirty="0" smtClean="0"/>
              <a:t>ZK </a:t>
            </a:r>
            <a:r>
              <a:rPr lang="zh-CN" altLang="en-US" dirty="0" smtClean="0"/>
              <a:t>集群的安装配置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 smtClean="0"/>
              <a:t>、安装 </a:t>
            </a:r>
            <a:r>
              <a:rPr lang="en-US" altLang="zh-CN" dirty="0" err="1" smtClean="0"/>
              <a:t>openjdk</a:t>
            </a:r>
            <a:r>
              <a:rPr lang="en-US" altLang="zh-CN" dirty="0" smtClean="0"/>
              <a:t> </a:t>
            </a:r>
            <a:r>
              <a:rPr lang="zh-CN" altLang="en-US" dirty="0" smtClean="0"/>
              <a:t>环境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</a:t>
            </a:r>
            <a:r>
              <a:rPr lang="zh-CN" altLang="en-US" dirty="0" smtClean="0"/>
              <a:t>、解压创建配置文件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</a:t>
            </a:r>
            <a:r>
              <a:rPr lang="zh-CN" altLang="en-US" dirty="0" smtClean="0"/>
              <a:t>、设置集群机器 </a:t>
            </a:r>
            <a:r>
              <a:rPr lang="en-US" altLang="zh-CN" dirty="0" smtClean="0"/>
              <a:t>id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port</a:t>
            </a:r>
          </a:p>
          <a:p>
            <a:pPr lvl="1"/>
            <a:r>
              <a:rPr lang="en-US" altLang="zh-CN" dirty="0" smtClean="0"/>
              <a:t>4</a:t>
            </a:r>
            <a:r>
              <a:rPr lang="zh-CN" altLang="en-US" dirty="0" smtClean="0"/>
              <a:t>、拷贝分发到所有集群节点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5</a:t>
            </a:r>
            <a:r>
              <a:rPr lang="zh-CN" altLang="en-US" dirty="0" smtClean="0"/>
              <a:t>、启动服务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6</a:t>
            </a:r>
            <a:r>
              <a:rPr lang="zh-CN" altLang="en-US" dirty="0" smtClean="0"/>
              <a:t>、查看状态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zookeeper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853363"/>
          </a:xfrm>
        </p:spPr>
        <p:txBody>
          <a:bodyPr/>
          <a:lstStyle/>
          <a:p>
            <a:r>
              <a:rPr lang="en-US" altLang="zh-CN" dirty="0" smtClean="0"/>
              <a:t>ZK </a:t>
            </a:r>
            <a:r>
              <a:rPr lang="zh-CN" altLang="en-US" dirty="0" smtClean="0"/>
              <a:t>集群的安装配置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 smtClean="0"/>
              <a:t>、安装 </a:t>
            </a:r>
            <a:r>
              <a:rPr lang="en-US" altLang="zh-CN" dirty="0" err="1" smtClean="0"/>
              <a:t>openjdk</a:t>
            </a:r>
            <a:r>
              <a:rPr lang="en-US" altLang="zh-CN" dirty="0" smtClean="0"/>
              <a:t> </a:t>
            </a:r>
            <a:r>
              <a:rPr lang="zh-CN" altLang="en-US" dirty="0" smtClean="0"/>
              <a:t>环境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</a:t>
            </a:r>
            <a:r>
              <a:rPr lang="zh-CN" altLang="en-US" dirty="0" smtClean="0"/>
              <a:t>、解压创建配置文件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</a:t>
            </a:r>
            <a:r>
              <a:rPr lang="zh-CN" altLang="en-US" dirty="0" smtClean="0"/>
              <a:t>、设置集群机器 </a:t>
            </a:r>
            <a:r>
              <a:rPr lang="en-US" altLang="zh-CN" dirty="0" smtClean="0"/>
              <a:t>id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port</a:t>
            </a:r>
          </a:p>
          <a:p>
            <a:pPr lvl="1"/>
            <a:r>
              <a:rPr lang="en-US" altLang="zh-CN" dirty="0" smtClean="0"/>
              <a:t>4</a:t>
            </a:r>
            <a:r>
              <a:rPr lang="zh-CN" altLang="en-US" dirty="0" smtClean="0"/>
              <a:t>、拷贝分发到所有集群节点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5</a:t>
            </a:r>
            <a:r>
              <a:rPr lang="zh-CN" altLang="en-US" dirty="0" smtClean="0"/>
              <a:t>、创建目录和 </a:t>
            </a:r>
            <a:r>
              <a:rPr lang="en-US" altLang="zh-CN" dirty="0" err="1" smtClean="0"/>
              <a:t>myid</a:t>
            </a:r>
            <a:r>
              <a:rPr lang="en-US" altLang="zh-CN" dirty="0" smtClean="0"/>
              <a:t> 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6</a:t>
            </a:r>
            <a:r>
              <a:rPr lang="zh-CN" altLang="en-US" dirty="0" smtClean="0"/>
              <a:t>、启动服务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7</a:t>
            </a:r>
            <a:r>
              <a:rPr lang="zh-CN" altLang="en-US" dirty="0" smtClean="0"/>
              <a:t>、查看状态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zookeeper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379387"/>
          </a:xfrm>
        </p:spPr>
        <p:txBody>
          <a:bodyPr/>
          <a:lstStyle/>
          <a:p>
            <a:r>
              <a:rPr lang="en-US" altLang="zh-CN" dirty="0" smtClean="0"/>
              <a:t>ZK </a:t>
            </a:r>
            <a:r>
              <a:rPr lang="zh-CN" altLang="en-US" dirty="0" smtClean="0"/>
              <a:t>集群的安装配置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zoo.cfg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server.1=node1:2888:3888</a:t>
            </a:r>
          </a:p>
          <a:p>
            <a:pPr lvl="1"/>
            <a:r>
              <a:rPr lang="en-US" altLang="zh-CN" dirty="0" smtClean="0"/>
              <a:t>server.2=node2:2888:3888</a:t>
            </a:r>
          </a:p>
          <a:p>
            <a:pPr lvl="1"/>
            <a:r>
              <a:rPr lang="en-US" altLang="zh-CN" dirty="0" smtClean="0"/>
              <a:t>server.3=node3:2888:3888</a:t>
            </a:r>
          </a:p>
          <a:p>
            <a:pPr lvl="1"/>
            <a:r>
              <a:rPr lang="en-US" altLang="zh-CN" dirty="0" smtClean="0"/>
              <a:t>server.4=master:2888:3888:observer</a:t>
            </a:r>
          </a:p>
        </p:txBody>
      </p:sp>
    </p:spTree>
    <p:extLst>
      <p:ext uri="{BB962C8B-B14F-4D97-AF65-F5344CB8AC3E}">
        <p14:creationId xmlns:p14="http://schemas.microsoft.com/office/powerpoint/2010/main" xmlns="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zookeeper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4327338"/>
          </a:xfrm>
        </p:spPr>
        <p:txBody>
          <a:bodyPr/>
          <a:lstStyle/>
          <a:p>
            <a:r>
              <a:rPr lang="en-US" altLang="zh-CN" dirty="0" smtClean="0"/>
              <a:t>zoo.cfg  </a:t>
            </a:r>
            <a:r>
              <a:rPr lang="zh-CN" altLang="en-US" dirty="0" smtClean="0"/>
              <a:t>集群的安装配置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  </a:t>
            </a:r>
            <a:r>
              <a:rPr lang="en-US" altLang="zh-CN" dirty="0" err="1" smtClean="0"/>
              <a:t>datadir</a:t>
            </a:r>
            <a:r>
              <a:rPr lang="en-US" altLang="zh-CN" dirty="0" smtClean="0"/>
              <a:t> </a:t>
            </a:r>
            <a:r>
              <a:rPr lang="zh-CN" altLang="en-US" dirty="0" smtClean="0"/>
              <a:t>指定的目录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mkdir</a:t>
            </a:r>
            <a:r>
              <a:rPr lang="en-US" altLang="zh-CN" dirty="0" smtClean="0"/>
              <a:t> /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/zookeeper</a:t>
            </a:r>
          </a:p>
          <a:p>
            <a:pPr lvl="1"/>
            <a:r>
              <a:rPr lang="zh-CN" altLang="en-US" dirty="0" smtClean="0"/>
              <a:t>在目录下创建 </a:t>
            </a:r>
            <a:r>
              <a:rPr lang="en-US" altLang="zh-CN" dirty="0" smtClean="0"/>
              <a:t>id </a:t>
            </a:r>
            <a:r>
              <a:rPr lang="zh-CN" altLang="en-US" dirty="0" smtClean="0"/>
              <a:t>对应的主机名的 </a:t>
            </a:r>
            <a:r>
              <a:rPr lang="en-US" altLang="zh-CN" dirty="0" err="1" smtClean="0"/>
              <a:t>myid</a:t>
            </a:r>
            <a:r>
              <a:rPr lang="en-US" altLang="zh-CN" dirty="0" smtClean="0"/>
              <a:t> 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关于</a:t>
            </a:r>
            <a:r>
              <a:rPr lang="en-US" altLang="zh-CN" dirty="0" err="1" smtClean="0"/>
              <a:t>myid</a:t>
            </a:r>
            <a:r>
              <a:rPr lang="zh-CN" altLang="en-US" dirty="0" smtClean="0"/>
              <a:t>文件：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myid</a:t>
            </a:r>
            <a:r>
              <a:rPr lang="zh-CN" altLang="en-US" dirty="0" smtClean="0"/>
              <a:t>文件中只有一个数字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注意，请确保每个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myid</a:t>
            </a:r>
            <a:r>
              <a:rPr lang="zh-CN" altLang="en-US" dirty="0" smtClean="0"/>
              <a:t>文件中</a:t>
            </a:r>
            <a:r>
              <a:rPr lang="en-US" altLang="zh-CN" dirty="0" smtClean="0"/>
              <a:t>id</a:t>
            </a:r>
            <a:r>
              <a:rPr lang="zh-CN" altLang="en-US" dirty="0" smtClean="0"/>
              <a:t>数字不同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server.id </a:t>
            </a:r>
            <a:r>
              <a:rPr lang="zh-CN" altLang="en-US" dirty="0" smtClean="0"/>
              <a:t>中的 </a:t>
            </a:r>
            <a:r>
              <a:rPr lang="en-US" altLang="zh-CN" dirty="0" smtClean="0"/>
              <a:t>id </a:t>
            </a:r>
            <a:r>
              <a:rPr lang="zh-CN" altLang="en-US" dirty="0" smtClean="0"/>
              <a:t>与 </a:t>
            </a:r>
            <a:r>
              <a:rPr lang="en-US" altLang="zh-CN" dirty="0" err="1" smtClean="0"/>
              <a:t>myid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中的 </a:t>
            </a:r>
            <a:r>
              <a:rPr lang="en-US" altLang="zh-CN" dirty="0" smtClean="0"/>
              <a:t>id </a:t>
            </a:r>
            <a:r>
              <a:rPr lang="zh-CN" altLang="en-US" dirty="0" smtClean="0"/>
              <a:t>必须一致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id</a:t>
            </a:r>
            <a:r>
              <a:rPr lang="zh-CN" altLang="en-US" dirty="0" smtClean="0"/>
              <a:t>的范围是</a:t>
            </a:r>
            <a:r>
              <a:rPr lang="en-US" altLang="zh-CN" dirty="0" smtClean="0"/>
              <a:t>1~255</a:t>
            </a:r>
          </a:p>
        </p:txBody>
      </p:sp>
    </p:spTree>
    <p:extLst>
      <p:ext uri="{BB962C8B-B14F-4D97-AF65-F5344CB8AC3E}">
        <p14:creationId xmlns:p14="http://schemas.microsoft.com/office/powerpoint/2010/main" xmlns="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十字形 8"/>
          <p:cNvSpPr>
            <a:spLocks noChangeArrowheads="1"/>
          </p:cNvSpPr>
          <p:nvPr/>
        </p:nvSpPr>
        <p:spPr bwMode="auto">
          <a:xfrm>
            <a:off x="142875" y="6215063"/>
            <a:ext cx="504825" cy="504825"/>
          </a:xfrm>
          <a:prstGeom prst="plus">
            <a:avLst>
              <a:gd name="adj" fmla="val 37838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charset="-122"/>
              <a:sym typeface="宋体" charset="-122"/>
            </a:endParaRPr>
          </a:p>
        </p:txBody>
      </p:sp>
      <p:sp>
        <p:nvSpPr>
          <p:cNvPr id="3075" name="十字形 9"/>
          <p:cNvSpPr>
            <a:spLocks noChangeArrowheads="1"/>
          </p:cNvSpPr>
          <p:nvPr/>
        </p:nvSpPr>
        <p:spPr bwMode="auto">
          <a:xfrm>
            <a:off x="568325" y="6000750"/>
            <a:ext cx="288925" cy="288925"/>
          </a:xfrm>
          <a:prstGeom prst="plus">
            <a:avLst>
              <a:gd name="adj" fmla="val 37838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charset="-122"/>
              <a:sym typeface="宋体" charset="-122"/>
            </a:endParaRPr>
          </a:p>
        </p:txBody>
      </p:sp>
      <p:sp>
        <p:nvSpPr>
          <p:cNvPr id="3076" name="矩形 11"/>
          <p:cNvSpPr>
            <a:spLocks noChangeArrowheads="1"/>
          </p:cNvSpPr>
          <p:nvPr/>
        </p:nvSpPr>
        <p:spPr bwMode="auto">
          <a:xfrm>
            <a:off x="0" y="549275"/>
            <a:ext cx="9144000" cy="935038"/>
          </a:xfrm>
          <a:prstGeom prst="rect">
            <a:avLst/>
          </a:prstGeom>
          <a:solidFill>
            <a:srgbClr val="DC1F26"/>
          </a:solidFill>
          <a:ln w="38100">
            <a:solidFill>
              <a:srgbClr val="DC1F26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r>
              <a:rPr lang="zh-CN" sz="40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内容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39789219"/>
              </p:ext>
            </p:extLst>
          </p:nvPr>
        </p:nvGraphicFramePr>
        <p:xfrm>
          <a:off x="1043608" y="1988840"/>
          <a:ext cx="7245928" cy="4011910"/>
        </p:xfrm>
        <a:graphic>
          <a:graphicData uri="http://schemas.openxmlformats.org/drawingml/2006/table">
            <a:tbl>
              <a:tblPr/>
              <a:tblGrid>
                <a:gridCol w="1152128"/>
                <a:gridCol w="3024336"/>
                <a:gridCol w="3069464"/>
              </a:tblGrid>
              <a:tr h="501489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上午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mpd="sng">
                      <a:solidFill>
                        <a:schemeClr val="tx1"/>
                      </a:solidFill>
                      <a:prstDash val="soli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tx1"/>
                      </a:solidFill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09:00 ~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09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:30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sym typeface="微软雅黑" pitchFamily="34" charset="-122"/>
                      </a:endParaRPr>
                    </a:p>
                  </a:txBody>
                  <a:tcPr marT="45730" marB="457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课程回顾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mpd="sng">
                      <a:solidFill>
                        <a:schemeClr val="tx1"/>
                      </a:solidFill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488">
                <a:tc vMerge="1"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09:30 ~ 10:20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sym typeface="Calibri" pitchFamily="34" charset="0"/>
                      </a:endParaRPr>
                    </a:p>
                  </a:txBody>
                  <a:tcPr marT="45730" marB="457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Zookeeper</a:t>
                      </a:r>
                      <a:r>
                        <a:rPr lang="en-US" altLang="zh-CN" b="1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b="1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集群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489">
                <a:tc vMerge="1"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10:30 ~ 11:20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sym typeface="Calibri" pitchFamily="34" charset="0"/>
                      </a:endParaRPr>
                    </a:p>
                  </a:txBody>
                  <a:tcPr marT="45730" marB="457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Kafka</a:t>
                      </a:r>
                      <a:r>
                        <a:rPr lang="en-US" altLang="zh-CN" b="1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b="1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集群</a:t>
                      </a:r>
                      <a:endParaRPr lang="zh-CN" altLang="en-US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489">
                <a:tc vMerge="1"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11:30 ~ 12:00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sym typeface="微软雅黑" pitchFamily="34" charset="-122"/>
                      </a:endParaRPr>
                    </a:p>
                  </a:txBody>
                  <a:tcPr marT="45730" marB="457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组合实验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489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下午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14:00 ~ 14:50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sym typeface="微软雅黑" pitchFamily="34" charset="-122"/>
                      </a:endParaRPr>
                    </a:p>
                  </a:txBody>
                  <a:tcPr marT="45730" marB="457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Namenode</a:t>
                      </a:r>
                      <a:r>
                        <a:rPr lang="en-US" altLang="zh-CN" b="1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b="1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高可用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489">
                <a:tc vMerge="1"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15:00 ~ 15:50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sym typeface="微软雅黑" pitchFamily="34" charset="-122"/>
                      </a:endParaRPr>
                    </a:p>
                  </a:txBody>
                  <a:tcPr marT="45730" marB="457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488">
                <a:tc vMerge="1"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16:10 ~ 17:00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sym typeface="微软雅黑" pitchFamily="34" charset="-122"/>
                      </a:endParaRPr>
                    </a:p>
                  </a:txBody>
                  <a:tcPr marT="45730" marB="457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Resourcemanager</a:t>
                      </a:r>
                      <a:r>
                        <a:rPr lang="zh-CN" altLang="en-US" b="1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高可用</a:t>
                      </a:r>
                      <a:endParaRPr lang="zh-CN" altLang="en-US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489">
                <a:tc vMerge="1"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17:10 ~ 18:00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sym typeface="微软雅黑" pitchFamily="34" charset="-122"/>
                      </a:endParaRPr>
                    </a:p>
                  </a:txBody>
                  <a:tcPr marT="45730" marB="457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总结和答疑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82718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zookeeper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4327338"/>
          </a:xfrm>
        </p:spPr>
        <p:txBody>
          <a:bodyPr/>
          <a:lstStyle/>
          <a:p>
            <a:r>
              <a:rPr lang="en-US" altLang="zh-CN" dirty="0" smtClean="0"/>
              <a:t>ZK  </a:t>
            </a:r>
            <a:r>
              <a:rPr lang="zh-CN" altLang="en-US" dirty="0" smtClean="0"/>
              <a:t>集群的安装配置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启动集群，查看验证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在所有集群节点执行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zk</a:t>
            </a:r>
            <a:r>
              <a:rPr lang="en-US" altLang="zh-CN" dirty="0" smtClean="0"/>
              <a:t>/bin/zkServer.sh start</a:t>
            </a:r>
          </a:p>
          <a:p>
            <a:pPr lvl="1"/>
            <a:r>
              <a:rPr lang="zh-CN" altLang="en-US" dirty="0" smtClean="0"/>
              <a:t>查看角色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zk</a:t>
            </a:r>
            <a:r>
              <a:rPr lang="en-US" altLang="zh-CN" dirty="0" smtClean="0"/>
              <a:t>/bin/zkServer.sh status</a:t>
            </a:r>
          </a:p>
          <a:p>
            <a:pPr lvl="1"/>
            <a:r>
              <a:rPr lang="en-US" altLang="zh-CN" dirty="0" smtClean="0"/>
              <a:t>or</a:t>
            </a:r>
          </a:p>
          <a:p>
            <a:pPr lvl="1"/>
            <a:r>
              <a:rPr lang="en-US" altLang="zh-CN" dirty="0" smtClean="0"/>
              <a:t>{ echo '</a:t>
            </a:r>
            <a:r>
              <a:rPr lang="en-US" altLang="zh-CN" dirty="0" err="1" smtClean="0"/>
              <a:t>stat';yes</a:t>
            </a:r>
            <a:r>
              <a:rPr lang="en-US" altLang="zh-CN" dirty="0" smtClean="0"/>
              <a:t>; }|telnet 192.168.4.10 2181</a:t>
            </a:r>
          </a:p>
          <a:p>
            <a:pPr lvl="1"/>
            <a:r>
              <a:rPr lang="en-US" altLang="zh-CN" dirty="0" smtClean="0"/>
              <a:t>Zookeeper</a:t>
            </a:r>
            <a:r>
              <a:rPr lang="zh-CN" altLang="en-US" dirty="0" smtClean="0"/>
              <a:t> </a:t>
            </a:r>
            <a:r>
              <a:rPr lang="zh-CN" altLang="en-US" dirty="0" smtClean="0">
                <a:hlinkClick r:id="rId3"/>
              </a:rPr>
              <a:t>管理文档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zookeeper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379387"/>
          </a:xfrm>
        </p:spPr>
        <p:txBody>
          <a:bodyPr/>
          <a:lstStyle/>
          <a:p>
            <a:r>
              <a:rPr lang="en-US" altLang="zh-CN" dirty="0" smtClean="0"/>
              <a:t>Zookeeper </a:t>
            </a:r>
            <a:r>
              <a:rPr lang="zh-CN" altLang="en-US" dirty="0" smtClean="0"/>
              <a:t>实验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搭建 </a:t>
            </a:r>
            <a:r>
              <a:rPr lang="en-US" altLang="zh-CN" dirty="0" smtClean="0"/>
              <a:t>zookeeper </a:t>
            </a:r>
            <a:r>
              <a:rPr lang="zh-CN" altLang="en-US" dirty="0" smtClean="0"/>
              <a:t>集群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添加 </a:t>
            </a:r>
            <a:r>
              <a:rPr lang="en-US" altLang="zh-CN" dirty="0" smtClean="0"/>
              <a:t>observer</a:t>
            </a:r>
          </a:p>
          <a:p>
            <a:pPr lvl="1"/>
            <a:r>
              <a:rPr lang="zh-CN" altLang="en-US" dirty="0" smtClean="0"/>
              <a:t>查找 </a:t>
            </a:r>
            <a:r>
              <a:rPr lang="en-US" altLang="zh-CN" dirty="0" smtClean="0"/>
              <a:t>leader</a:t>
            </a:r>
          </a:p>
          <a:p>
            <a:pPr lvl="1"/>
            <a:r>
              <a:rPr lang="zh-CN" altLang="en-US" dirty="0" smtClean="0"/>
              <a:t>模拟 </a:t>
            </a:r>
            <a:r>
              <a:rPr lang="en-US" altLang="zh-CN" dirty="0" smtClean="0"/>
              <a:t>leader </a:t>
            </a:r>
            <a:r>
              <a:rPr lang="zh-CN" altLang="en-US" dirty="0" smtClean="0"/>
              <a:t>故障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模拟 </a:t>
            </a:r>
            <a:r>
              <a:rPr lang="en-US" altLang="zh-CN" dirty="0" smtClean="0"/>
              <a:t>follower </a:t>
            </a:r>
            <a:r>
              <a:rPr lang="zh-CN" altLang="en-US" dirty="0" smtClean="0"/>
              <a:t>故障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故障恢复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kafka</a:t>
            </a:r>
            <a:r>
              <a:rPr lang="en-US" altLang="zh-CN" dirty="0" smtClean="0"/>
              <a:t> </a:t>
            </a:r>
            <a:r>
              <a:rPr lang="zh-CN" altLang="en-US" dirty="0" smtClean="0"/>
              <a:t>集群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8411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kafka</a:t>
            </a:r>
            <a:r>
              <a:rPr lang="zh-CN" altLang="en-US" dirty="0" smtClean="0"/>
              <a:t>集群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896451"/>
          </a:xfrm>
        </p:spPr>
        <p:txBody>
          <a:bodyPr/>
          <a:lstStyle/>
          <a:p>
            <a:r>
              <a:rPr lang="en-US" altLang="zh-CN" dirty="0" err="1" smtClean="0"/>
              <a:t>kafka</a:t>
            </a:r>
            <a:r>
              <a:rPr lang="zh-CN" altLang="en-US" dirty="0" smtClean="0"/>
              <a:t>是什么</a:t>
            </a:r>
            <a:r>
              <a:rPr lang="en-US" altLang="zh-CN" dirty="0" smtClean="0"/>
              <a:t>?</a:t>
            </a:r>
          </a:p>
          <a:p>
            <a:pPr lvl="1"/>
            <a:r>
              <a:rPr lang="en-US" altLang="zh-CN" dirty="0" smtClean="0"/>
              <a:t>Kafka</a:t>
            </a:r>
            <a:r>
              <a:rPr lang="zh-CN" altLang="en-US" dirty="0" smtClean="0"/>
              <a:t>是由</a:t>
            </a:r>
            <a:r>
              <a:rPr lang="en-US" altLang="zh-CN" dirty="0" smtClean="0"/>
              <a:t>LinkedIn</a:t>
            </a:r>
            <a:r>
              <a:rPr lang="zh-CN" altLang="en-US" dirty="0" smtClean="0"/>
              <a:t>开发的一个分布式的消息系统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kafka</a:t>
            </a:r>
            <a:r>
              <a:rPr lang="zh-CN" altLang="en-US" dirty="0" smtClean="0"/>
              <a:t>是使用</a:t>
            </a:r>
            <a:r>
              <a:rPr lang="en-US" altLang="zh-CN" dirty="0" err="1" smtClean="0"/>
              <a:t>Scala</a:t>
            </a:r>
            <a:r>
              <a:rPr lang="zh-CN" altLang="en-US" dirty="0" smtClean="0"/>
              <a:t>编写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kafka</a:t>
            </a:r>
            <a:r>
              <a:rPr lang="zh-CN" altLang="en-US" dirty="0" smtClean="0"/>
              <a:t>是一种消息中间件</a:t>
            </a:r>
            <a:endParaRPr lang="en-US" altLang="zh-CN" dirty="0" smtClean="0"/>
          </a:p>
          <a:p>
            <a:r>
              <a:rPr lang="zh-CN" altLang="en-US" dirty="0" smtClean="0"/>
              <a:t>为什么要使用 </a:t>
            </a:r>
            <a:r>
              <a:rPr lang="en-US" altLang="zh-CN" dirty="0" err="1" smtClean="0"/>
              <a:t>kafka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解耦、冗余、提高扩展性、缓冲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保证顺序，灵活，削峰填谷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异步通信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kafka</a:t>
            </a:r>
            <a:r>
              <a:rPr lang="zh-CN" altLang="en-US" dirty="0" smtClean="0"/>
              <a:t>集群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853363"/>
          </a:xfrm>
        </p:spPr>
        <p:txBody>
          <a:bodyPr/>
          <a:lstStyle/>
          <a:p>
            <a:pPr algn="just"/>
            <a:r>
              <a:rPr lang="en-US" altLang="zh-CN" dirty="0" err="1" smtClean="0"/>
              <a:t>kafka</a:t>
            </a:r>
            <a:r>
              <a:rPr lang="en-US" altLang="zh-CN" dirty="0" smtClean="0"/>
              <a:t> </a:t>
            </a:r>
            <a:r>
              <a:rPr lang="zh-CN" altLang="en-US" dirty="0" smtClean="0"/>
              <a:t>角色与集群结构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producer</a:t>
            </a:r>
            <a:r>
              <a:rPr lang="zh-CN" altLang="en-US" dirty="0" smtClean="0"/>
              <a:t>：生产者，负责发布消息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consumer</a:t>
            </a:r>
            <a:r>
              <a:rPr lang="zh-CN" altLang="en-US" dirty="0" smtClean="0"/>
              <a:t>：消费者，负责读取处理消息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topic</a:t>
            </a:r>
            <a:r>
              <a:rPr lang="zh-CN" altLang="en-US" dirty="0" smtClean="0"/>
              <a:t>：消息的类别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Parition</a:t>
            </a:r>
            <a:r>
              <a:rPr lang="zh-CN" altLang="en-US" dirty="0" smtClean="0"/>
              <a:t>：每个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包含一个或多个</a:t>
            </a:r>
            <a:r>
              <a:rPr lang="en-US" altLang="zh-CN" dirty="0" smtClean="0"/>
              <a:t>Partition.</a:t>
            </a:r>
          </a:p>
          <a:p>
            <a:pPr lvl="1"/>
            <a:r>
              <a:rPr lang="en-US" altLang="zh-CN" dirty="0" smtClean="0"/>
              <a:t>Broker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Kafka</a:t>
            </a:r>
            <a:r>
              <a:rPr lang="zh-CN" altLang="en-US" dirty="0" smtClean="0"/>
              <a:t>集群包含一个或多个服务器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Kafka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Zookeeper</a:t>
            </a:r>
            <a:r>
              <a:rPr lang="zh-CN" altLang="en-US" dirty="0" smtClean="0"/>
              <a:t>管理集群配置，选举</a:t>
            </a:r>
            <a:r>
              <a:rPr lang="en-US" altLang="zh-CN" dirty="0" smtClean="0"/>
              <a:t>leader</a:t>
            </a:r>
          </a:p>
        </p:txBody>
      </p:sp>
    </p:spTree>
    <p:extLst>
      <p:ext uri="{BB962C8B-B14F-4D97-AF65-F5344CB8AC3E}">
        <p14:creationId xmlns:p14="http://schemas.microsoft.com/office/powerpoint/2010/main" xmlns="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kafka</a:t>
            </a:r>
            <a:r>
              <a:rPr lang="zh-CN" altLang="en-US" dirty="0" smtClean="0"/>
              <a:t>集群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1009507"/>
          </a:xfrm>
        </p:spPr>
        <p:txBody>
          <a:bodyPr/>
          <a:lstStyle/>
          <a:p>
            <a:pPr algn="just"/>
            <a:r>
              <a:rPr lang="en-US" altLang="zh-CN" dirty="0" err="1" smtClean="0"/>
              <a:t>kafka</a:t>
            </a:r>
            <a:r>
              <a:rPr lang="en-US" altLang="zh-CN" dirty="0" smtClean="0"/>
              <a:t> </a:t>
            </a:r>
            <a:r>
              <a:rPr lang="zh-CN" altLang="en-US" dirty="0" smtClean="0"/>
              <a:t>角色与集群结构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2571744"/>
            <a:ext cx="7437437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kafka</a:t>
            </a:r>
            <a:r>
              <a:rPr lang="zh-CN" altLang="en-US" dirty="0" smtClean="0"/>
              <a:t>集群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717941"/>
          </a:xfrm>
        </p:spPr>
        <p:txBody>
          <a:bodyPr/>
          <a:lstStyle/>
          <a:p>
            <a:pPr algn="just"/>
            <a:r>
              <a:rPr lang="en-US" altLang="zh-CN" dirty="0" err="1" smtClean="0"/>
              <a:t>kafka</a:t>
            </a:r>
            <a:r>
              <a:rPr lang="en-US" altLang="zh-CN" dirty="0" smtClean="0"/>
              <a:t> </a:t>
            </a:r>
            <a:r>
              <a:rPr lang="zh-CN" altLang="en-US" dirty="0" smtClean="0"/>
              <a:t>集群的安装配置</a:t>
            </a:r>
            <a:endParaRPr lang="en-US" altLang="zh-CN" dirty="0" smtClean="0"/>
          </a:p>
          <a:p>
            <a:pPr lvl="1" algn="just"/>
            <a:r>
              <a:rPr lang="en-US" altLang="zh-CN" dirty="0" err="1" smtClean="0"/>
              <a:t>kafka</a:t>
            </a:r>
            <a:r>
              <a:rPr lang="zh-CN" altLang="en-US" dirty="0" smtClean="0"/>
              <a:t>集群的安装配置是依赖 </a:t>
            </a:r>
            <a:r>
              <a:rPr lang="en-US" altLang="zh-CN" dirty="0" smtClean="0"/>
              <a:t>zookeeper</a:t>
            </a:r>
            <a:r>
              <a:rPr lang="zh-CN" altLang="en-US" dirty="0" smtClean="0"/>
              <a:t>的，搭建 </a:t>
            </a:r>
            <a:r>
              <a:rPr lang="en-US" altLang="zh-CN" dirty="0" err="1" smtClean="0"/>
              <a:t>kafka</a:t>
            </a:r>
            <a:r>
              <a:rPr lang="en-US" altLang="zh-CN" dirty="0" smtClean="0"/>
              <a:t> </a:t>
            </a:r>
            <a:r>
              <a:rPr lang="zh-CN" altLang="en-US" dirty="0" smtClean="0"/>
              <a:t>集群之前，首先请创建好一个可用 </a:t>
            </a:r>
            <a:r>
              <a:rPr lang="en-US" altLang="zh-CN" dirty="0" smtClean="0"/>
              <a:t>zookeeper </a:t>
            </a:r>
            <a:r>
              <a:rPr lang="zh-CN" altLang="en-US" dirty="0" smtClean="0"/>
              <a:t>集群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安装 </a:t>
            </a:r>
            <a:r>
              <a:rPr lang="en-US" altLang="zh-CN" dirty="0" err="1" smtClean="0"/>
              <a:t>openjdk</a:t>
            </a:r>
            <a:r>
              <a:rPr lang="en-US" altLang="zh-CN" dirty="0" smtClean="0"/>
              <a:t> </a:t>
            </a:r>
            <a:r>
              <a:rPr lang="zh-CN" altLang="en-US" dirty="0" smtClean="0"/>
              <a:t>运行环境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分发 </a:t>
            </a:r>
            <a:r>
              <a:rPr lang="en-US" altLang="zh-CN" dirty="0" err="1" smtClean="0"/>
              <a:t>kafka</a:t>
            </a:r>
            <a:r>
              <a:rPr lang="en-US" altLang="zh-CN" dirty="0" smtClean="0"/>
              <a:t> </a:t>
            </a:r>
            <a:r>
              <a:rPr lang="zh-CN" altLang="en-US" dirty="0" smtClean="0"/>
              <a:t>拷贝到所有集群主机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修改配置文件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启动与验证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kafka</a:t>
            </a:r>
            <a:r>
              <a:rPr lang="zh-CN" altLang="en-US" dirty="0" smtClean="0"/>
              <a:t>集群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422475"/>
          </a:xfrm>
        </p:spPr>
        <p:txBody>
          <a:bodyPr/>
          <a:lstStyle/>
          <a:p>
            <a:pPr algn="just"/>
            <a:r>
              <a:rPr lang="en-US" altLang="zh-CN" dirty="0" err="1" smtClean="0"/>
              <a:t>kafka</a:t>
            </a:r>
            <a:r>
              <a:rPr lang="en-US" altLang="zh-CN" dirty="0" smtClean="0"/>
              <a:t> </a:t>
            </a:r>
            <a:r>
              <a:rPr lang="zh-CN" altLang="en-US" dirty="0" smtClean="0"/>
              <a:t>集群的安装配置</a:t>
            </a:r>
            <a:endParaRPr lang="en-US" altLang="zh-CN" dirty="0" smtClean="0"/>
          </a:p>
          <a:p>
            <a:pPr algn="just"/>
            <a:r>
              <a:rPr lang="en-US" altLang="zh-CN" dirty="0" err="1" smtClean="0"/>
              <a:t>server.properties</a:t>
            </a:r>
            <a:endParaRPr lang="en-US" altLang="zh-CN" dirty="0" smtClean="0"/>
          </a:p>
          <a:p>
            <a:pPr lvl="1" algn="just"/>
            <a:r>
              <a:rPr lang="en-US" dirty="0" smtClean="0"/>
              <a:t>broker.id</a:t>
            </a:r>
          </a:p>
          <a:p>
            <a:pPr lvl="1" algn="just"/>
            <a:r>
              <a:rPr lang="zh-CN" altLang="en-US" dirty="0" smtClean="0"/>
              <a:t>每台服务器的</a:t>
            </a:r>
            <a:r>
              <a:rPr lang="en-US" altLang="zh-CN" dirty="0" smtClean="0"/>
              <a:t>broker.id</a:t>
            </a:r>
            <a:r>
              <a:rPr lang="zh-CN" altLang="en-US" dirty="0" smtClean="0"/>
              <a:t>都不能相同</a:t>
            </a:r>
            <a:endParaRPr lang="en-US" altLang="zh-CN" dirty="0" smtClean="0"/>
          </a:p>
          <a:p>
            <a:pPr lvl="1" algn="just"/>
            <a:endParaRPr lang="en-US" altLang="zh-CN" dirty="0" smtClean="0"/>
          </a:p>
          <a:p>
            <a:pPr lvl="1" algn="just"/>
            <a:r>
              <a:rPr lang="en-US" altLang="zh-CN" dirty="0" err="1" smtClean="0"/>
              <a:t>zookeeper.connect</a:t>
            </a:r>
            <a:endParaRPr lang="en-US" altLang="zh-CN" dirty="0" smtClean="0"/>
          </a:p>
          <a:p>
            <a:pPr lvl="1" algn="just"/>
            <a:r>
              <a:rPr lang="en-US" altLang="zh-CN" dirty="0" smtClean="0"/>
              <a:t>zookeeper  </a:t>
            </a:r>
            <a:r>
              <a:rPr lang="zh-CN" altLang="en-US" dirty="0" smtClean="0"/>
              <a:t>集群地址，不用都列出，写一部分即可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kafka</a:t>
            </a:r>
            <a:r>
              <a:rPr lang="zh-CN" altLang="en-US" dirty="0" smtClean="0"/>
              <a:t>集群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785652"/>
          </a:xfrm>
        </p:spPr>
        <p:txBody>
          <a:bodyPr/>
          <a:lstStyle/>
          <a:p>
            <a:pPr algn="just"/>
            <a:r>
              <a:rPr lang="en-US" altLang="zh-CN" dirty="0" err="1" smtClean="0"/>
              <a:t>kafka</a:t>
            </a:r>
            <a:r>
              <a:rPr lang="en-US" altLang="zh-CN" dirty="0" smtClean="0"/>
              <a:t> </a:t>
            </a:r>
            <a:r>
              <a:rPr lang="zh-CN" altLang="en-US" dirty="0" smtClean="0"/>
              <a:t>集群的安装配置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在所有主机启动服务</a:t>
            </a:r>
            <a:endParaRPr lang="en-US" altLang="zh-CN" dirty="0" smtClean="0"/>
          </a:p>
          <a:p>
            <a:pPr lvl="1" algn="just"/>
            <a:r>
              <a:rPr lang="en-US" altLang="zh-CN" dirty="0" smtClean="0"/>
              <a:t>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kafka</a:t>
            </a:r>
            <a:r>
              <a:rPr lang="en-US" altLang="zh-CN" dirty="0" smtClean="0"/>
              <a:t>/bin/kafka-server-start.sh -daemon 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kafka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server.properties</a:t>
            </a:r>
            <a:endParaRPr lang="en-US" altLang="zh-CN" dirty="0" smtClean="0"/>
          </a:p>
          <a:p>
            <a:pPr lvl="1" algn="just"/>
            <a:endParaRPr lang="en-US" altLang="zh-CN" dirty="0" smtClean="0"/>
          </a:p>
          <a:p>
            <a:pPr lvl="1" algn="just"/>
            <a:r>
              <a:rPr lang="zh-CN" altLang="en-US" dirty="0" smtClean="0"/>
              <a:t>验证 </a:t>
            </a:r>
            <a:endParaRPr lang="en-US" altLang="zh-CN" dirty="0" smtClean="0"/>
          </a:p>
          <a:p>
            <a:pPr lvl="1" algn="just"/>
            <a:r>
              <a:rPr lang="en-US" altLang="zh-CN" dirty="0" err="1" smtClean="0"/>
              <a:t>jps</a:t>
            </a:r>
            <a:r>
              <a:rPr lang="en-US" altLang="zh-CN" dirty="0" smtClean="0"/>
              <a:t> </a:t>
            </a:r>
            <a:r>
              <a:rPr lang="zh-CN" altLang="en-US" dirty="0" smtClean="0"/>
              <a:t>命令应该能看到 </a:t>
            </a:r>
            <a:r>
              <a:rPr lang="en-US" altLang="zh-CN" dirty="0" err="1" smtClean="0"/>
              <a:t>kafka</a:t>
            </a:r>
            <a:r>
              <a:rPr lang="en-US" altLang="zh-CN" dirty="0" smtClean="0"/>
              <a:t> 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 lvl="1" algn="just"/>
            <a:r>
              <a:rPr lang="en-US" altLang="zh-CN" dirty="0" err="1" smtClean="0"/>
              <a:t>netstat</a:t>
            </a:r>
            <a:r>
              <a:rPr lang="en-US" altLang="zh-CN" dirty="0" smtClean="0"/>
              <a:t> </a:t>
            </a:r>
            <a:r>
              <a:rPr lang="zh-CN" altLang="en-US" dirty="0" smtClean="0"/>
              <a:t>应该能看到 </a:t>
            </a:r>
            <a:r>
              <a:rPr lang="en-US" altLang="zh-CN" dirty="0" smtClean="0"/>
              <a:t>9092 </a:t>
            </a:r>
            <a:r>
              <a:rPr lang="zh-CN" altLang="en-US" dirty="0" smtClean="0"/>
              <a:t>在监听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kafka</a:t>
            </a:r>
            <a:r>
              <a:rPr lang="zh-CN" altLang="en-US" dirty="0" smtClean="0"/>
              <a:t>集群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4456605"/>
          </a:xfrm>
        </p:spPr>
        <p:txBody>
          <a:bodyPr/>
          <a:lstStyle/>
          <a:p>
            <a:pPr algn="just"/>
            <a:r>
              <a:rPr lang="zh-CN" altLang="en-US" dirty="0" smtClean="0"/>
              <a:t>集群验证与消息发布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创建一个 </a:t>
            </a:r>
            <a:r>
              <a:rPr lang="en-US" altLang="zh-CN" dirty="0" smtClean="0"/>
              <a:t>topic </a:t>
            </a:r>
          </a:p>
          <a:p>
            <a:pPr lvl="2" algn="just"/>
            <a:r>
              <a:rPr lang="en-US" altLang="zh-CN" dirty="0" smtClean="0"/>
              <a:t>./bin/kafka-topics.sh --create --partitions 2 --replication-factor 2 --zookeeper node3:2181 --topic </a:t>
            </a:r>
            <a:r>
              <a:rPr lang="en-US" altLang="zh-CN" dirty="0" err="1" smtClean="0"/>
              <a:t>mymsg</a:t>
            </a:r>
            <a:endParaRPr lang="en-US" altLang="zh-CN" dirty="0" smtClean="0"/>
          </a:p>
          <a:p>
            <a:pPr lvl="1" algn="just"/>
            <a:endParaRPr lang="en-US" altLang="zh-CN" dirty="0" smtClean="0"/>
          </a:p>
          <a:p>
            <a:pPr lvl="1" algn="just"/>
            <a:r>
              <a:rPr lang="zh-CN" altLang="en-US" dirty="0" smtClean="0"/>
              <a:t>查看已经存在的 </a:t>
            </a:r>
            <a:r>
              <a:rPr lang="en-US" altLang="zh-CN" dirty="0" smtClean="0"/>
              <a:t>topic</a:t>
            </a:r>
          </a:p>
          <a:p>
            <a:pPr lvl="2" algn="just"/>
            <a:r>
              <a:rPr lang="en-US" altLang="zh-CN" dirty="0" smtClean="0"/>
              <a:t>./bin/kafka-topics.sh --list --zookeeper node2:2181</a:t>
            </a:r>
          </a:p>
          <a:p>
            <a:pPr lvl="1" algn="just"/>
            <a:endParaRPr lang="en-US" altLang="zh-CN" dirty="0" smtClean="0"/>
          </a:p>
          <a:p>
            <a:pPr lvl="1" algn="just"/>
            <a:r>
              <a:rPr lang="zh-CN" altLang="en-US" dirty="0" smtClean="0"/>
              <a:t>查看刚刚创建的 </a:t>
            </a:r>
            <a:r>
              <a:rPr lang="en-US" altLang="zh-CN" dirty="0" smtClean="0"/>
              <a:t>topic</a:t>
            </a:r>
          </a:p>
          <a:p>
            <a:pPr lvl="2" algn="just"/>
            <a:r>
              <a:rPr lang="en-US" altLang="zh-CN" dirty="0" smtClean="0"/>
              <a:t>./bin/kafka-topics.sh --describe --zookeeper node1:2181 --topic </a:t>
            </a:r>
            <a:r>
              <a:rPr lang="en-US" altLang="zh-CN" dirty="0" err="1" smtClean="0"/>
              <a:t>mymsg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42910" y="3150644"/>
            <a:ext cx="1737675" cy="564108"/>
          </a:xfrm>
          <a:prstGeom prst="roundRect">
            <a:avLst/>
          </a:prstGeom>
          <a:solidFill>
            <a:srgbClr val="DC1F2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3182187" y="1997178"/>
            <a:ext cx="1717362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4955417" y="1997932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选举原理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2" name="直接箭头连接符 131"/>
          <p:cNvCxnSpPr>
            <a:stCxn id="11" idx="3"/>
            <a:endCxn id="105" idx="1"/>
          </p:cNvCxnSpPr>
          <p:nvPr/>
        </p:nvCxnSpPr>
        <p:spPr>
          <a:xfrm flipV="1">
            <a:off x="2380585" y="2177178"/>
            <a:ext cx="801602" cy="12555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>
            <a:stCxn id="11" idx="3"/>
            <a:endCxn id="26" idx="1"/>
          </p:cNvCxnSpPr>
          <p:nvPr/>
        </p:nvCxnSpPr>
        <p:spPr>
          <a:xfrm>
            <a:off x="2380585" y="3432698"/>
            <a:ext cx="801603" cy="331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组合 78"/>
          <p:cNvGrpSpPr/>
          <p:nvPr/>
        </p:nvGrpSpPr>
        <p:grpSpPr>
          <a:xfrm>
            <a:off x="251520" y="276977"/>
            <a:ext cx="2531550" cy="720766"/>
            <a:chOff x="179512" y="102969"/>
            <a:chExt cx="2531550" cy="720766"/>
          </a:xfrm>
        </p:grpSpPr>
        <p:sp>
          <p:nvSpPr>
            <p:cNvPr id="88" name="标题 1"/>
            <p:cNvSpPr txBox="1">
              <a:spLocks/>
            </p:cNvSpPr>
            <p:nvPr/>
          </p:nvSpPr>
          <p:spPr>
            <a:xfrm>
              <a:off x="179512" y="102969"/>
              <a:ext cx="2531550" cy="647856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r>
                <a:rPr lang="zh-CN" altLang="en-US" sz="2400" b="1" dirty="0" smtClean="0"/>
                <a:t>大数据</a:t>
              </a:r>
              <a:endParaRPr lang="zh-CN" altLang="en-US" sz="2400" b="1" dirty="0"/>
            </a:p>
          </p:txBody>
        </p:sp>
        <p:sp>
          <p:nvSpPr>
            <p:cNvPr id="89" name="圆角矩形 88"/>
            <p:cNvSpPr/>
            <p:nvPr/>
          </p:nvSpPr>
          <p:spPr>
            <a:xfrm>
              <a:off x="323528" y="704213"/>
              <a:ext cx="2304256" cy="119522"/>
            </a:xfrm>
            <a:prstGeom prst="roundRect">
              <a:avLst/>
            </a:prstGeom>
            <a:solidFill>
              <a:srgbClr val="DC1F26"/>
            </a:solidFill>
            <a:ln w="38100"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6" name="圆角矩形 25"/>
          <p:cNvSpPr/>
          <p:nvPr/>
        </p:nvSpPr>
        <p:spPr>
          <a:xfrm>
            <a:off x="3182188" y="3285872"/>
            <a:ext cx="1717362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4955417" y="3290764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原理讲解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4955417" y="2427314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集群应用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4955417" y="3705259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集群应用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4955417" y="4428880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高可用架构与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3182187" y="4431690"/>
            <a:ext cx="1717362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箭头连接符 31"/>
          <p:cNvCxnSpPr>
            <a:stCxn id="11" idx="3"/>
            <a:endCxn id="31" idx="1"/>
          </p:cNvCxnSpPr>
          <p:nvPr/>
        </p:nvCxnSpPr>
        <p:spPr>
          <a:xfrm>
            <a:off x="2380585" y="3432698"/>
            <a:ext cx="801602" cy="11789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4955417" y="4854950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高可用集群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573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kafka</a:t>
            </a:r>
            <a:r>
              <a:rPr lang="zh-CN" altLang="en-US" dirty="0" smtClean="0"/>
              <a:t>集群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650230"/>
          </a:xfrm>
        </p:spPr>
        <p:txBody>
          <a:bodyPr/>
          <a:lstStyle/>
          <a:p>
            <a:pPr algn="just"/>
            <a:r>
              <a:rPr lang="zh-CN" altLang="en-US" dirty="0" smtClean="0"/>
              <a:t>集群验证与消息发布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在两个终端里面，生产者发布消息，消费者读取消息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生产者</a:t>
            </a:r>
            <a:endParaRPr lang="en-US" altLang="zh-CN" dirty="0" smtClean="0"/>
          </a:p>
          <a:p>
            <a:pPr lvl="2" algn="just"/>
            <a:r>
              <a:rPr lang="en-US" altLang="zh-CN" dirty="0" smtClean="0"/>
              <a:t>./bin/kafka-console-producer.sh --broker-list  master:9092,node1:9092 --topic </a:t>
            </a:r>
            <a:r>
              <a:rPr lang="en-US" altLang="zh-CN" dirty="0" err="1" smtClean="0"/>
              <a:t>mymsg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消费者</a:t>
            </a:r>
            <a:endParaRPr lang="en-US" altLang="zh-CN" dirty="0" smtClean="0"/>
          </a:p>
          <a:p>
            <a:pPr lvl="2" algn="just"/>
            <a:r>
              <a:rPr lang="en-US" altLang="zh-CN" dirty="0" smtClean="0"/>
              <a:t>./bin/kafka-console-consumer.sh --bootstrap-server node2:9092,node3:9092 --topic </a:t>
            </a:r>
            <a:r>
              <a:rPr lang="en-US" altLang="zh-CN" dirty="0" err="1" smtClean="0"/>
              <a:t>mymsg</a:t>
            </a:r>
            <a:endParaRPr lang="en-US" altLang="zh-CN" dirty="0" smtClean="0"/>
          </a:p>
          <a:p>
            <a:pPr lvl="1" algn="just"/>
            <a:r>
              <a:rPr lang="en-US" altLang="zh-CN" dirty="0" smtClean="0"/>
              <a:t>--from-beginning </a:t>
            </a:r>
            <a:r>
              <a:rPr lang="zh-CN" altLang="en-US" dirty="0" smtClean="0"/>
              <a:t>表示从开始读取消息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kafka</a:t>
            </a:r>
            <a:r>
              <a:rPr lang="zh-CN" altLang="en-US" dirty="0" smtClean="0"/>
              <a:t>集群实验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2603790"/>
          </a:xfrm>
        </p:spPr>
        <p:txBody>
          <a:bodyPr/>
          <a:lstStyle/>
          <a:p>
            <a:pPr algn="just"/>
            <a:r>
              <a:rPr lang="zh-CN" altLang="en-US" dirty="0" smtClean="0"/>
              <a:t>利用 </a:t>
            </a:r>
            <a:r>
              <a:rPr lang="en-US" altLang="zh-CN" dirty="0" smtClean="0"/>
              <a:t>zookeeper </a:t>
            </a:r>
            <a:r>
              <a:rPr lang="zh-CN" altLang="en-US" dirty="0" smtClean="0"/>
              <a:t>搭建一个 </a:t>
            </a:r>
            <a:r>
              <a:rPr lang="en-US" altLang="zh-CN" dirty="0" err="1" smtClean="0"/>
              <a:t>kafka</a:t>
            </a:r>
            <a:r>
              <a:rPr lang="en-US" altLang="zh-CN" dirty="0" smtClean="0"/>
              <a:t> </a:t>
            </a:r>
            <a:r>
              <a:rPr lang="zh-CN" altLang="en-US" dirty="0" smtClean="0"/>
              <a:t>集群</a:t>
            </a:r>
            <a:endParaRPr lang="en-US" altLang="zh-CN" dirty="0" smtClean="0"/>
          </a:p>
          <a:p>
            <a:pPr algn="just"/>
            <a:r>
              <a:rPr lang="zh-CN" altLang="en-US" dirty="0" smtClean="0"/>
              <a:t>创建一个 </a:t>
            </a:r>
            <a:r>
              <a:rPr lang="en-US" altLang="zh-CN" dirty="0" smtClean="0"/>
              <a:t>topic</a:t>
            </a:r>
          </a:p>
          <a:p>
            <a:pPr algn="just"/>
            <a:r>
              <a:rPr lang="zh-CN" altLang="en-US" dirty="0" smtClean="0"/>
              <a:t>查看系统 </a:t>
            </a:r>
            <a:r>
              <a:rPr lang="en-US" altLang="zh-CN" dirty="0" smtClean="0"/>
              <a:t>topic </a:t>
            </a:r>
            <a:r>
              <a:rPr lang="zh-CN" altLang="en-US" dirty="0" smtClean="0"/>
              <a:t>情况</a:t>
            </a:r>
            <a:endParaRPr lang="en-US" altLang="zh-CN" dirty="0" smtClean="0"/>
          </a:p>
          <a:p>
            <a:pPr algn="just"/>
            <a:r>
              <a:rPr lang="zh-CN" altLang="en-US" dirty="0" smtClean="0"/>
              <a:t>模拟生产者发布消息</a:t>
            </a:r>
            <a:endParaRPr lang="en-US" altLang="zh-CN" dirty="0" smtClean="0"/>
          </a:p>
          <a:p>
            <a:pPr algn="just"/>
            <a:r>
              <a:rPr lang="zh-CN" altLang="en-US" dirty="0" smtClean="0"/>
              <a:t>模拟消费者接收消息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zh-CN" altLang="en-US" dirty="0" smtClean="0"/>
              <a:t>高可用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8411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NameNode</a:t>
            </a:r>
            <a:r>
              <a:rPr lang="en-US" altLang="zh-CN" dirty="0" smtClean="0"/>
              <a:t> </a:t>
            </a:r>
            <a:r>
              <a:rPr lang="zh-CN" altLang="en-US" dirty="0" smtClean="0"/>
              <a:t>高可用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040832"/>
          </a:xfrm>
        </p:spPr>
        <p:txBody>
          <a:bodyPr/>
          <a:lstStyle/>
          <a:p>
            <a:r>
              <a:rPr lang="zh-CN" altLang="en-US" dirty="0" smtClean="0"/>
              <a:t>为什么 </a:t>
            </a:r>
            <a:r>
              <a:rPr lang="en-US" altLang="zh-CN" dirty="0" err="1" smtClean="0"/>
              <a:t>NameNode</a:t>
            </a:r>
            <a:r>
              <a:rPr lang="en-US" altLang="zh-CN" dirty="0" smtClean="0"/>
              <a:t> </a:t>
            </a:r>
            <a:r>
              <a:rPr lang="zh-CN" altLang="en-US" dirty="0" smtClean="0"/>
              <a:t>需要高可用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NameNode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 </a:t>
            </a:r>
            <a:r>
              <a:rPr lang="en-US" altLang="zh-CN" dirty="0" smtClean="0"/>
              <a:t>HDFS </a:t>
            </a:r>
            <a:r>
              <a:rPr lang="zh-CN" altLang="en-US" dirty="0" smtClean="0"/>
              <a:t>的核心配置，</a:t>
            </a:r>
            <a:r>
              <a:rPr lang="en-US" altLang="zh-CN" dirty="0" smtClean="0"/>
              <a:t>HDFS </a:t>
            </a:r>
            <a:r>
              <a:rPr lang="zh-CN" altLang="en-US" dirty="0" smtClean="0"/>
              <a:t>又是 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的核心组件，</a:t>
            </a:r>
            <a:r>
              <a:rPr lang="en-US" altLang="zh-CN" dirty="0" err="1" smtClean="0"/>
              <a:t>NameNode</a:t>
            </a:r>
            <a:r>
              <a:rPr lang="en-US" altLang="zh-CN" dirty="0" smtClean="0"/>
              <a:t> </a:t>
            </a:r>
            <a:r>
              <a:rPr lang="zh-CN" altLang="en-US" dirty="0" smtClean="0"/>
              <a:t>在 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zh-CN" altLang="en-US" dirty="0" smtClean="0"/>
              <a:t>集群中至关重要，</a:t>
            </a:r>
            <a:r>
              <a:rPr lang="en-US" altLang="zh-CN" dirty="0" err="1" smtClean="0"/>
              <a:t>NameNode</a:t>
            </a:r>
            <a:r>
              <a:rPr lang="zh-CN" altLang="en-US" dirty="0" smtClean="0"/>
              <a:t>机器宕机，将导致集群不可用，如果</a:t>
            </a:r>
            <a:r>
              <a:rPr lang="en-US" altLang="zh-CN" dirty="0" err="1" smtClean="0"/>
              <a:t>NameNode</a:t>
            </a:r>
            <a:r>
              <a:rPr lang="en-US" altLang="zh-CN" dirty="0" smtClean="0"/>
              <a:t> </a:t>
            </a:r>
            <a:r>
              <a:rPr lang="zh-CN" altLang="en-US" dirty="0" smtClean="0"/>
              <a:t>数据丢失将导致整个集群的数据丢失，而 </a:t>
            </a:r>
            <a:r>
              <a:rPr lang="en-US" altLang="zh-CN" dirty="0" err="1" smtClean="0"/>
              <a:t>NameNode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的数据的更新又比较频繁，实现 </a:t>
            </a:r>
            <a:r>
              <a:rPr lang="en-US" altLang="zh-CN" dirty="0" err="1" smtClean="0"/>
              <a:t>NameNode</a:t>
            </a:r>
            <a:r>
              <a:rPr lang="en-US" altLang="zh-CN" dirty="0" smtClean="0"/>
              <a:t> </a:t>
            </a:r>
            <a:r>
              <a:rPr lang="zh-CN" altLang="en-US" dirty="0" smtClean="0"/>
              <a:t>高可用势在必行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NameNode</a:t>
            </a:r>
            <a:r>
              <a:rPr lang="en-US" altLang="zh-CN" dirty="0" smtClean="0"/>
              <a:t> </a:t>
            </a:r>
            <a:r>
              <a:rPr lang="zh-CN" altLang="en-US" dirty="0" smtClean="0"/>
              <a:t>高可用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2431435"/>
          </a:xfrm>
        </p:spPr>
        <p:txBody>
          <a:bodyPr/>
          <a:lstStyle/>
          <a:p>
            <a:r>
              <a:rPr lang="zh-CN" altLang="en-US" dirty="0" smtClean="0"/>
              <a:t>为什么 </a:t>
            </a:r>
            <a:r>
              <a:rPr lang="en-US" altLang="zh-CN" dirty="0" err="1" smtClean="0"/>
              <a:t>NameNode</a:t>
            </a:r>
            <a:r>
              <a:rPr lang="en-US" altLang="zh-CN" dirty="0" smtClean="0"/>
              <a:t> </a:t>
            </a:r>
            <a:r>
              <a:rPr lang="zh-CN" altLang="en-US" dirty="0" smtClean="0"/>
              <a:t>需要高可用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官方提供了两种解决方案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HDFS with NFS</a:t>
            </a:r>
          </a:p>
          <a:p>
            <a:pPr lvl="1"/>
            <a:r>
              <a:rPr lang="en-US" altLang="zh-CN" dirty="0" smtClean="0"/>
              <a:t>HDFS with QJM</a:t>
            </a:r>
          </a:p>
          <a:p>
            <a:pPr lvl="1"/>
            <a:r>
              <a:rPr lang="zh-CN" altLang="en-US" dirty="0" smtClean="0"/>
              <a:t>两种翻案异同</a:t>
            </a:r>
            <a:endParaRPr lang="en-US" altLang="zh-CN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142976" y="4214818"/>
          <a:ext cx="685804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24"/>
                <a:gridCol w="34290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NFS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QJM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ZK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ZKFailoverController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ZKFailoverController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NFS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JournalNode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NameNode</a:t>
            </a:r>
            <a:r>
              <a:rPr lang="en-US" altLang="zh-CN" dirty="0" smtClean="0"/>
              <a:t> </a:t>
            </a:r>
            <a:r>
              <a:rPr lang="zh-CN" altLang="en-US" dirty="0" smtClean="0"/>
              <a:t>高可用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4598182"/>
          </a:xfrm>
        </p:spPr>
        <p:txBody>
          <a:bodyPr/>
          <a:lstStyle/>
          <a:p>
            <a:r>
              <a:rPr lang="en-US" altLang="zh-CN" dirty="0" smtClean="0"/>
              <a:t>HA </a:t>
            </a:r>
            <a:r>
              <a:rPr lang="zh-CN" altLang="en-US" dirty="0" smtClean="0"/>
              <a:t>方案对比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都能实现热备</a:t>
            </a:r>
          </a:p>
          <a:p>
            <a:pPr lvl="1"/>
            <a:r>
              <a:rPr lang="zh-CN" altLang="en-US" dirty="0" smtClean="0"/>
              <a:t>都是一个</a:t>
            </a:r>
            <a:r>
              <a:rPr lang="en-US" altLang="zh-CN" dirty="0" smtClean="0"/>
              <a:t>active NN </a:t>
            </a:r>
            <a:r>
              <a:rPr lang="zh-CN" altLang="en-US" dirty="0" smtClean="0"/>
              <a:t>和一个 </a:t>
            </a:r>
            <a:r>
              <a:rPr lang="en-US" altLang="zh-CN" dirty="0" smtClean="0"/>
              <a:t>standby NN</a:t>
            </a:r>
          </a:p>
          <a:p>
            <a:pPr lvl="1"/>
            <a:r>
              <a:rPr lang="zh-CN" altLang="en-US" dirty="0" smtClean="0"/>
              <a:t>都使用</a:t>
            </a:r>
            <a:r>
              <a:rPr lang="en-US" altLang="zh-CN" dirty="0" smtClean="0"/>
              <a:t>Zookeeper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ZKFC </a:t>
            </a:r>
            <a:r>
              <a:rPr lang="zh-CN" altLang="en-US" dirty="0" smtClean="0"/>
              <a:t>来实现自动失效恢复</a:t>
            </a:r>
          </a:p>
          <a:p>
            <a:pPr lvl="1"/>
            <a:r>
              <a:rPr lang="zh-CN" altLang="en-US" dirty="0" smtClean="0"/>
              <a:t>失效切换都使用 </a:t>
            </a:r>
            <a:r>
              <a:rPr lang="en-US" altLang="zh-CN" dirty="0" smtClean="0"/>
              <a:t>fencing </a:t>
            </a:r>
            <a:r>
              <a:rPr lang="zh-CN" altLang="en-US" dirty="0" smtClean="0"/>
              <a:t>配置的方法来</a:t>
            </a:r>
            <a:r>
              <a:rPr lang="en-US" altLang="zh-CN" dirty="0" smtClean="0"/>
              <a:t> active NN</a:t>
            </a:r>
          </a:p>
          <a:p>
            <a:pPr lvl="1"/>
            <a:r>
              <a:rPr lang="en-US" altLang="zh-CN" dirty="0" smtClean="0"/>
              <a:t>NFS </a:t>
            </a:r>
            <a:r>
              <a:rPr lang="zh-CN" altLang="en-US" dirty="0" smtClean="0"/>
              <a:t>数据数据共享变更方案把数据存储在共享存储里面，我们还需要考虑 </a:t>
            </a:r>
            <a:r>
              <a:rPr lang="en-US" altLang="zh-CN" dirty="0" smtClean="0"/>
              <a:t>NFS </a:t>
            </a:r>
            <a:r>
              <a:rPr lang="zh-CN" altLang="en-US" dirty="0" smtClean="0"/>
              <a:t>的高可用设计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QJM </a:t>
            </a:r>
            <a:r>
              <a:rPr lang="zh-CN" altLang="en-US" dirty="0" smtClean="0"/>
              <a:t>不需要共享存储，但需要让每一个 </a:t>
            </a:r>
            <a:r>
              <a:rPr lang="en-US" altLang="zh-CN" dirty="0" smtClean="0"/>
              <a:t>DN </a:t>
            </a:r>
            <a:r>
              <a:rPr lang="zh-CN" altLang="en-US" dirty="0" smtClean="0"/>
              <a:t>都知道两个 </a:t>
            </a:r>
            <a:r>
              <a:rPr lang="en-US" altLang="zh-CN" dirty="0" smtClean="0"/>
              <a:t>NN </a:t>
            </a:r>
            <a:r>
              <a:rPr lang="zh-CN" altLang="en-US" dirty="0" smtClean="0"/>
              <a:t>的位置，并把块信息和心跳包发送给</a:t>
            </a:r>
            <a:r>
              <a:rPr lang="en-US" altLang="zh-CN" dirty="0" smtClean="0"/>
              <a:t>active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standby</a:t>
            </a:r>
            <a:r>
              <a:rPr lang="zh-CN" altLang="en-US" dirty="0" smtClean="0"/>
              <a:t>这两个 </a:t>
            </a:r>
            <a:r>
              <a:rPr lang="en-US" altLang="zh-CN" dirty="0" smtClean="0"/>
              <a:t>NN</a:t>
            </a:r>
          </a:p>
        </p:txBody>
      </p:sp>
    </p:spTree>
    <p:extLst>
      <p:ext uri="{BB962C8B-B14F-4D97-AF65-F5344CB8AC3E}">
        <p14:creationId xmlns:p14="http://schemas.microsoft.com/office/powerpoint/2010/main" xmlns="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NameNode</a:t>
            </a:r>
            <a:r>
              <a:rPr lang="en-US" altLang="zh-CN" dirty="0" smtClean="0"/>
              <a:t> </a:t>
            </a:r>
            <a:r>
              <a:rPr lang="zh-CN" altLang="en-US" dirty="0" smtClean="0"/>
              <a:t>高可用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447098"/>
          </a:xfrm>
        </p:spPr>
        <p:txBody>
          <a:bodyPr/>
          <a:lstStyle/>
          <a:p>
            <a:r>
              <a:rPr lang="en-US" altLang="zh-CN" dirty="0" err="1" smtClean="0"/>
              <a:t>NameNode</a:t>
            </a:r>
            <a:r>
              <a:rPr lang="en-US" altLang="zh-CN" dirty="0" smtClean="0"/>
              <a:t> </a:t>
            </a:r>
            <a:r>
              <a:rPr lang="zh-CN" altLang="en-US" dirty="0" smtClean="0"/>
              <a:t>高可用方案 </a:t>
            </a:r>
            <a:r>
              <a:rPr lang="en-US" altLang="zh-CN" dirty="0" smtClean="0"/>
              <a:t>(QJM)</a:t>
            </a:r>
          </a:p>
          <a:p>
            <a:pPr lvl="1"/>
            <a:r>
              <a:rPr lang="zh-CN" altLang="en-US" dirty="0" smtClean="0"/>
              <a:t>为了解决 </a:t>
            </a:r>
            <a:r>
              <a:rPr lang="en-US" altLang="zh-CN" dirty="0" err="1" smtClean="0"/>
              <a:t>NameNode</a:t>
            </a:r>
            <a:r>
              <a:rPr lang="en-US" altLang="zh-CN" dirty="0" smtClean="0"/>
              <a:t> </a:t>
            </a:r>
            <a:r>
              <a:rPr lang="zh-CN" altLang="en-US" dirty="0" smtClean="0"/>
              <a:t>单点故障问题，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zh-CN" altLang="en-US" dirty="0" smtClean="0"/>
              <a:t>给出了 </a:t>
            </a:r>
            <a:r>
              <a:rPr lang="en-US" altLang="zh-CN" dirty="0" smtClean="0"/>
              <a:t>HDFS </a:t>
            </a:r>
            <a:r>
              <a:rPr lang="zh-CN" altLang="en-US" dirty="0" smtClean="0"/>
              <a:t>的高可用</a:t>
            </a:r>
            <a:r>
              <a:rPr lang="en-US" altLang="zh-CN" dirty="0" smtClean="0"/>
              <a:t>HA</a:t>
            </a:r>
            <a:r>
              <a:rPr lang="zh-CN" altLang="en-US" dirty="0" smtClean="0"/>
              <a:t>方案：</a:t>
            </a:r>
            <a:r>
              <a:rPr lang="en-US" altLang="zh-CN" dirty="0" smtClean="0"/>
              <a:t>HDFS </a:t>
            </a:r>
            <a:r>
              <a:rPr lang="zh-CN" altLang="en-US" dirty="0" smtClean="0"/>
              <a:t>通常由两个</a:t>
            </a:r>
            <a:r>
              <a:rPr lang="en-US" altLang="zh-CN" dirty="0" err="1" smtClean="0"/>
              <a:t>NameNode</a:t>
            </a:r>
            <a:r>
              <a:rPr lang="zh-CN" altLang="en-US" dirty="0" smtClean="0"/>
              <a:t>组成，一个处于 </a:t>
            </a:r>
            <a:r>
              <a:rPr lang="en-US" altLang="zh-CN" dirty="0" smtClean="0"/>
              <a:t>active </a:t>
            </a:r>
            <a:r>
              <a:rPr lang="zh-CN" altLang="en-US" dirty="0" smtClean="0"/>
              <a:t>状态，另一个处于 </a:t>
            </a:r>
            <a:r>
              <a:rPr lang="en-US" altLang="zh-CN" dirty="0" smtClean="0"/>
              <a:t>standby </a:t>
            </a:r>
            <a:r>
              <a:rPr lang="zh-CN" altLang="en-US" dirty="0" smtClean="0"/>
              <a:t>状态。</a:t>
            </a:r>
            <a:r>
              <a:rPr lang="en-US" altLang="zh-CN" dirty="0" smtClean="0"/>
              <a:t>Active </a:t>
            </a:r>
            <a:r>
              <a:rPr lang="en-US" altLang="zh-CN" dirty="0" err="1" smtClean="0"/>
              <a:t>NameNode</a:t>
            </a:r>
            <a:r>
              <a:rPr lang="zh-CN" altLang="en-US" dirty="0" smtClean="0"/>
              <a:t>对外提供服务，比如处理来自客户端的 </a:t>
            </a:r>
            <a:r>
              <a:rPr lang="en-US" altLang="zh-CN" dirty="0" smtClean="0"/>
              <a:t>RPC </a:t>
            </a:r>
            <a:r>
              <a:rPr lang="zh-CN" altLang="en-US" dirty="0" smtClean="0"/>
              <a:t>请求，而 </a:t>
            </a:r>
            <a:r>
              <a:rPr lang="en-US" altLang="zh-CN" dirty="0" smtClean="0"/>
              <a:t>Standby </a:t>
            </a:r>
            <a:r>
              <a:rPr lang="en-US" altLang="zh-CN" dirty="0" err="1" smtClean="0"/>
              <a:t>NameNode</a:t>
            </a:r>
            <a:r>
              <a:rPr lang="en-US" altLang="zh-CN" dirty="0" smtClean="0"/>
              <a:t> </a:t>
            </a:r>
            <a:r>
              <a:rPr lang="zh-CN" altLang="en-US" dirty="0" smtClean="0"/>
              <a:t>则不对外提供服务，仅同步 </a:t>
            </a:r>
            <a:r>
              <a:rPr lang="en-US" altLang="zh-CN" dirty="0" smtClean="0"/>
              <a:t>Active </a:t>
            </a:r>
            <a:r>
              <a:rPr lang="en-US" altLang="zh-CN" dirty="0" err="1" smtClean="0"/>
              <a:t>NameNode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的状态，以便能够在它失败时进行切换。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NameNode</a:t>
            </a:r>
            <a:r>
              <a:rPr lang="en-US" altLang="zh-CN" dirty="0" smtClean="0"/>
              <a:t> </a:t>
            </a:r>
            <a:r>
              <a:rPr lang="zh-CN" altLang="en-US" dirty="0" smtClean="0"/>
              <a:t>高可用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040832"/>
          </a:xfrm>
        </p:spPr>
        <p:txBody>
          <a:bodyPr/>
          <a:lstStyle/>
          <a:p>
            <a:pPr algn="just"/>
            <a:r>
              <a:rPr lang="en-US" altLang="zh-CN" dirty="0" err="1" smtClean="0"/>
              <a:t>NameNode</a:t>
            </a:r>
            <a:r>
              <a:rPr lang="en-US" altLang="zh-CN" dirty="0" smtClean="0"/>
              <a:t> </a:t>
            </a:r>
            <a:r>
              <a:rPr lang="zh-CN" altLang="en-US" dirty="0" smtClean="0"/>
              <a:t>高可用架构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一个典型的</a:t>
            </a:r>
            <a:r>
              <a:rPr lang="en-US" altLang="zh-CN" dirty="0" smtClean="0"/>
              <a:t>HA</a:t>
            </a:r>
            <a:r>
              <a:rPr lang="zh-CN" altLang="en-US" dirty="0" smtClean="0"/>
              <a:t>集群，</a:t>
            </a:r>
            <a:r>
              <a:rPr lang="en-US" altLang="zh-CN" dirty="0" err="1" smtClean="0"/>
              <a:t>NameNode</a:t>
            </a:r>
            <a:r>
              <a:rPr lang="zh-CN" altLang="en-US" dirty="0" smtClean="0"/>
              <a:t>会被配置在两台独立的机器上，在任何时间上，一个</a:t>
            </a:r>
            <a:r>
              <a:rPr lang="en-US" altLang="zh-CN" dirty="0" err="1" smtClean="0"/>
              <a:t>NameNode</a:t>
            </a:r>
            <a:r>
              <a:rPr lang="zh-CN" altLang="en-US" dirty="0" smtClean="0"/>
              <a:t>处于活动状态，而另一个</a:t>
            </a:r>
            <a:r>
              <a:rPr lang="en-US" altLang="zh-CN" dirty="0" err="1" smtClean="0"/>
              <a:t>NameNode</a:t>
            </a:r>
            <a:r>
              <a:rPr lang="zh-CN" altLang="en-US" dirty="0" smtClean="0"/>
              <a:t>处于备份状态，活动状态的</a:t>
            </a:r>
            <a:r>
              <a:rPr lang="en-US" altLang="zh-CN" dirty="0" err="1" smtClean="0"/>
              <a:t>NameNode</a:t>
            </a:r>
            <a:r>
              <a:rPr lang="zh-CN" altLang="en-US" dirty="0" smtClean="0"/>
              <a:t>会响应集群中所有的客户端，备份状态的</a:t>
            </a:r>
            <a:r>
              <a:rPr lang="en-US" altLang="zh-CN" dirty="0" err="1" smtClean="0"/>
              <a:t>NameNode</a:t>
            </a:r>
            <a:r>
              <a:rPr lang="zh-CN" altLang="en-US" dirty="0" smtClean="0"/>
              <a:t>只是作为一个副本，保证在必要的时候提供一个快速的转移。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NameNode</a:t>
            </a:r>
            <a:r>
              <a:rPr lang="en-US" altLang="zh-CN" dirty="0" smtClean="0"/>
              <a:t> </a:t>
            </a:r>
            <a:r>
              <a:rPr lang="zh-CN" altLang="en-US" dirty="0" smtClean="0"/>
              <a:t>高可用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4665893"/>
          </a:xfrm>
        </p:spPr>
        <p:txBody>
          <a:bodyPr/>
          <a:lstStyle/>
          <a:p>
            <a:pPr algn="just"/>
            <a:r>
              <a:rPr lang="en-US" altLang="zh-CN" dirty="0" err="1" smtClean="0"/>
              <a:t>NameNode</a:t>
            </a:r>
            <a:r>
              <a:rPr lang="en-US" altLang="zh-CN" dirty="0" smtClean="0"/>
              <a:t> </a:t>
            </a:r>
            <a:r>
              <a:rPr lang="zh-CN" altLang="en-US" dirty="0" smtClean="0"/>
              <a:t>高可用架构 续</a:t>
            </a:r>
            <a:r>
              <a:rPr lang="en-US" altLang="zh-CN" dirty="0" smtClean="0"/>
              <a:t>……</a:t>
            </a:r>
          </a:p>
          <a:p>
            <a:pPr lvl="1"/>
            <a:r>
              <a:rPr lang="zh-CN" altLang="en-US" dirty="0" smtClean="0"/>
              <a:t>为了让</a:t>
            </a:r>
            <a:r>
              <a:rPr lang="en-US" altLang="zh-CN" dirty="0" smtClean="0"/>
              <a:t>Standby Node</a:t>
            </a:r>
            <a:r>
              <a:rPr lang="zh-CN" altLang="en-US" dirty="0" smtClean="0"/>
              <a:t>与</a:t>
            </a:r>
            <a:r>
              <a:rPr lang="en-US" altLang="zh-CN" dirty="0" smtClean="0"/>
              <a:t>Active Node</a:t>
            </a:r>
            <a:r>
              <a:rPr lang="zh-CN" altLang="en-US" dirty="0" smtClean="0"/>
              <a:t>保持同步，这两个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都与一组称为</a:t>
            </a:r>
            <a:r>
              <a:rPr lang="en-US" altLang="zh-CN" dirty="0" smtClean="0"/>
              <a:t>JNS</a:t>
            </a:r>
            <a:r>
              <a:rPr lang="zh-CN" altLang="en-US" dirty="0" smtClean="0"/>
              <a:t>的互相独立的进程保持通信</a:t>
            </a:r>
            <a:r>
              <a:rPr lang="en-US" altLang="zh-CN" dirty="0" smtClean="0"/>
              <a:t>(Journal Nodes)</a:t>
            </a:r>
            <a:r>
              <a:rPr lang="zh-CN" altLang="en-US" dirty="0" smtClean="0"/>
              <a:t>。当</a:t>
            </a:r>
            <a:r>
              <a:rPr lang="en-US" altLang="zh-CN" dirty="0" smtClean="0"/>
              <a:t>Active Node</a:t>
            </a:r>
            <a:r>
              <a:rPr lang="zh-CN" altLang="en-US" dirty="0" smtClean="0"/>
              <a:t>上更新了</a:t>
            </a:r>
            <a:r>
              <a:rPr lang="en-US" altLang="zh-CN" dirty="0" smtClean="0"/>
              <a:t>namespace</a:t>
            </a:r>
            <a:r>
              <a:rPr lang="zh-CN" altLang="en-US" dirty="0" smtClean="0"/>
              <a:t>，它将记录修改日志发送给</a:t>
            </a:r>
            <a:r>
              <a:rPr lang="en-US" altLang="zh-CN" dirty="0" smtClean="0"/>
              <a:t>JNS</a:t>
            </a:r>
            <a:r>
              <a:rPr lang="zh-CN" altLang="en-US" dirty="0" smtClean="0"/>
              <a:t>的多数派。</a:t>
            </a:r>
            <a:r>
              <a:rPr lang="en-US" altLang="zh-CN" dirty="0" smtClean="0"/>
              <a:t>Standby </a:t>
            </a:r>
            <a:r>
              <a:rPr lang="en-US" altLang="zh-CN" dirty="0" err="1" smtClean="0"/>
              <a:t>noes</a:t>
            </a:r>
            <a:r>
              <a:rPr lang="zh-CN" altLang="en-US" dirty="0" smtClean="0"/>
              <a:t>将会从</a:t>
            </a:r>
            <a:r>
              <a:rPr lang="en-US" altLang="zh-CN" dirty="0" smtClean="0"/>
              <a:t>JNS</a:t>
            </a:r>
            <a:r>
              <a:rPr lang="zh-CN" altLang="en-US" dirty="0" smtClean="0"/>
              <a:t>中读取这些</a:t>
            </a:r>
            <a:r>
              <a:rPr lang="en-US" altLang="zh-CN" dirty="0" smtClean="0"/>
              <a:t>edits</a:t>
            </a:r>
            <a:r>
              <a:rPr lang="zh-CN" altLang="en-US" dirty="0" smtClean="0"/>
              <a:t>，并持续关注它们对日志的变更。</a:t>
            </a:r>
            <a:r>
              <a:rPr lang="en-US" altLang="zh-CN" dirty="0" smtClean="0"/>
              <a:t>Standby Node</a:t>
            </a:r>
            <a:r>
              <a:rPr lang="zh-CN" altLang="en-US" dirty="0" smtClean="0"/>
              <a:t>将日志变更应用在自己的</a:t>
            </a:r>
            <a:r>
              <a:rPr lang="en-US" altLang="zh-CN" dirty="0" smtClean="0"/>
              <a:t>namespace</a:t>
            </a:r>
            <a:r>
              <a:rPr lang="zh-CN" altLang="en-US" dirty="0" smtClean="0"/>
              <a:t>中，当</a:t>
            </a:r>
            <a:r>
              <a:rPr lang="en-US" altLang="zh-CN" dirty="0" smtClean="0"/>
              <a:t>failover</a:t>
            </a:r>
            <a:r>
              <a:rPr lang="zh-CN" altLang="en-US" dirty="0" smtClean="0"/>
              <a:t>发生时，</a:t>
            </a:r>
            <a:r>
              <a:rPr lang="en-US" altLang="zh-CN" dirty="0" smtClean="0"/>
              <a:t>Standby</a:t>
            </a:r>
            <a:r>
              <a:rPr lang="zh-CN" altLang="en-US" dirty="0" smtClean="0"/>
              <a:t>将会在提升自己为</a:t>
            </a:r>
            <a:r>
              <a:rPr lang="en-US" altLang="zh-CN" dirty="0" smtClean="0"/>
              <a:t>Active</a:t>
            </a:r>
            <a:r>
              <a:rPr lang="zh-CN" altLang="en-US" dirty="0" smtClean="0"/>
              <a:t>之前，确保能够从</a:t>
            </a:r>
            <a:r>
              <a:rPr lang="en-US" altLang="zh-CN" dirty="0" smtClean="0"/>
              <a:t>JNS</a:t>
            </a:r>
            <a:r>
              <a:rPr lang="zh-CN" altLang="en-US" dirty="0" smtClean="0"/>
              <a:t>中读取所有的</a:t>
            </a:r>
            <a:r>
              <a:rPr lang="en-US" altLang="zh-CN" dirty="0" smtClean="0"/>
              <a:t>edits</a:t>
            </a:r>
            <a:r>
              <a:rPr lang="zh-CN" altLang="en-US" dirty="0" smtClean="0"/>
              <a:t>，即在</a:t>
            </a:r>
            <a:r>
              <a:rPr lang="en-US" altLang="zh-CN" dirty="0" smtClean="0"/>
              <a:t>failover</a:t>
            </a:r>
            <a:r>
              <a:rPr lang="zh-CN" altLang="en-US" dirty="0" smtClean="0"/>
              <a:t>发生之前</a:t>
            </a:r>
            <a:r>
              <a:rPr lang="en-US" altLang="zh-CN" dirty="0" err="1" smtClean="0"/>
              <a:t>Standy</a:t>
            </a:r>
            <a:r>
              <a:rPr lang="zh-CN" altLang="en-US" dirty="0" smtClean="0"/>
              <a:t>持有的</a:t>
            </a:r>
            <a:r>
              <a:rPr lang="en-US" altLang="zh-CN" dirty="0" smtClean="0"/>
              <a:t>namespace</a:t>
            </a:r>
            <a:r>
              <a:rPr lang="zh-CN" altLang="en-US" dirty="0" smtClean="0"/>
              <a:t>应该与</a:t>
            </a:r>
            <a:r>
              <a:rPr lang="en-US" altLang="zh-CN" dirty="0" smtClean="0"/>
              <a:t>Active</a:t>
            </a:r>
            <a:r>
              <a:rPr lang="zh-CN" altLang="en-US" dirty="0" smtClean="0"/>
              <a:t>保持完全同步。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NameNode</a:t>
            </a:r>
            <a:r>
              <a:rPr lang="en-US" altLang="zh-CN" dirty="0" smtClean="0"/>
              <a:t> </a:t>
            </a:r>
            <a:r>
              <a:rPr lang="zh-CN" altLang="en-US" dirty="0" smtClean="0"/>
              <a:t>高可用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040832"/>
          </a:xfrm>
        </p:spPr>
        <p:txBody>
          <a:bodyPr/>
          <a:lstStyle/>
          <a:p>
            <a:pPr algn="just"/>
            <a:r>
              <a:rPr lang="en-US" altLang="zh-CN" dirty="0" err="1" smtClean="0"/>
              <a:t>NameNode</a:t>
            </a:r>
            <a:r>
              <a:rPr lang="en-US" altLang="zh-CN" dirty="0" smtClean="0"/>
              <a:t> </a:t>
            </a:r>
            <a:r>
              <a:rPr lang="zh-CN" altLang="en-US" dirty="0" smtClean="0"/>
              <a:t>高可用架构 续</a:t>
            </a:r>
            <a:r>
              <a:rPr lang="en-US" altLang="zh-CN" dirty="0" smtClean="0"/>
              <a:t>……</a:t>
            </a:r>
          </a:p>
          <a:p>
            <a:pPr lvl="1"/>
            <a:r>
              <a:rPr lang="en-US" altLang="zh-CN" dirty="0" err="1" smtClean="0"/>
              <a:t>NameNode</a:t>
            </a:r>
            <a:r>
              <a:rPr lang="en-US" altLang="zh-CN" dirty="0" smtClean="0"/>
              <a:t> </a:t>
            </a:r>
            <a:r>
              <a:rPr lang="zh-CN" altLang="en-US" dirty="0" smtClean="0"/>
              <a:t>更新是很频繁的，为了的保持主备数据的一致性，为了支持快速</a:t>
            </a:r>
            <a:r>
              <a:rPr lang="en-US" altLang="zh-CN" dirty="0" smtClean="0"/>
              <a:t>failover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Standby node</a:t>
            </a:r>
            <a:r>
              <a:rPr lang="zh-CN" altLang="en-US" dirty="0" smtClean="0"/>
              <a:t>持有集群中</a:t>
            </a:r>
            <a:r>
              <a:rPr lang="en-US" altLang="zh-CN" dirty="0" smtClean="0"/>
              <a:t>blocks</a:t>
            </a:r>
            <a:r>
              <a:rPr lang="zh-CN" altLang="en-US" dirty="0" smtClean="0"/>
              <a:t>的最新位置是非常必要的。为了达到这一目的，</a:t>
            </a:r>
            <a:r>
              <a:rPr lang="en-US" altLang="zh-CN" dirty="0" err="1" smtClean="0"/>
              <a:t>DataNodes</a:t>
            </a:r>
            <a:r>
              <a:rPr lang="zh-CN" altLang="en-US" dirty="0" smtClean="0"/>
              <a:t>上需要同时配置这两个</a:t>
            </a:r>
            <a:r>
              <a:rPr lang="en-US" altLang="zh-CN" dirty="0" err="1" smtClean="0"/>
              <a:t>Namenode</a:t>
            </a:r>
            <a:r>
              <a:rPr lang="zh-CN" altLang="en-US" dirty="0" smtClean="0"/>
              <a:t>的地址，同时和它们都建立心跳链接，并把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位置发送给它们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zookeeper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8411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NameNode</a:t>
            </a:r>
            <a:r>
              <a:rPr lang="en-US" altLang="zh-CN" dirty="0" smtClean="0"/>
              <a:t> </a:t>
            </a:r>
            <a:r>
              <a:rPr lang="zh-CN" altLang="en-US" dirty="0" smtClean="0"/>
              <a:t>高可用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5072158"/>
          </a:xfrm>
        </p:spPr>
        <p:txBody>
          <a:bodyPr/>
          <a:lstStyle/>
          <a:p>
            <a:pPr algn="just"/>
            <a:r>
              <a:rPr lang="en-US" altLang="zh-CN" dirty="0" err="1" smtClean="0"/>
              <a:t>NameNode</a:t>
            </a:r>
            <a:r>
              <a:rPr lang="en-US" altLang="zh-CN" dirty="0" smtClean="0"/>
              <a:t> </a:t>
            </a:r>
            <a:r>
              <a:rPr lang="zh-CN" altLang="en-US" dirty="0" smtClean="0"/>
              <a:t>高可用架构 续</a:t>
            </a:r>
            <a:r>
              <a:rPr lang="en-US" altLang="zh-CN" dirty="0" smtClean="0"/>
              <a:t>……</a:t>
            </a:r>
          </a:p>
          <a:p>
            <a:pPr lvl="1"/>
            <a:r>
              <a:rPr lang="zh-CN" altLang="en-US" dirty="0" smtClean="0"/>
              <a:t>还有一点非常重要，任何时刻，只能有一个</a:t>
            </a:r>
            <a:r>
              <a:rPr lang="en-US" altLang="zh-CN" dirty="0" smtClean="0"/>
              <a:t>Active </a:t>
            </a:r>
            <a:r>
              <a:rPr lang="en-US" altLang="zh-CN" dirty="0" err="1" smtClean="0"/>
              <a:t>NameNode</a:t>
            </a:r>
            <a:r>
              <a:rPr lang="zh-CN" altLang="en-US" dirty="0" smtClean="0"/>
              <a:t>，否则将会导致集群操作的混乱，那么两个</a:t>
            </a:r>
            <a:r>
              <a:rPr lang="en-US" altLang="zh-CN" dirty="0" err="1" smtClean="0"/>
              <a:t>NameNode</a:t>
            </a:r>
            <a:r>
              <a:rPr lang="zh-CN" altLang="en-US" dirty="0" smtClean="0"/>
              <a:t>将会分别有两种不同的数据状态，可能会导致数据丢失，或者状态异常，这种情况通常称为“</a:t>
            </a:r>
            <a:r>
              <a:rPr lang="en-US" altLang="zh-CN" dirty="0" smtClean="0"/>
              <a:t>split-brain”</a:t>
            </a:r>
            <a:r>
              <a:rPr lang="zh-CN" altLang="en-US" dirty="0" smtClean="0"/>
              <a:t>（脑裂，三节点通讯阻断，即集群中不同的</a:t>
            </a:r>
            <a:r>
              <a:rPr lang="en-US" altLang="zh-CN" dirty="0" err="1" smtClean="0"/>
              <a:t>Datanode</a:t>
            </a:r>
            <a:r>
              <a:rPr lang="en-US" altLang="zh-CN" dirty="0" smtClean="0"/>
              <a:t> </a:t>
            </a:r>
            <a:r>
              <a:rPr lang="zh-CN" altLang="en-US" dirty="0" smtClean="0"/>
              <a:t>看到了不同的</a:t>
            </a:r>
            <a:r>
              <a:rPr lang="en-US" altLang="zh-CN" dirty="0" smtClean="0"/>
              <a:t>Active </a:t>
            </a:r>
            <a:r>
              <a:rPr lang="en-US" altLang="zh-CN" dirty="0" err="1" smtClean="0"/>
              <a:t>NameNodes</a:t>
            </a:r>
            <a:r>
              <a:rPr lang="zh-CN" altLang="en-US" dirty="0" smtClean="0"/>
              <a:t>）。对于</a:t>
            </a:r>
            <a:r>
              <a:rPr lang="en-US" altLang="zh-CN" dirty="0" smtClean="0"/>
              <a:t>JNS</a:t>
            </a:r>
            <a:r>
              <a:rPr lang="zh-CN" altLang="en-US" dirty="0" smtClean="0"/>
              <a:t>而言，任何时候只允许一个</a:t>
            </a:r>
            <a:r>
              <a:rPr lang="en-US" altLang="zh-CN" dirty="0" err="1" smtClean="0"/>
              <a:t>NameNode</a:t>
            </a:r>
            <a:r>
              <a:rPr lang="zh-CN" altLang="en-US" dirty="0" smtClean="0"/>
              <a:t>作为</a:t>
            </a:r>
            <a:r>
              <a:rPr lang="en-US" altLang="zh-CN" dirty="0" smtClean="0"/>
              <a:t>writer</a:t>
            </a:r>
            <a:r>
              <a:rPr lang="zh-CN" altLang="en-US" dirty="0" smtClean="0"/>
              <a:t>；在</a:t>
            </a:r>
            <a:r>
              <a:rPr lang="en-US" altLang="zh-CN" dirty="0" smtClean="0"/>
              <a:t>failover</a:t>
            </a:r>
            <a:r>
              <a:rPr lang="zh-CN" altLang="en-US" dirty="0" smtClean="0"/>
              <a:t>期间，原来的</a:t>
            </a:r>
            <a:r>
              <a:rPr lang="en-US" altLang="zh-CN" dirty="0" smtClean="0"/>
              <a:t>Standby Node</a:t>
            </a:r>
            <a:r>
              <a:rPr lang="zh-CN" altLang="en-US" dirty="0" smtClean="0"/>
              <a:t>将会接管</a:t>
            </a:r>
            <a:r>
              <a:rPr lang="en-US" altLang="zh-CN" dirty="0" smtClean="0"/>
              <a:t>Active</a:t>
            </a:r>
            <a:r>
              <a:rPr lang="zh-CN" altLang="en-US" dirty="0" smtClean="0"/>
              <a:t>的所有职能，并负责向</a:t>
            </a:r>
            <a:r>
              <a:rPr lang="en-US" altLang="zh-CN" dirty="0" smtClean="0"/>
              <a:t>JNS</a:t>
            </a:r>
            <a:r>
              <a:rPr lang="zh-CN" altLang="en-US" dirty="0" smtClean="0"/>
              <a:t>写入日志记录，这中机制阻止了其他</a:t>
            </a:r>
            <a:r>
              <a:rPr lang="en-US" altLang="zh-CN" dirty="0" err="1" smtClean="0"/>
              <a:t>NameNode</a:t>
            </a:r>
            <a:r>
              <a:rPr lang="zh-CN" altLang="en-US" dirty="0" smtClean="0"/>
              <a:t>基于处于</a:t>
            </a:r>
            <a:r>
              <a:rPr lang="en-US" altLang="zh-CN" dirty="0" smtClean="0"/>
              <a:t>Active</a:t>
            </a:r>
            <a:r>
              <a:rPr lang="zh-CN" altLang="en-US" dirty="0" smtClean="0"/>
              <a:t>状态的问题。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NameNode</a:t>
            </a:r>
            <a:r>
              <a:rPr lang="en-US" altLang="zh-CN" dirty="0" smtClean="0"/>
              <a:t> </a:t>
            </a:r>
            <a:r>
              <a:rPr lang="zh-CN" altLang="en-US" dirty="0" smtClean="0"/>
              <a:t>高可用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1009507"/>
          </a:xfrm>
        </p:spPr>
        <p:txBody>
          <a:bodyPr/>
          <a:lstStyle/>
          <a:p>
            <a:pPr algn="just"/>
            <a:r>
              <a:rPr lang="en-US" altLang="zh-CN" dirty="0" err="1" smtClean="0"/>
              <a:t>NameNode</a:t>
            </a:r>
            <a:r>
              <a:rPr lang="en-US" altLang="zh-CN" dirty="0" smtClean="0"/>
              <a:t> </a:t>
            </a:r>
            <a:r>
              <a:rPr lang="zh-CN" altLang="en-US" dirty="0" smtClean="0"/>
              <a:t>高可用架构 续</a:t>
            </a:r>
            <a:r>
              <a:rPr lang="en-US" altLang="zh-CN" dirty="0" smtClean="0"/>
              <a:t>……</a:t>
            </a:r>
          </a:p>
          <a:p>
            <a:pPr lvl="1"/>
            <a:endParaRPr lang="en-US" altLang="zh-CN" dirty="0" smtClean="0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2428868"/>
            <a:ext cx="6675437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NameNode</a:t>
            </a:r>
            <a:r>
              <a:rPr lang="en-US" altLang="zh-CN" dirty="0" smtClean="0"/>
              <a:t> </a:t>
            </a:r>
            <a:r>
              <a:rPr lang="zh-CN" altLang="en-US" dirty="0" smtClean="0"/>
              <a:t>高可用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497957"/>
          </a:xfrm>
        </p:spPr>
        <p:txBody>
          <a:bodyPr/>
          <a:lstStyle/>
          <a:p>
            <a:r>
              <a:rPr lang="zh-CN" altLang="en-US" dirty="0" smtClean="0"/>
              <a:t>系统规划</a:t>
            </a:r>
            <a:endParaRPr lang="en-US" altLang="zh-CN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85786" y="2571744"/>
          <a:ext cx="7715304" cy="3527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950"/>
                <a:gridCol w="4000528"/>
                <a:gridCol w="1928826"/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主机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角色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软件</a:t>
                      </a:r>
                      <a:endParaRPr lang="zh-CN" altLang="en-US" dirty="0"/>
                    </a:p>
                  </a:txBody>
                  <a:tcPr/>
                </a:tc>
              </a:tr>
              <a:tr h="48653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192.168.4.10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NameNode1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Hadoop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192.168.4.20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NameNode2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Hadoop</a:t>
                      </a:r>
                      <a:endParaRPr lang="zh-CN" altLang="en-US" dirty="0"/>
                    </a:p>
                  </a:txBody>
                  <a:tcPr/>
                </a:tc>
              </a:tr>
              <a:tr h="72791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192.168.4.11</a:t>
                      </a:r>
                    </a:p>
                    <a:p>
                      <a:pPr algn="ctr"/>
                      <a:r>
                        <a:rPr lang="en-US" altLang="zh-CN" dirty="0" smtClean="0"/>
                        <a:t>node1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DataNode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Zookeeper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HDFS</a:t>
                      </a:r>
                    </a:p>
                    <a:p>
                      <a:pPr algn="ctr"/>
                      <a:r>
                        <a:rPr lang="en-US" altLang="zh-CN" dirty="0" smtClean="0"/>
                        <a:t>Zookeeper</a:t>
                      </a:r>
                      <a:endParaRPr lang="zh-CN" altLang="en-US" dirty="0"/>
                    </a:p>
                  </a:txBody>
                  <a:tcPr/>
                </a:tc>
              </a:tr>
              <a:tr h="72791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192.168.4.12</a:t>
                      </a:r>
                    </a:p>
                    <a:p>
                      <a:pPr algn="ctr"/>
                      <a:r>
                        <a:rPr lang="en-US" altLang="zh-CN" dirty="0" smtClean="0"/>
                        <a:t>node2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DataNode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Zookeeper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HDFS</a:t>
                      </a:r>
                    </a:p>
                    <a:p>
                      <a:pPr algn="ctr"/>
                      <a:r>
                        <a:rPr lang="en-US" altLang="zh-CN" dirty="0" smtClean="0"/>
                        <a:t>Zookeeper</a:t>
                      </a:r>
                      <a:endParaRPr lang="zh-CN" altLang="en-US" dirty="0"/>
                    </a:p>
                  </a:txBody>
                  <a:tcPr/>
                </a:tc>
              </a:tr>
              <a:tr h="72791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192.168.4.13</a:t>
                      </a:r>
                    </a:p>
                    <a:p>
                      <a:pPr algn="ctr"/>
                      <a:r>
                        <a:rPr lang="en-US" altLang="zh-CN" dirty="0" smtClean="0"/>
                        <a:t>node3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DataNode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Zookeeper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HDFS</a:t>
                      </a:r>
                    </a:p>
                    <a:p>
                      <a:pPr algn="ctr"/>
                      <a:r>
                        <a:rPr lang="en-US" altLang="zh-CN" dirty="0" smtClean="0"/>
                        <a:t>Zookeeper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NameNode</a:t>
            </a:r>
            <a:r>
              <a:rPr lang="en-US" altLang="zh-CN" dirty="0" smtClean="0"/>
              <a:t> </a:t>
            </a:r>
            <a:r>
              <a:rPr lang="zh-CN" altLang="en-US" dirty="0" smtClean="0"/>
              <a:t>高可用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4524315"/>
          </a:xfrm>
        </p:spPr>
        <p:txBody>
          <a:bodyPr/>
          <a:lstStyle/>
          <a:p>
            <a:pPr algn="just"/>
            <a:r>
              <a:rPr lang="en-US" altLang="zh-CN" dirty="0" smtClean="0"/>
              <a:t>core-site.xml</a:t>
            </a:r>
          </a:p>
          <a:p>
            <a:pPr lvl="2"/>
            <a:r>
              <a:rPr lang="en-US" altLang="zh-CN" dirty="0" smtClean="0"/>
              <a:t>&lt;property&gt;</a:t>
            </a:r>
          </a:p>
          <a:p>
            <a:pPr lvl="2"/>
            <a:r>
              <a:rPr lang="en-US" altLang="zh-CN" dirty="0" smtClean="0"/>
              <a:t>    &lt;name&gt;</a:t>
            </a:r>
            <a:r>
              <a:rPr lang="en-US" altLang="zh-CN" dirty="0" err="1" smtClean="0"/>
              <a:t>fs.defaultFS</a:t>
            </a:r>
            <a:r>
              <a:rPr lang="en-US" altLang="zh-CN" dirty="0" smtClean="0"/>
              <a:t>&lt;/name&gt;</a:t>
            </a:r>
          </a:p>
          <a:p>
            <a:pPr lvl="2"/>
            <a:r>
              <a:rPr lang="en-US" altLang="zh-CN" dirty="0" smtClean="0"/>
              <a:t>    &lt;value&gt;hdfs://mycluster&lt;/value&gt;</a:t>
            </a:r>
          </a:p>
          <a:p>
            <a:pPr lvl="2"/>
            <a:r>
              <a:rPr lang="en-US" altLang="zh-CN" dirty="0" smtClean="0"/>
              <a:t>&lt;/property&gt;</a:t>
            </a:r>
          </a:p>
          <a:p>
            <a:pPr lvl="2"/>
            <a:r>
              <a:rPr lang="en-US" altLang="zh-CN" dirty="0" smtClean="0"/>
              <a:t>&lt;property&gt;</a:t>
            </a:r>
          </a:p>
          <a:p>
            <a:pPr lvl="2"/>
            <a:r>
              <a:rPr lang="en-US" altLang="zh-CN" dirty="0" smtClean="0"/>
              <a:t>    &lt;name&gt;</a:t>
            </a:r>
            <a:r>
              <a:rPr lang="en-US" altLang="zh-CN" dirty="0" err="1" smtClean="0"/>
              <a:t>hadoop.tmp.dir</a:t>
            </a:r>
            <a:r>
              <a:rPr lang="en-US" altLang="zh-CN" dirty="0" smtClean="0"/>
              <a:t>&lt;/name&gt;</a:t>
            </a:r>
          </a:p>
          <a:p>
            <a:pPr lvl="2"/>
            <a:r>
              <a:rPr lang="en-US" altLang="zh-CN" dirty="0" smtClean="0"/>
              <a:t>    &lt;value&gt;/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&lt;/value&gt;</a:t>
            </a:r>
          </a:p>
          <a:p>
            <a:pPr lvl="2"/>
            <a:r>
              <a:rPr lang="en-US" altLang="zh-CN" dirty="0" smtClean="0"/>
              <a:t>&lt;/property&gt;</a:t>
            </a:r>
          </a:p>
          <a:p>
            <a:pPr lvl="2"/>
            <a:r>
              <a:rPr lang="en-US" altLang="zh-CN" dirty="0" smtClean="0"/>
              <a:t>&lt;property&gt;</a:t>
            </a:r>
          </a:p>
          <a:p>
            <a:pPr lvl="2"/>
            <a:r>
              <a:rPr lang="en-US" altLang="zh-CN" dirty="0" smtClean="0"/>
              <a:t>    &lt;name&gt;</a:t>
            </a:r>
            <a:r>
              <a:rPr lang="en-US" altLang="zh-CN" dirty="0" err="1" smtClean="0"/>
              <a:t>ha.zookeeper.quorum</a:t>
            </a:r>
            <a:r>
              <a:rPr lang="en-US" altLang="zh-CN" dirty="0" smtClean="0"/>
              <a:t>&lt;/name&gt;</a:t>
            </a:r>
          </a:p>
          <a:p>
            <a:pPr lvl="2"/>
            <a:r>
              <a:rPr lang="en-US" altLang="zh-CN" dirty="0" smtClean="0"/>
              <a:t>    &lt;value&gt;node2:2181,node3:2181,node4:2181&lt;/value&gt;</a:t>
            </a:r>
          </a:p>
          <a:p>
            <a:pPr lvl="2"/>
            <a:r>
              <a:rPr lang="en-US" altLang="zh-CN" dirty="0" smtClean="0"/>
              <a:t>&lt;/property&gt;</a:t>
            </a:r>
          </a:p>
        </p:txBody>
      </p:sp>
    </p:spTree>
    <p:extLst>
      <p:ext uri="{BB962C8B-B14F-4D97-AF65-F5344CB8AC3E}">
        <p14:creationId xmlns:p14="http://schemas.microsoft.com/office/powerpoint/2010/main" xmlns="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NameNode</a:t>
            </a:r>
            <a:r>
              <a:rPr lang="en-US" altLang="zh-CN" dirty="0" smtClean="0"/>
              <a:t> </a:t>
            </a:r>
            <a:r>
              <a:rPr lang="zh-CN" altLang="en-US" dirty="0" smtClean="0"/>
              <a:t>高可用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693319"/>
          </a:xfrm>
        </p:spPr>
        <p:txBody>
          <a:bodyPr/>
          <a:lstStyle/>
          <a:p>
            <a:pPr algn="just"/>
            <a:r>
              <a:rPr lang="en-US" altLang="zh-CN" dirty="0" smtClean="0"/>
              <a:t>hdfs-site.xml</a:t>
            </a:r>
          </a:p>
          <a:p>
            <a:pPr lvl="2"/>
            <a:r>
              <a:rPr lang="en-US" altLang="zh-CN" dirty="0" smtClean="0"/>
              <a:t>&lt;property&gt;</a:t>
            </a:r>
          </a:p>
          <a:p>
            <a:pPr lvl="2"/>
            <a:r>
              <a:rPr lang="en-US" altLang="zh-CN" dirty="0" smtClean="0"/>
              <a:t>    &lt;name&gt;</a:t>
            </a:r>
            <a:r>
              <a:rPr lang="en-US" altLang="zh-CN" dirty="0" err="1" smtClean="0"/>
              <a:t>dfs.replication</a:t>
            </a:r>
            <a:r>
              <a:rPr lang="en-US" altLang="zh-CN" dirty="0" smtClean="0"/>
              <a:t>&lt;/name&gt;</a:t>
            </a:r>
          </a:p>
          <a:p>
            <a:pPr lvl="2"/>
            <a:r>
              <a:rPr lang="en-US" altLang="zh-CN" dirty="0" smtClean="0"/>
              <a:t>    &lt;value&gt;1&lt;/value&gt;</a:t>
            </a:r>
          </a:p>
          <a:p>
            <a:pPr lvl="2"/>
            <a:r>
              <a:rPr lang="en-US" altLang="zh-CN" dirty="0" smtClean="0"/>
              <a:t>&lt;/property&gt;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err="1" smtClean="0"/>
              <a:t>secondarynamenode</a:t>
            </a:r>
            <a:r>
              <a:rPr lang="en-US" altLang="zh-CN" dirty="0" smtClean="0"/>
              <a:t> </a:t>
            </a:r>
            <a:r>
              <a:rPr lang="zh-CN" altLang="en-US" dirty="0" smtClean="0"/>
              <a:t>在高可用里面没有用途，这里把他关闭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namenode</a:t>
            </a:r>
            <a:r>
              <a:rPr lang="en-US" altLang="zh-CN" dirty="0" smtClean="0"/>
              <a:t> </a:t>
            </a:r>
            <a:r>
              <a:rPr lang="zh-CN" altLang="en-US" dirty="0" smtClean="0"/>
              <a:t>在后面定义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NameNode</a:t>
            </a:r>
            <a:r>
              <a:rPr lang="en-US" altLang="zh-CN" dirty="0" smtClean="0"/>
              <a:t> </a:t>
            </a:r>
            <a:r>
              <a:rPr lang="zh-CN" altLang="en-US" dirty="0" smtClean="0"/>
              <a:t>高可用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4142673"/>
          </a:xfrm>
        </p:spPr>
        <p:txBody>
          <a:bodyPr/>
          <a:lstStyle/>
          <a:p>
            <a:pPr algn="just"/>
            <a:r>
              <a:rPr lang="en-US" altLang="zh-CN" dirty="0" smtClean="0"/>
              <a:t>hdfs-site.xml   </a:t>
            </a:r>
            <a:r>
              <a:rPr lang="zh-CN" altLang="en-US" dirty="0" smtClean="0"/>
              <a:t>续 </a:t>
            </a:r>
            <a:r>
              <a:rPr lang="en-US" altLang="zh-CN" dirty="0" smtClean="0"/>
              <a:t>……</a:t>
            </a:r>
          </a:p>
          <a:p>
            <a:pPr lvl="1" algn="just"/>
            <a:r>
              <a:rPr lang="en-US" altLang="zh-CN" dirty="0" smtClean="0"/>
              <a:t>&lt;!-- </a:t>
            </a:r>
            <a:r>
              <a:rPr lang="zh-CN" altLang="en-US" dirty="0" smtClean="0"/>
              <a:t>指定</a:t>
            </a:r>
            <a:r>
              <a:rPr lang="en-US" altLang="zh-CN" dirty="0" err="1" smtClean="0"/>
              <a:t>hdfs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nameservices</a:t>
            </a:r>
            <a:r>
              <a:rPr lang="zh-CN" altLang="en-US" dirty="0" smtClean="0"/>
              <a:t>名称为</a:t>
            </a:r>
            <a:r>
              <a:rPr lang="en-US" altLang="zh-CN" dirty="0" err="1" smtClean="0"/>
              <a:t>mycluster</a:t>
            </a:r>
            <a:r>
              <a:rPr lang="en-US" altLang="zh-CN" dirty="0" smtClean="0"/>
              <a:t> --&gt;</a:t>
            </a:r>
          </a:p>
          <a:p>
            <a:pPr lvl="2" algn="just"/>
            <a:r>
              <a:rPr lang="en-US" altLang="zh-CN" dirty="0" smtClean="0"/>
              <a:t>&lt;property&gt;</a:t>
            </a:r>
          </a:p>
          <a:p>
            <a:pPr lvl="2" algn="just"/>
            <a:r>
              <a:rPr lang="en-US" altLang="zh-CN" dirty="0" smtClean="0"/>
              <a:t>    &lt;name&gt;</a:t>
            </a:r>
            <a:r>
              <a:rPr lang="en-US" altLang="zh-CN" dirty="0" err="1" smtClean="0"/>
              <a:t>dfs.nameservices</a:t>
            </a:r>
            <a:r>
              <a:rPr lang="en-US" altLang="zh-CN" dirty="0" smtClean="0"/>
              <a:t>&lt;/name&gt;</a:t>
            </a:r>
          </a:p>
          <a:p>
            <a:pPr lvl="2" algn="just"/>
            <a:r>
              <a:rPr lang="en-US" altLang="zh-CN" dirty="0" smtClean="0"/>
              <a:t>    &lt;value&gt;</a:t>
            </a:r>
            <a:r>
              <a:rPr lang="en-US" altLang="zh-CN" dirty="0" err="1" smtClean="0"/>
              <a:t>mycluster</a:t>
            </a:r>
            <a:r>
              <a:rPr lang="en-US" altLang="zh-CN" dirty="0" smtClean="0"/>
              <a:t>&lt;/value&gt;</a:t>
            </a:r>
          </a:p>
          <a:p>
            <a:pPr lvl="2" algn="just"/>
            <a:r>
              <a:rPr lang="en-US" altLang="zh-CN" dirty="0" smtClean="0"/>
              <a:t>&lt;/property&gt;</a:t>
            </a:r>
          </a:p>
          <a:p>
            <a:pPr lvl="1" algn="just"/>
            <a:r>
              <a:rPr lang="zh-CN" altLang="en-US" dirty="0" smtClean="0"/>
              <a:t>指定集群的两个 </a:t>
            </a:r>
            <a:r>
              <a:rPr lang="en-US" altLang="zh-CN" dirty="0" err="1" smtClean="0"/>
              <a:t>NaneNode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的名称分别为</a:t>
            </a:r>
            <a:r>
              <a:rPr lang="en-US" altLang="zh-CN" dirty="0" smtClean="0"/>
              <a:t>nn1,nn2 </a:t>
            </a:r>
          </a:p>
          <a:p>
            <a:pPr lvl="2" algn="just"/>
            <a:r>
              <a:rPr lang="en-US" altLang="zh-CN" dirty="0" smtClean="0"/>
              <a:t>&lt;property&gt;</a:t>
            </a:r>
          </a:p>
          <a:p>
            <a:pPr lvl="2" algn="just"/>
            <a:r>
              <a:rPr lang="en-US" altLang="zh-CN" dirty="0" smtClean="0"/>
              <a:t>    &lt;name&gt;</a:t>
            </a:r>
            <a:r>
              <a:rPr lang="en-US" altLang="zh-CN" dirty="0" err="1" smtClean="0"/>
              <a:t>dfs.ha.namenodes.mycluster</a:t>
            </a:r>
            <a:r>
              <a:rPr lang="en-US" altLang="zh-CN" dirty="0" smtClean="0"/>
              <a:t>&lt;/name&gt;</a:t>
            </a:r>
          </a:p>
          <a:p>
            <a:pPr lvl="2" algn="just"/>
            <a:r>
              <a:rPr lang="en-US" altLang="zh-CN" dirty="0" smtClean="0"/>
              <a:t>    &lt;value&gt;nn1,nn2&lt;/value&gt;</a:t>
            </a:r>
          </a:p>
          <a:p>
            <a:pPr lvl="2" algn="just"/>
            <a:r>
              <a:rPr lang="en-US" altLang="zh-CN" dirty="0" smtClean="0"/>
              <a:t>&lt;/property&gt;</a:t>
            </a:r>
          </a:p>
        </p:txBody>
      </p:sp>
    </p:spTree>
    <p:extLst>
      <p:ext uri="{BB962C8B-B14F-4D97-AF65-F5344CB8AC3E}">
        <p14:creationId xmlns:p14="http://schemas.microsoft.com/office/powerpoint/2010/main" xmlns="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NameNode</a:t>
            </a:r>
            <a:r>
              <a:rPr lang="en-US" altLang="zh-CN" dirty="0" smtClean="0"/>
              <a:t> </a:t>
            </a:r>
            <a:r>
              <a:rPr lang="zh-CN" altLang="en-US" dirty="0" smtClean="0"/>
              <a:t>高可用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4222694"/>
          </a:xfrm>
        </p:spPr>
        <p:txBody>
          <a:bodyPr/>
          <a:lstStyle/>
          <a:p>
            <a:pPr algn="just"/>
            <a:r>
              <a:rPr lang="en-US" altLang="zh-CN" dirty="0" smtClean="0"/>
              <a:t>hdfs-site.xml   </a:t>
            </a:r>
            <a:r>
              <a:rPr lang="zh-CN" altLang="en-US" dirty="0" smtClean="0"/>
              <a:t>续 </a:t>
            </a:r>
            <a:r>
              <a:rPr lang="en-US" altLang="zh-CN" dirty="0" smtClean="0"/>
              <a:t>……</a:t>
            </a:r>
          </a:p>
          <a:p>
            <a:pPr lvl="1" algn="just"/>
            <a:r>
              <a:rPr lang="zh-CN" altLang="en-US" dirty="0" smtClean="0"/>
              <a:t>配置</a:t>
            </a:r>
            <a:r>
              <a:rPr lang="en-US" altLang="zh-CN" dirty="0" smtClean="0"/>
              <a:t>nn1,nn2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rpc</a:t>
            </a:r>
            <a:r>
              <a:rPr lang="zh-CN" altLang="en-US" dirty="0" smtClean="0"/>
              <a:t>通信端口</a:t>
            </a:r>
            <a:endParaRPr lang="en-US" altLang="zh-CN" dirty="0" smtClean="0"/>
          </a:p>
          <a:p>
            <a:pPr lvl="2" algn="just"/>
            <a:r>
              <a:rPr lang="en-US" altLang="zh-CN" dirty="0" smtClean="0"/>
              <a:t>&lt;property&gt;</a:t>
            </a:r>
          </a:p>
          <a:p>
            <a:pPr lvl="2" algn="just"/>
            <a:r>
              <a:rPr lang="en-US" altLang="zh-CN" dirty="0" smtClean="0"/>
              <a:t>    &lt;name&gt;dfs.namenode.rpc-address.mycluster.nn1&lt;/name&gt;</a:t>
            </a:r>
          </a:p>
          <a:p>
            <a:pPr lvl="2" algn="just"/>
            <a:r>
              <a:rPr lang="en-US" altLang="zh-CN" dirty="0" smtClean="0"/>
              <a:t>    &lt;value&gt;node1:8020&lt;/value&gt;</a:t>
            </a:r>
          </a:p>
          <a:p>
            <a:pPr lvl="2" algn="just"/>
            <a:r>
              <a:rPr lang="en-US" altLang="zh-CN" dirty="0" smtClean="0"/>
              <a:t>&lt;/property&gt;</a:t>
            </a:r>
          </a:p>
          <a:p>
            <a:pPr lvl="2" algn="just"/>
            <a:r>
              <a:rPr lang="en-US" altLang="zh-CN" dirty="0" smtClean="0"/>
              <a:t>&lt;property&gt;</a:t>
            </a:r>
          </a:p>
          <a:p>
            <a:pPr lvl="2" algn="just"/>
            <a:r>
              <a:rPr lang="en-US" altLang="zh-CN" dirty="0" smtClean="0"/>
              <a:t>    &lt;name&gt;dfs.namenode.rpc-address.mycluster.nn2&lt;/name&gt;</a:t>
            </a:r>
          </a:p>
          <a:p>
            <a:pPr lvl="2" algn="just"/>
            <a:r>
              <a:rPr lang="en-US" altLang="zh-CN" dirty="0" smtClean="0"/>
              <a:t>    &lt;value&gt;node2:8020&lt;/value&gt;</a:t>
            </a:r>
          </a:p>
          <a:p>
            <a:pPr lvl="2" algn="just"/>
            <a:r>
              <a:rPr lang="en-US" altLang="zh-CN" dirty="0" smtClean="0"/>
              <a:t>&lt;/property&gt;</a:t>
            </a:r>
          </a:p>
        </p:txBody>
      </p:sp>
    </p:spTree>
    <p:extLst>
      <p:ext uri="{BB962C8B-B14F-4D97-AF65-F5344CB8AC3E}">
        <p14:creationId xmlns:p14="http://schemas.microsoft.com/office/powerpoint/2010/main" xmlns="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NameNode</a:t>
            </a:r>
            <a:r>
              <a:rPr lang="en-US" altLang="zh-CN" dirty="0" smtClean="0"/>
              <a:t> </a:t>
            </a:r>
            <a:r>
              <a:rPr lang="zh-CN" altLang="en-US" dirty="0" smtClean="0"/>
              <a:t>高可用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4222694"/>
          </a:xfrm>
        </p:spPr>
        <p:txBody>
          <a:bodyPr/>
          <a:lstStyle/>
          <a:p>
            <a:pPr algn="just"/>
            <a:r>
              <a:rPr lang="en-US" altLang="zh-CN" dirty="0" smtClean="0"/>
              <a:t>hdfs-site.xml   </a:t>
            </a:r>
            <a:r>
              <a:rPr lang="zh-CN" altLang="en-US" dirty="0" smtClean="0"/>
              <a:t>续 </a:t>
            </a:r>
            <a:r>
              <a:rPr lang="en-US" altLang="zh-CN" dirty="0" smtClean="0"/>
              <a:t>……</a:t>
            </a:r>
          </a:p>
          <a:p>
            <a:pPr lvl="1" algn="just"/>
            <a:r>
              <a:rPr lang="zh-CN" altLang="en-US" dirty="0" smtClean="0"/>
              <a:t>配置</a:t>
            </a:r>
            <a:r>
              <a:rPr lang="en-US" altLang="zh-CN" dirty="0" smtClean="0"/>
              <a:t>nn1,nn2</a:t>
            </a:r>
            <a:r>
              <a:rPr lang="zh-CN" altLang="en-US" dirty="0" smtClean="0"/>
              <a:t>的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通信端口</a:t>
            </a:r>
            <a:endParaRPr lang="en-US" altLang="zh-CN" dirty="0" smtClean="0"/>
          </a:p>
          <a:p>
            <a:pPr lvl="2" algn="just"/>
            <a:r>
              <a:rPr lang="en-US" altLang="zh-CN" dirty="0" smtClean="0"/>
              <a:t>&lt;property&gt;</a:t>
            </a:r>
          </a:p>
          <a:p>
            <a:pPr lvl="2" algn="just"/>
            <a:r>
              <a:rPr lang="en-US" altLang="zh-CN" dirty="0" smtClean="0"/>
              <a:t>    &lt;name&gt;dfs.namenode.http-address.mycluster.nn1&lt;/name&gt;</a:t>
            </a:r>
          </a:p>
          <a:p>
            <a:pPr lvl="2" algn="just"/>
            <a:r>
              <a:rPr lang="en-US" altLang="zh-CN" dirty="0" smtClean="0"/>
              <a:t>    &lt;value&gt;node1:50070&lt;/value&gt;</a:t>
            </a:r>
          </a:p>
          <a:p>
            <a:pPr lvl="2" algn="just"/>
            <a:r>
              <a:rPr lang="en-US" altLang="zh-CN" dirty="0" smtClean="0"/>
              <a:t>&lt;/property&gt;</a:t>
            </a:r>
          </a:p>
          <a:p>
            <a:pPr lvl="2" algn="just"/>
            <a:r>
              <a:rPr lang="en-US" altLang="zh-CN" dirty="0" smtClean="0"/>
              <a:t>&lt;property&gt;</a:t>
            </a:r>
          </a:p>
          <a:p>
            <a:pPr lvl="2" algn="just"/>
            <a:r>
              <a:rPr lang="en-US" altLang="zh-CN" dirty="0" smtClean="0"/>
              <a:t>    &lt;name&gt;dfs.namenode.http-address.mycluster.nn2&lt;/name&gt;</a:t>
            </a:r>
          </a:p>
          <a:p>
            <a:pPr lvl="2" algn="just"/>
            <a:r>
              <a:rPr lang="en-US" altLang="zh-CN" dirty="0" smtClean="0"/>
              <a:t>    &lt;value&gt;node2:50070&lt;/value&gt;</a:t>
            </a:r>
          </a:p>
          <a:p>
            <a:pPr lvl="2" algn="just"/>
            <a:r>
              <a:rPr lang="en-US" altLang="zh-CN" dirty="0" smtClean="0"/>
              <a:t>&lt;/property&gt;</a:t>
            </a:r>
          </a:p>
        </p:txBody>
      </p:sp>
    </p:spTree>
    <p:extLst>
      <p:ext uri="{BB962C8B-B14F-4D97-AF65-F5344CB8AC3E}">
        <p14:creationId xmlns:p14="http://schemas.microsoft.com/office/powerpoint/2010/main" xmlns="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NameNode</a:t>
            </a:r>
            <a:r>
              <a:rPr lang="en-US" altLang="zh-CN" dirty="0" smtClean="0"/>
              <a:t> </a:t>
            </a:r>
            <a:r>
              <a:rPr lang="zh-CN" altLang="en-US" dirty="0" smtClean="0"/>
              <a:t>高可用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4696670"/>
          </a:xfrm>
        </p:spPr>
        <p:txBody>
          <a:bodyPr/>
          <a:lstStyle/>
          <a:p>
            <a:pPr algn="just"/>
            <a:r>
              <a:rPr lang="en-US" altLang="zh-CN" dirty="0" smtClean="0"/>
              <a:t>hdfs-site.xml   </a:t>
            </a:r>
            <a:r>
              <a:rPr lang="zh-CN" altLang="en-US" dirty="0" smtClean="0"/>
              <a:t>续 </a:t>
            </a:r>
            <a:r>
              <a:rPr lang="en-US" altLang="zh-CN" dirty="0" smtClean="0"/>
              <a:t>……</a:t>
            </a:r>
          </a:p>
          <a:p>
            <a:pPr lvl="1" algn="just"/>
            <a:r>
              <a:rPr lang="zh-CN" altLang="en-US" dirty="0" smtClean="0"/>
              <a:t>指定</a:t>
            </a:r>
            <a:r>
              <a:rPr lang="en-US" altLang="zh-CN" dirty="0" err="1" smtClean="0"/>
              <a:t>namenode</a:t>
            </a:r>
            <a:r>
              <a:rPr lang="zh-CN" altLang="en-US" dirty="0" smtClean="0"/>
              <a:t>元数据存储在</a:t>
            </a:r>
            <a:r>
              <a:rPr lang="en-US" altLang="zh-CN" dirty="0" err="1" smtClean="0"/>
              <a:t>journalnode</a:t>
            </a:r>
            <a:r>
              <a:rPr lang="zh-CN" altLang="en-US" dirty="0" smtClean="0"/>
              <a:t>中的路径</a:t>
            </a:r>
            <a:endParaRPr lang="en-US" altLang="zh-CN" dirty="0" smtClean="0"/>
          </a:p>
          <a:p>
            <a:pPr lvl="2" algn="just"/>
            <a:r>
              <a:rPr lang="en-US" altLang="zh-CN" dirty="0" smtClean="0"/>
              <a:t>&lt;property&gt;</a:t>
            </a:r>
          </a:p>
          <a:p>
            <a:pPr lvl="2" algn="just"/>
            <a:r>
              <a:rPr lang="en-US" altLang="zh-CN" dirty="0" smtClean="0"/>
              <a:t>    &lt;name&gt;</a:t>
            </a:r>
            <a:r>
              <a:rPr lang="en-US" altLang="zh-CN" dirty="0" err="1" smtClean="0"/>
              <a:t>dfs.namenode.shared.edits.dir</a:t>
            </a:r>
            <a:r>
              <a:rPr lang="en-US" altLang="zh-CN" dirty="0" smtClean="0"/>
              <a:t>&lt;/name&gt;</a:t>
            </a:r>
          </a:p>
          <a:p>
            <a:pPr lvl="2" algn="just"/>
            <a:r>
              <a:rPr lang="en-US" altLang="zh-CN" dirty="0" smtClean="0"/>
              <a:t>    &lt;value&gt;qjournal</a:t>
            </a:r>
            <a:r>
              <a:rPr lang="en-US" altLang="zh-CN" smtClean="0"/>
              <a:t>://node3:8485;node4:8485/mycluster</a:t>
            </a:r>
            <a:r>
              <a:rPr lang="en-US" altLang="zh-CN" dirty="0" smtClean="0"/>
              <a:t>&lt;/value&gt;</a:t>
            </a:r>
          </a:p>
          <a:p>
            <a:pPr lvl="2" algn="just"/>
            <a:r>
              <a:rPr lang="en-US" altLang="zh-CN" dirty="0" smtClean="0"/>
              <a:t>&lt;/property&gt;</a:t>
            </a:r>
          </a:p>
          <a:p>
            <a:pPr lvl="1" algn="just"/>
            <a:r>
              <a:rPr lang="zh-CN" altLang="en-US" dirty="0" smtClean="0"/>
              <a:t>指定</a:t>
            </a:r>
            <a:r>
              <a:rPr lang="en-US" altLang="zh-CN" dirty="0" err="1" smtClean="0"/>
              <a:t>journalnode</a:t>
            </a:r>
            <a:r>
              <a:rPr lang="zh-CN" altLang="en-US" dirty="0" smtClean="0"/>
              <a:t>日志文件存储的路径</a:t>
            </a:r>
            <a:endParaRPr lang="en-US" altLang="zh-CN" dirty="0" smtClean="0"/>
          </a:p>
          <a:p>
            <a:pPr lvl="2" algn="just"/>
            <a:r>
              <a:rPr lang="en-US" altLang="zh-CN" dirty="0" smtClean="0"/>
              <a:t>&lt;property&gt;</a:t>
            </a:r>
          </a:p>
          <a:p>
            <a:pPr lvl="2" algn="just"/>
            <a:r>
              <a:rPr lang="en-US" altLang="zh-CN" dirty="0" smtClean="0"/>
              <a:t>    &lt;name&gt;</a:t>
            </a:r>
            <a:r>
              <a:rPr lang="en-US" altLang="zh-CN" dirty="0" err="1" smtClean="0"/>
              <a:t>dfs.journalnode.edits.dir</a:t>
            </a:r>
            <a:r>
              <a:rPr lang="en-US" altLang="zh-CN" dirty="0" smtClean="0"/>
              <a:t>&lt;/name&gt;</a:t>
            </a:r>
          </a:p>
          <a:p>
            <a:pPr lvl="2" algn="just"/>
            <a:r>
              <a:rPr lang="en-US" altLang="zh-CN" dirty="0" smtClean="0"/>
              <a:t>    &lt;value&gt;/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/journal&lt;/value&gt;</a:t>
            </a:r>
          </a:p>
          <a:p>
            <a:pPr lvl="2" algn="just"/>
            <a:r>
              <a:rPr lang="en-US" altLang="zh-CN" dirty="0" smtClean="0"/>
              <a:t>&lt;/property&gt;</a:t>
            </a:r>
          </a:p>
        </p:txBody>
      </p:sp>
    </p:spTree>
    <p:extLst>
      <p:ext uri="{BB962C8B-B14F-4D97-AF65-F5344CB8AC3E}">
        <p14:creationId xmlns:p14="http://schemas.microsoft.com/office/powerpoint/2010/main" xmlns="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NameNode</a:t>
            </a:r>
            <a:r>
              <a:rPr lang="en-US" altLang="zh-CN" dirty="0" smtClean="0"/>
              <a:t> </a:t>
            </a:r>
            <a:r>
              <a:rPr lang="zh-CN" altLang="en-US" dirty="0" smtClean="0"/>
              <a:t>高可用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447098"/>
          </a:xfrm>
        </p:spPr>
        <p:txBody>
          <a:bodyPr/>
          <a:lstStyle/>
          <a:p>
            <a:pPr algn="just"/>
            <a:r>
              <a:rPr lang="en-US" altLang="zh-CN" dirty="0" smtClean="0"/>
              <a:t>hdfs-site.xml   </a:t>
            </a:r>
            <a:r>
              <a:rPr lang="zh-CN" altLang="en-US" dirty="0" smtClean="0"/>
              <a:t>续 </a:t>
            </a:r>
            <a:r>
              <a:rPr lang="en-US" altLang="zh-CN" dirty="0" smtClean="0"/>
              <a:t>……</a:t>
            </a:r>
          </a:p>
          <a:p>
            <a:pPr lvl="1" algn="just"/>
            <a:r>
              <a:rPr lang="zh-CN" altLang="en-US" dirty="0" smtClean="0"/>
              <a:t>指定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客户端连接</a:t>
            </a:r>
            <a:r>
              <a:rPr lang="en-US" altLang="zh-CN" dirty="0" smtClean="0"/>
              <a:t>active </a:t>
            </a:r>
            <a:r>
              <a:rPr lang="en-US" altLang="zh-CN" dirty="0" err="1" smtClean="0"/>
              <a:t>namenode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2" algn="just"/>
            <a:r>
              <a:rPr lang="en-US" altLang="zh-CN" dirty="0" smtClean="0"/>
              <a:t>&lt;property&gt;</a:t>
            </a:r>
          </a:p>
          <a:p>
            <a:pPr lvl="2" algn="just"/>
            <a:r>
              <a:rPr lang="en-US" altLang="zh-CN" dirty="0" smtClean="0"/>
              <a:t>    &lt;name&gt;</a:t>
            </a:r>
            <a:r>
              <a:rPr lang="en-US" altLang="zh-CN" dirty="0" err="1" smtClean="0"/>
              <a:t>dfs.client.failover.proxy.provider.mycluster</a:t>
            </a:r>
            <a:r>
              <a:rPr lang="en-US" altLang="zh-CN" dirty="0" smtClean="0"/>
              <a:t>&lt;/name&gt;</a:t>
            </a:r>
          </a:p>
          <a:p>
            <a:pPr lvl="2" algn="just"/>
            <a:r>
              <a:rPr lang="en-US" altLang="zh-CN" dirty="0" smtClean="0"/>
              <a:t>    &lt;value&gt;org.apache.hadoop.hdfs.server.namenode.ha.ConfiguredFailoverProxyProvider&lt;/value&gt;</a:t>
            </a:r>
          </a:p>
          <a:p>
            <a:pPr lvl="2" algn="just"/>
            <a:r>
              <a:rPr lang="en-US" altLang="zh-CN" dirty="0" smtClean="0"/>
              <a:t>&lt;/property&gt;</a:t>
            </a:r>
          </a:p>
        </p:txBody>
      </p:sp>
    </p:spTree>
    <p:extLst>
      <p:ext uri="{BB962C8B-B14F-4D97-AF65-F5344CB8AC3E}">
        <p14:creationId xmlns:p14="http://schemas.microsoft.com/office/powerpoint/2010/main" xmlns="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zookeeper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2923877"/>
          </a:xfrm>
        </p:spPr>
        <p:txBody>
          <a:bodyPr/>
          <a:lstStyle/>
          <a:p>
            <a:r>
              <a:rPr lang="en-US" altLang="zh-CN" dirty="0" smtClean="0"/>
              <a:t>zookeeper </a:t>
            </a:r>
            <a:r>
              <a:rPr lang="zh-CN" altLang="en-US" dirty="0" smtClean="0"/>
              <a:t>是什么？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ZooKeeper</a:t>
            </a:r>
            <a:r>
              <a:rPr lang="zh-CN" altLang="en-US" dirty="0" smtClean="0"/>
              <a:t>是一个分布式的，开放源码的分布式应用程序协调服务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err="1" smtClean="0"/>
              <a:t>ZooKeeper</a:t>
            </a:r>
            <a:r>
              <a:rPr lang="zh-CN" altLang="en-US" dirty="0" smtClean="0"/>
              <a:t>能干什么哪？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ZooKeeper</a:t>
            </a:r>
            <a:r>
              <a:rPr lang="zh-CN" altLang="en-US" dirty="0" smtClean="0"/>
              <a:t>是用来保证数据在集群间的事务性一致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NameNode</a:t>
            </a:r>
            <a:r>
              <a:rPr lang="en-US" altLang="zh-CN" dirty="0" smtClean="0"/>
              <a:t> </a:t>
            </a:r>
            <a:r>
              <a:rPr lang="zh-CN" altLang="en-US" dirty="0" smtClean="0"/>
              <a:t>高可用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4475071"/>
          </a:xfrm>
        </p:spPr>
        <p:txBody>
          <a:bodyPr/>
          <a:lstStyle/>
          <a:p>
            <a:pPr algn="just"/>
            <a:r>
              <a:rPr lang="en-US" altLang="zh-CN" dirty="0" smtClean="0"/>
              <a:t>hdfs-site.xml   </a:t>
            </a:r>
            <a:r>
              <a:rPr lang="zh-CN" altLang="en-US" dirty="0" smtClean="0"/>
              <a:t>续 </a:t>
            </a:r>
            <a:r>
              <a:rPr lang="en-US" altLang="zh-CN" dirty="0" smtClean="0"/>
              <a:t>……</a:t>
            </a:r>
          </a:p>
          <a:p>
            <a:pPr lvl="1" algn="just"/>
            <a:r>
              <a:rPr lang="zh-CN" altLang="en-US" dirty="0" smtClean="0"/>
              <a:t>配置隔离机制为 </a:t>
            </a:r>
            <a:r>
              <a:rPr lang="en-US" altLang="zh-CN" dirty="0" err="1" smtClean="0"/>
              <a:t>ssh</a:t>
            </a:r>
            <a:r>
              <a:rPr lang="en-US" altLang="zh-CN" dirty="0" smtClean="0"/>
              <a:t> </a:t>
            </a:r>
          </a:p>
          <a:p>
            <a:pPr lvl="2" algn="just"/>
            <a:r>
              <a:rPr lang="en-US" altLang="zh-CN" dirty="0" smtClean="0"/>
              <a:t>&lt;property&gt;</a:t>
            </a:r>
          </a:p>
          <a:p>
            <a:pPr lvl="2" algn="just"/>
            <a:r>
              <a:rPr lang="en-US" altLang="zh-CN" dirty="0" smtClean="0"/>
              <a:t>    &lt;name&gt;</a:t>
            </a:r>
            <a:r>
              <a:rPr lang="en-US" altLang="zh-CN" dirty="0" err="1" smtClean="0"/>
              <a:t>dfs.ha.fencing.methods</a:t>
            </a:r>
            <a:r>
              <a:rPr lang="en-US" altLang="zh-CN" dirty="0" smtClean="0"/>
              <a:t>&lt;/name&gt;</a:t>
            </a:r>
          </a:p>
          <a:p>
            <a:pPr lvl="2" algn="just"/>
            <a:r>
              <a:rPr lang="en-US" altLang="zh-CN" dirty="0" smtClean="0"/>
              <a:t>    &lt;value&gt;</a:t>
            </a:r>
            <a:r>
              <a:rPr lang="en-US" altLang="zh-CN" dirty="0" err="1" smtClean="0"/>
              <a:t>sshfence</a:t>
            </a:r>
            <a:r>
              <a:rPr lang="en-US" altLang="zh-CN" dirty="0" smtClean="0"/>
              <a:t>&lt;/value&gt;</a:t>
            </a:r>
          </a:p>
          <a:p>
            <a:pPr lvl="2" algn="just"/>
            <a:r>
              <a:rPr lang="en-US" altLang="zh-CN" dirty="0" smtClean="0"/>
              <a:t>&lt;/property&gt;</a:t>
            </a:r>
          </a:p>
          <a:p>
            <a:pPr lvl="2" algn="just"/>
            <a:endParaRPr lang="en-US" altLang="zh-CN" dirty="0" smtClean="0"/>
          </a:p>
          <a:p>
            <a:pPr lvl="1" algn="just"/>
            <a:r>
              <a:rPr lang="zh-CN" altLang="en-US" dirty="0" smtClean="0"/>
              <a:t>指定秘钥的位置</a:t>
            </a:r>
            <a:endParaRPr lang="en-US" altLang="zh-CN" dirty="0" smtClean="0"/>
          </a:p>
          <a:p>
            <a:pPr lvl="2" algn="just"/>
            <a:r>
              <a:rPr lang="en-US" altLang="zh-CN" dirty="0" smtClean="0"/>
              <a:t>&lt;property&gt;</a:t>
            </a:r>
          </a:p>
          <a:p>
            <a:pPr lvl="2" algn="just"/>
            <a:r>
              <a:rPr lang="en-US" altLang="zh-CN" dirty="0" smtClean="0"/>
              <a:t>    &lt;name&gt;</a:t>
            </a:r>
            <a:r>
              <a:rPr lang="en-US" altLang="zh-CN" dirty="0" err="1" smtClean="0"/>
              <a:t>dfs.ha.fencing.ssh.private</a:t>
            </a:r>
            <a:r>
              <a:rPr lang="en-US" altLang="zh-CN" dirty="0" smtClean="0"/>
              <a:t>-key-files&lt;/name&gt;</a:t>
            </a:r>
          </a:p>
          <a:p>
            <a:pPr lvl="2" algn="just"/>
            <a:r>
              <a:rPr lang="en-US" altLang="zh-CN" dirty="0" smtClean="0"/>
              <a:t>    &lt;value&gt;/home/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/.</a:t>
            </a:r>
            <a:r>
              <a:rPr lang="en-US" altLang="zh-CN" dirty="0" err="1" smtClean="0"/>
              <a:t>ssh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id_rsa</a:t>
            </a:r>
            <a:r>
              <a:rPr lang="en-US" altLang="zh-CN" dirty="0" smtClean="0"/>
              <a:t>&lt;/value&gt;</a:t>
            </a:r>
          </a:p>
          <a:p>
            <a:pPr lvl="2" algn="just"/>
            <a:r>
              <a:rPr lang="en-US" altLang="zh-CN" dirty="0" smtClean="0"/>
              <a:t>&lt;/property&gt;</a:t>
            </a:r>
          </a:p>
        </p:txBody>
      </p:sp>
    </p:spTree>
    <p:extLst>
      <p:ext uri="{BB962C8B-B14F-4D97-AF65-F5344CB8AC3E}">
        <p14:creationId xmlns:p14="http://schemas.microsoft.com/office/powerpoint/2010/main" xmlns="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NameNode</a:t>
            </a:r>
            <a:r>
              <a:rPr lang="en-US" altLang="zh-CN" dirty="0" smtClean="0"/>
              <a:t> </a:t>
            </a:r>
            <a:r>
              <a:rPr lang="zh-CN" altLang="en-US" dirty="0" smtClean="0"/>
              <a:t>高可用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2339102"/>
          </a:xfrm>
        </p:spPr>
        <p:txBody>
          <a:bodyPr/>
          <a:lstStyle/>
          <a:p>
            <a:pPr algn="just"/>
            <a:r>
              <a:rPr lang="en-US" altLang="zh-CN" dirty="0" smtClean="0"/>
              <a:t>hdfs-site.xml   </a:t>
            </a:r>
            <a:r>
              <a:rPr lang="zh-CN" altLang="en-US" dirty="0" smtClean="0"/>
              <a:t>续 </a:t>
            </a:r>
            <a:r>
              <a:rPr lang="en-US" altLang="zh-CN" dirty="0" smtClean="0"/>
              <a:t>……</a:t>
            </a:r>
          </a:p>
          <a:p>
            <a:pPr lvl="1" algn="just"/>
            <a:r>
              <a:rPr lang="zh-CN" altLang="en-US" dirty="0" smtClean="0"/>
              <a:t>开启自动故障转移</a:t>
            </a:r>
            <a:endParaRPr lang="en-US" altLang="zh-CN" dirty="0" smtClean="0"/>
          </a:p>
          <a:p>
            <a:pPr lvl="2" algn="just"/>
            <a:r>
              <a:rPr lang="en-US" altLang="zh-CN" dirty="0" smtClean="0"/>
              <a:t>&lt;property&gt;</a:t>
            </a:r>
          </a:p>
          <a:p>
            <a:pPr lvl="2" algn="just"/>
            <a:r>
              <a:rPr lang="en-US" altLang="zh-CN" dirty="0" smtClean="0"/>
              <a:t>    &lt;name&gt;</a:t>
            </a:r>
            <a:r>
              <a:rPr lang="en-US" altLang="zh-CN" dirty="0" err="1" smtClean="0"/>
              <a:t>dfs.ha.automatic-failover.enabled</a:t>
            </a:r>
            <a:r>
              <a:rPr lang="en-US" altLang="zh-CN" dirty="0" smtClean="0"/>
              <a:t>&lt;/name&gt;</a:t>
            </a:r>
          </a:p>
          <a:p>
            <a:pPr lvl="2" algn="just"/>
            <a:r>
              <a:rPr lang="en-US" altLang="zh-CN" dirty="0" smtClean="0"/>
              <a:t>    &lt;value&gt;true&lt;/value&gt;</a:t>
            </a:r>
          </a:p>
          <a:p>
            <a:pPr lvl="2" algn="just"/>
            <a:r>
              <a:rPr lang="en-US" altLang="zh-CN" dirty="0" smtClean="0"/>
              <a:t>&lt;/property&gt;</a:t>
            </a:r>
          </a:p>
        </p:txBody>
      </p:sp>
    </p:spTree>
    <p:extLst>
      <p:ext uri="{BB962C8B-B14F-4D97-AF65-F5344CB8AC3E}">
        <p14:creationId xmlns:p14="http://schemas.microsoft.com/office/powerpoint/2010/main" xmlns="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NameNode</a:t>
            </a:r>
            <a:r>
              <a:rPr lang="en-US" altLang="zh-CN" dirty="0" smtClean="0"/>
              <a:t> </a:t>
            </a:r>
            <a:r>
              <a:rPr lang="zh-CN" altLang="en-US" dirty="0" smtClean="0"/>
              <a:t>高可用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570208"/>
          </a:xfrm>
        </p:spPr>
        <p:txBody>
          <a:bodyPr/>
          <a:lstStyle/>
          <a:p>
            <a:pPr algn="just"/>
            <a:r>
              <a:rPr lang="zh-CN" altLang="en-US" dirty="0" smtClean="0"/>
              <a:t>同步数据与高可用验证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同步配置到所有集群机器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在其中一台初始化 </a:t>
            </a:r>
            <a:r>
              <a:rPr lang="en-US" altLang="zh-CN" dirty="0" smtClean="0"/>
              <a:t>zookeeper </a:t>
            </a:r>
            <a:r>
              <a:rPr lang="zh-CN" altLang="en-US" dirty="0" smtClean="0"/>
              <a:t>集群</a:t>
            </a:r>
            <a:endParaRPr lang="en-US" altLang="zh-CN" dirty="0" smtClean="0"/>
          </a:p>
          <a:p>
            <a:pPr lvl="2" algn="just"/>
            <a:r>
              <a:rPr lang="en-US" altLang="zh-CN" dirty="0" smtClean="0"/>
              <a:t>bin/</a:t>
            </a:r>
            <a:r>
              <a:rPr lang="en-US" altLang="zh-CN" dirty="0" err="1" smtClean="0"/>
              <a:t>hdfs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zkfc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formatZK</a:t>
            </a:r>
            <a:endParaRPr lang="en-US" altLang="zh-CN" dirty="0" smtClean="0"/>
          </a:p>
          <a:p>
            <a:pPr lvl="1" algn="just"/>
            <a:endParaRPr lang="en-US" altLang="zh-CN" dirty="0" smtClean="0"/>
          </a:p>
          <a:p>
            <a:pPr lvl="1" algn="just"/>
            <a:r>
              <a:rPr lang="zh-CN" altLang="en-US" dirty="0" smtClean="0"/>
              <a:t>在定义的节点启动 </a:t>
            </a:r>
            <a:r>
              <a:rPr lang="en-US" altLang="zh-CN" dirty="0" err="1" smtClean="0"/>
              <a:t>journalnode</a:t>
            </a:r>
            <a:endParaRPr lang="en-US" altLang="zh-CN" dirty="0" smtClean="0"/>
          </a:p>
          <a:p>
            <a:pPr lvl="2" algn="just"/>
            <a:r>
              <a:rPr lang="en-US" altLang="zh-CN" dirty="0" err="1" smtClean="0"/>
              <a:t>sbin</a:t>
            </a:r>
            <a:r>
              <a:rPr lang="en-US" altLang="zh-CN" dirty="0" smtClean="0"/>
              <a:t>/hadoop-daemon.sh start </a:t>
            </a:r>
            <a:r>
              <a:rPr lang="en-US" altLang="zh-CN" dirty="0" err="1" smtClean="0"/>
              <a:t>journalnode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所有节点都要启动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NameNode</a:t>
            </a:r>
            <a:r>
              <a:rPr lang="en-US" altLang="zh-CN" dirty="0" smtClean="0"/>
              <a:t> </a:t>
            </a:r>
            <a:r>
              <a:rPr lang="zh-CN" altLang="en-US" dirty="0" smtClean="0"/>
              <a:t>高可用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4308872"/>
          </a:xfrm>
        </p:spPr>
        <p:txBody>
          <a:bodyPr/>
          <a:lstStyle/>
          <a:p>
            <a:pPr algn="just"/>
            <a:r>
              <a:rPr lang="zh-CN" altLang="en-US" dirty="0" smtClean="0"/>
              <a:t>同步数据与高可用验证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在其中一台 </a:t>
            </a:r>
            <a:r>
              <a:rPr lang="en-US" altLang="zh-CN" dirty="0" err="1" smtClean="0"/>
              <a:t>namenode</a:t>
            </a:r>
            <a:r>
              <a:rPr lang="en-US" altLang="zh-CN" dirty="0" smtClean="0"/>
              <a:t> </a:t>
            </a:r>
            <a:r>
              <a:rPr lang="zh-CN" altLang="en-US" dirty="0" smtClean="0"/>
              <a:t>上执行格式化命令</a:t>
            </a:r>
            <a:endParaRPr lang="en-US" altLang="zh-CN" dirty="0" smtClean="0"/>
          </a:p>
          <a:p>
            <a:pPr lvl="2" algn="just"/>
            <a:r>
              <a:rPr lang="en-US" altLang="zh-CN" dirty="0" smtClean="0"/>
              <a:t>bin/</a:t>
            </a:r>
            <a:r>
              <a:rPr lang="en-US" altLang="zh-CN" dirty="0" err="1" smtClean="0"/>
              <a:t>hdfs</a:t>
            </a:r>
            <a:r>
              <a:rPr lang="en-US" altLang="zh-CN" dirty="0" smtClean="0"/>
              <a:t> </a:t>
            </a:r>
            <a:r>
              <a:rPr lang="en-US" i="1" dirty="0" err="1" smtClean="0"/>
              <a:t>namenode</a:t>
            </a:r>
            <a:r>
              <a:rPr lang="en-US" i="1" dirty="0" smtClean="0"/>
              <a:t> –format</a:t>
            </a:r>
          </a:p>
          <a:p>
            <a:pPr lvl="2" algn="just"/>
            <a:endParaRPr lang="en-US" altLang="zh-CN" i="1" dirty="0" smtClean="0"/>
          </a:p>
          <a:p>
            <a:pPr lvl="1" algn="just"/>
            <a:r>
              <a:rPr lang="zh-CN" altLang="en-US" dirty="0" smtClean="0"/>
              <a:t>注意是格式化其中一台，格式化以后把数据目录拷贝到另一台</a:t>
            </a:r>
            <a:endParaRPr lang="en-US" altLang="zh-CN" dirty="0" smtClean="0"/>
          </a:p>
          <a:p>
            <a:pPr lvl="1" algn="just"/>
            <a:endParaRPr lang="en-US" altLang="zh-CN" dirty="0" smtClean="0"/>
          </a:p>
          <a:p>
            <a:pPr lvl="1" algn="just"/>
            <a:r>
              <a:rPr lang="zh-CN" altLang="en-US" dirty="0" smtClean="0"/>
              <a:t>初始化 </a:t>
            </a:r>
            <a:r>
              <a:rPr lang="en-US" altLang="zh-CN" dirty="0" err="1" smtClean="0"/>
              <a:t>JournalNode</a:t>
            </a:r>
            <a:endParaRPr lang="en-US" altLang="zh-CN" dirty="0" smtClean="0"/>
          </a:p>
          <a:p>
            <a:pPr lvl="2" algn="just"/>
            <a:r>
              <a:rPr lang="en-US" altLang="zh-CN" dirty="0" smtClean="0"/>
              <a:t>./bin/</a:t>
            </a:r>
            <a:r>
              <a:rPr lang="en-US" altLang="zh-CN" dirty="0" err="1" smtClean="0"/>
              <a:t>hdfs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namenode</a:t>
            </a:r>
            <a:r>
              <a:rPr lang="en-US" altLang="zh-CN" dirty="0" smtClean="0"/>
              <a:t> –</a:t>
            </a:r>
            <a:r>
              <a:rPr lang="en-US" altLang="zh-CN" dirty="0" err="1" smtClean="0"/>
              <a:t>initializeSharedEdits</a:t>
            </a:r>
            <a:endParaRPr lang="en-US" altLang="zh-CN" dirty="0" smtClean="0"/>
          </a:p>
          <a:p>
            <a:pPr lvl="1" algn="just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NameNode</a:t>
            </a:r>
            <a:r>
              <a:rPr lang="en-US" altLang="zh-CN" dirty="0" smtClean="0"/>
              <a:t> </a:t>
            </a:r>
            <a:r>
              <a:rPr lang="zh-CN" altLang="en-US" dirty="0" smtClean="0"/>
              <a:t>高可用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2622256"/>
          </a:xfrm>
        </p:spPr>
        <p:txBody>
          <a:bodyPr/>
          <a:lstStyle/>
          <a:p>
            <a:pPr algn="just"/>
            <a:r>
              <a:rPr lang="zh-CN" altLang="en-US" dirty="0" smtClean="0"/>
              <a:t>同步数据与高可用验证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停止 </a:t>
            </a:r>
            <a:r>
              <a:rPr lang="en-US" altLang="zh-CN" dirty="0" err="1" smtClean="0"/>
              <a:t>JournalNode</a:t>
            </a:r>
            <a:endParaRPr lang="en-US" altLang="zh-CN" dirty="0" smtClean="0"/>
          </a:p>
          <a:p>
            <a:pPr lvl="2" algn="just"/>
            <a:r>
              <a:rPr lang="en-US" altLang="zh-CN" dirty="0" err="1" smtClean="0"/>
              <a:t>sbin</a:t>
            </a:r>
            <a:r>
              <a:rPr lang="en-US" altLang="zh-CN" dirty="0" smtClean="0"/>
              <a:t>/hadoop-daemon.sh stop </a:t>
            </a:r>
            <a:r>
              <a:rPr lang="en-US" altLang="zh-CN" dirty="0" err="1" smtClean="0"/>
              <a:t>journalnode</a:t>
            </a:r>
            <a:endParaRPr lang="en-US" altLang="zh-CN" dirty="0" smtClean="0"/>
          </a:p>
          <a:p>
            <a:pPr lvl="1" algn="just"/>
            <a:endParaRPr lang="en-US" altLang="zh-CN" dirty="0" smtClean="0"/>
          </a:p>
          <a:p>
            <a:pPr lvl="1" algn="just"/>
            <a:r>
              <a:rPr lang="zh-CN" altLang="en-US" dirty="0" smtClean="0"/>
              <a:t>启动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dfs</a:t>
            </a:r>
            <a:endParaRPr lang="en-US" altLang="zh-CN" dirty="0" smtClean="0"/>
          </a:p>
          <a:p>
            <a:pPr lvl="2" algn="just"/>
            <a:r>
              <a:rPr lang="en-US" altLang="zh-CN" dirty="0" smtClean="0"/>
              <a:t>./</a:t>
            </a:r>
            <a:r>
              <a:rPr lang="en-US" altLang="zh-CN" dirty="0" err="1" smtClean="0"/>
              <a:t>sbin</a:t>
            </a:r>
            <a:r>
              <a:rPr lang="en-US" altLang="zh-CN" dirty="0" smtClean="0"/>
              <a:t>/start-dfs.sh start</a:t>
            </a:r>
          </a:p>
        </p:txBody>
      </p:sp>
    </p:spTree>
    <p:extLst>
      <p:ext uri="{BB962C8B-B14F-4D97-AF65-F5344CB8AC3E}">
        <p14:creationId xmlns:p14="http://schemas.microsoft.com/office/powerpoint/2010/main" xmlns="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NameNode</a:t>
            </a:r>
            <a:r>
              <a:rPr lang="en-US" altLang="zh-CN" dirty="0" smtClean="0"/>
              <a:t> </a:t>
            </a:r>
            <a:r>
              <a:rPr lang="zh-CN" altLang="en-US" dirty="0" smtClean="0"/>
              <a:t>高可用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4093428"/>
          </a:xfrm>
        </p:spPr>
        <p:txBody>
          <a:bodyPr/>
          <a:lstStyle/>
          <a:p>
            <a:pPr algn="just"/>
            <a:r>
              <a:rPr lang="zh-CN" altLang="en-US" dirty="0" smtClean="0"/>
              <a:t>同步数据与高可用验证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验证配置</a:t>
            </a:r>
            <a:endParaRPr lang="en-US" altLang="zh-CN" dirty="0" smtClean="0"/>
          </a:p>
          <a:p>
            <a:pPr lvl="2" algn="just"/>
            <a:r>
              <a:rPr lang="en-US" altLang="zh-CN" dirty="0" smtClean="0"/>
              <a:t>bin/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dfsadmin</a:t>
            </a:r>
            <a:r>
              <a:rPr lang="en-US" altLang="zh-CN" dirty="0" smtClean="0"/>
              <a:t> –report</a:t>
            </a:r>
          </a:p>
          <a:p>
            <a:pPr lvl="2" algn="just"/>
            <a:endParaRPr lang="en-US" altLang="zh-CN" dirty="0" smtClean="0"/>
          </a:p>
          <a:p>
            <a:pPr lvl="1" algn="just"/>
            <a:r>
              <a:rPr lang="zh-CN" altLang="en-US" dirty="0" smtClean="0"/>
              <a:t>查看集群状态</a:t>
            </a:r>
            <a:endParaRPr lang="en-US" altLang="zh-CN" dirty="0" smtClean="0"/>
          </a:p>
          <a:p>
            <a:pPr lvl="2" algn="just"/>
            <a:r>
              <a:rPr lang="en-US" altLang="zh-CN" dirty="0" smtClean="0"/>
              <a:t>bin/</a:t>
            </a:r>
            <a:r>
              <a:rPr lang="en-US" altLang="zh-CN" dirty="0" err="1" smtClean="0"/>
              <a:t>hdfs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haadmin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getServiceState</a:t>
            </a:r>
            <a:r>
              <a:rPr lang="en-US" altLang="zh-CN" dirty="0" smtClean="0"/>
              <a:t> nn1</a:t>
            </a:r>
          </a:p>
          <a:p>
            <a:pPr lvl="2" algn="just"/>
            <a:r>
              <a:rPr lang="en-US" altLang="zh-CN" dirty="0" smtClean="0"/>
              <a:t>bin/</a:t>
            </a:r>
            <a:r>
              <a:rPr lang="en-US" altLang="zh-CN" dirty="0" err="1" smtClean="0"/>
              <a:t>hdfs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haadmin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getServiceState</a:t>
            </a:r>
            <a:r>
              <a:rPr lang="en-US" altLang="zh-CN" dirty="0" smtClean="0"/>
              <a:t> nn2</a:t>
            </a:r>
          </a:p>
          <a:p>
            <a:pPr lvl="2" algn="just"/>
            <a:endParaRPr lang="en-US" altLang="zh-CN" dirty="0" smtClean="0"/>
          </a:p>
          <a:p>
            <a:pPr lvl="1" algn="just"/>
            <a:endParaRPr lang="en-US" altLang="zh-CN" dirty="0" smtClean="0"/>
          </a:p>
          <a:p>
            <a:pPr lvl="2" algn="just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NameNode</a:t>
            </a:r>
            <a:r>
              <a:rPr lang="en-US" altLang="zh-CN" dirty="0" smtClean="0"/>
              <a:t> </a:t>
            </a:r>
            <a:r>
              <a:rPr lang="zh-CN" altLang="en-US" dirty="0" smtClean="0"/>
              <a:t>高可用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4364272"/>
          </a:xfrm>
        </p:spPr>
        <p:txBody>
          <a:bodyPr/>
          <a:lstStyle/>
          <a:p>
            <a:pPr algn="just"/>
            <a:r>
              <a:rPr lang="zh-CN" altLang="en-US" dirty="0" smtClean="0"/>
              <a:t>同步数据与高可用验证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测试文件读写与 </a:t>
            </a:r>
            <a:r>
              <a:rPr lang="en-US" altLang="zh-CN" dirty="0" err="1" smtClean="0"/>
              <a:t>namenode</a:t>
            </a:r>
            <a:r>
              <a:rPr lang="en-US" altLang="zh-CN" dirty="0" smtClean="0"/>
              <a:t> </a:t>
            </a:r>
            <a:r>
              <a:rPr lang="zh-CN" altLang="en-US" dirty="0" smtClean="0"/>
              <a:t>故障转移</a:t>
            </a:r>
            <a:endParaRPr lang="en-US" altLang="zh-CN" dirty="0" smtClean="0"/>
          </a:p>
          <a:p>
            <a:pPr lvl="2" algn="just"/>
            <a:r>
              <a:rPr lang="en-US" altLang="zh-CN" dirty="0" smtClean="0"/>
              <a:t>bin/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fs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ls</a:t>
            </a:r>
            <a:r>
              <a:rPr lang="en-US" altLang="zh-CN" dirty="0" smtClean="0"/>
              <a:t> hdfs://mycluster/</a:t>
            </a:r>
          </a:p>
          <a:p>
            <a:pPr lvl="2" algn="just"/>
            <a:r>
              <a:rPr lang="en-US" altLang="zh-CN" dirty="0" smtClean="0"/>
              <a:t>bin/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fs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mkdir</a:t>
            </a:r>
            <a:r>
              <a:rPr lang="en-US" altLang="zh-CN" dirty="0" smtClean="0"/>
              <a:t> hdfs://mycluster/input </a:t>
            </a:r>
          </a:p>
          <a:p>
            <a:pPr lvl="2" algn="just"/>
            <a:r>
              <a:rPr lang="en-US" altLang="zh-CN" dirty="0" smtClean="0"/>
              <a:t>bin/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fs</a:t>
            </a:r>
            <a:r>
              <a:rPr lang="en-US" altLang="zh-CN" dirty="0" smtClean="0"/>
              <a:t> -put *.txt hdfs://mycluster/input</a:t>
            </a:r>
          </a:p>
          <a:p>
            <a:pPr lvl="2" algn="just"/>
            <a:r>
              <a:rPr lang="en-US" altLang="zh-CN" dirty="0" smtClean="0"/>
              <a:t>bin/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jar share/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mapreduce</a:t>
            </a:r>
            <a:r>
              <a:rPr lang="en-US" altLang="zh-CN" dirty="0" smtClean="0"/>
              <a:t>/hadoop-mapreduce-examples-2.7.3.jar </a:t>
            </a:r>
            <a:r>
              <a:rPr lang="en-US" altLang="zh-CN" dirty="0" err="1" smtClean="0"/>
              <a:t>wordcount</a:t>
            </a:r>
            <a:r>
              <a:rPr lang="en-US" altLang="zh-CN" dirty="0" smtClean="0"/>
              <a:t> hdfs://mycluster/input hdfs://mycluster/output</a:t>
            </a:r>
          </a:p>
          <a:p>
            <a:pPr lvl="1" algn="just"/>
            <a:r>
              <a:rPr lang="zh-CN" altLang="en-US" dirty="0" smtClean="0"/>
              <a:t>关闭主</a:t>
            </a:r>
            <a:r>
              <a:rPr lang="en-US" altLang="zh-CN" dirty="0" err="1" smtClean="0"/>
              <a:t>Namenode</a:t>
            </a:r>
            <a:endParaRPr lang="en-US" altLang="zh-CN" dirty="0" smtClean="0"/>
          </a:p>
          <a:p>
            <a:pPr lvl="2" algn="just"/>
            <a:r>
              <a:rPr lang="en-US" altLang="zh-CN" dirty="0" smtClean="0"/>
              <a:t>bin/</a:t>
            </a:r>
            <a:r>
              <a:rPr lang="en-US" altLang="zh-CN" dirty="0" err="1" smtClean="0"/>
              <a:t>hdfs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haadmin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getServiceState</a:t>
            </a:r>
            <a:r>
              <a:rPr lang="en-US" altLang="zh-CN" dirty="0" smtClean="0"/>
              <a:t> nn1</a:t>
            </a:r>
          </a:p>
          <a:p>
            <a:pPr lvl="2" algn="just"/>
            <a:r>
              <a:rPr lang="en-US" altLang="zh-CN" dirty="0" smtClean="0"/>
              <a:t>bin/</a:t>
            </a:r>
            <a:r>
              <a:rPr lang="en-US" altLang="zh-CN" dirty="0" err="1" smtClean="0"/>
              <a:t>hdfs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haadmin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getServiceState</a:t>
            </a:r>
            <a:r>
              <a:rPr lang="en-US" altLang="zh-CN" dirty="0" smtClean="0"/>
              <a:t> nn2</a:t>
            </a:r>
          </a:p>
          <a:p>
            <a:pPr lvl="2" algn="just"/>
            <a:r>
              <a:rPr lang="en-US" altLang="zh-CN" dirty="0" smtClean="0"/>
              <a:t>bin/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fs</a:t>
            </a:r>
            <a:r>
              <a:rPr lang="en-US" altLang="zh-CN" dirty="0" smtClean="0"/>
              <a:t> -cat hdfs://mycluster/output/*</a:t>
            </a:r>
          </a:p>
        </p:txBody>
      </p:sp>
    </p:spTree>
    <p:extLst>
      <p:ext uri="{BB962C8B-B14F-4D97-AF65-F5344CB8AC3E}">
        <p14:creationId xmlns:p14="http://schemas.microsoft.com/office/powerpoint/2010/main" xmlns="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ResourceManager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8411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Yarn</a:t>
            </a:r>
            <a:r>
              <a:rPr lang="en-US" altLang="zh-CN" dirty="0" smtClean="0"/>
              <a:t> </a:t>
            </a:r>
            <a:r>
              <a:rPr lang="zh-CN" altLang="en-US" dirty="0" smtClean="0"/>
              <a:t>高可用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717941"/>
          </a:xfrm>
        </p:spPr>
        <p:txBody>
          <a:bodyPr/>
          <a:lstStyle/>
          <a:p>
            <a:pPr algn="just"/>
            <a:r>
              <a:rPr lang="en-US" altLang="zh-CN" dirty="0" err="1" smtClean="0"/>
              <a:t>ResourceManager</a:t>
            </a:r>
            <a:r>
              <a:rPr lang="en-US" altLang="zh-CN" dirty="0" smtClean="0"/>
              <a:t> </a:t>
            </a:r>
            <a:r>
              <a:rPr lang="zh-CN" altLang="en-US" dirty="0" smtClean="0"/>
              <a:t>高可用</a:t>
            </a:r>
            <a:endParaRPr lang="en-US" altLang="zh-CN" dirty="0" smtClean="0"/>
          </a:p>
          <a:p>
            <a:pPr lvl="1" algn="just"/>
            <a:r>
              <a:rPr lang="en-US" altLang="zh-CN" dirty="0" smtClean="0"/>
              <a:t>RM </a:t>
            </a:r>
            <a:r>
              <a:rPr lang="zh-CN" altLang="en-US" dirty="0" smtClean="0"/>
              <a:t>的高可用原理与 </a:t>
            </a:r>
            <a:r>
              <a:rPr lang="en-US" altLang="zh-CN" dirty="0" smtClean="0"/>
              <a:t>NN </a:t>
            </a:r>
            <a:r>
              <a:rPr lang="zh-CN" altLang="en-US" dirty="0" smtClean="0"/>
              <a:t>是一样的，需要依赖 </a:t>
            </a:r>
            <a:r>
              <a:rPr lang="en-US" altLang="zh-CN" dirty="0" smtClean="0"/>
              <a:t>ZK </a:t>
            </a:r>
            <a:r>
              <a:rPr lang="zh-CN" altLang="en-US" dirty="0" smtClean="0"/>
              <a:t>来实现，这里就不重复了，只给出配置文件的关键部分，感兴趣的同学可以自己学习和测试</a:t>
            </a:r>
            <a:endParaRPr lang="en-US" altLang="zh-CN" dirty="0" smtClean="0"/>
          </a:p>
          <a:p>
            <a:pPr lvl="1" algn="just"/>
            <a:endParaRPr lang="en-US" altLang="zh-CN" dirty="0" smtClean="0"/>
          </a:p>
          <a:p>
            <a:pPr lvl="1" algn="just"/>
            <a:r>
              <a:rPr lang="en-US" altLang="zh-CN" dirty="0" err="1" smtClean="0"/>
              <a:t>yarn.resourcemanager.hostname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同理因为使用集群模式，该选项应该关闭</a:t>
            </a:r>
            <a:endParaRPr lang="en-US" altLang="zh-CN" dirty="0" smtClean="0"/>
          </a:p>
          <a:p>
            <a:pPr lvl="1" algn="just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Yarn</a:t>
            </a:r>
            <a:r>
              <a:rPr lang="en-US" altLang="zh-CN" dirty="0" smtClean="0"/>
              <a:t> </a:t>
            </a:r>
            <a:r>
              <a:rPr lang="zh-CN" altLang="en-US" dirty="0" smtClean="0"/>
              <a:t>高可用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527119"/>
          </a:xfrm>
        </p:spPr>
        <p:txBody>
          <a:bodyPr/>
          <a:lstStyle/>
          <a:p>
            <a:pPr algn="just"/>
            <a:r>
              <a:rPr lang="en-US" altLang="zh-CN" dirty="0" smtClean="0"/>
              <a:t>yarn-site.xml </a:t>
            </a:r>
            <a:r>
              <a:rPr lang="zh-CN" altLang="en-US" dirty="0" smtClean="0"/>
              <a:t>配置</a:t>
            </a:r>
            <a:endParaRPr lang="en-US" altLang="zh-CN" dirty="0" smtClean="0"/>
          </a:p>
          <a:p>
            <a:pPr lvl="2" algn="just"/>
            <a:r>
              <a:rPr lang="en-US" altLang="zh-CN" dirty="0" smtClean="0"/>
              <a:t>&lt;property&gt;</a:t>
            </a:r>
          </a:p>
          <a:p>
            <a:pPr lvl="2" algn="just"/>
            <a:r>
              <a:rPr lang="en-US" altLang="zh-CN" dirty="0" smtClean="0"/>
              <a:t>        &lt;name&gt;</a:t>
            </a:r>
            <a:r>
              <a:rPr lang="en-US" altLang="zh-CN" dirty="0" err="1" smtClean="0"/>
              <a:t>yarn.resourcemanager.ha.enabled</a:t>
            </a:r>
            <a:r>
              <a:rPr lang="en-US" altLang="zh-CN" dirty="0" smtClean="0"/>
              <a:t>&lt;/name&gt;</a:t>
            </a:r>
          </a:p>
          <a:p>
            <a:pPr lvl="2" algn="just"/>
            <a:r>
              <a:rPr lang="en-US" altLang="zh-CN" dirty="0" smtClean="0"/>
              <a:t>        &lt;value&gt;true&lt;/value&gt;</a:t>
            </a:r>
          </a:p>
          <a:p>
            <a:pPr lvl="2" algn="just"/>
            <a:r>
              <a:rPr lang="en-US" altLang="zh-CN" dirty="0" smtClean="0"/>
              <a:t>&lt;/</a:t>
            </a:r>
            <a:r>
              <a:rPr lang="en-US" altLang="zh-CN" dirty="0" smtClean="0"/>
              <a:t>property&gt;</a:t>
            </a:r>
          </a:p>
          <a:p>
            <a:pPr lvl="2" algn="just"/>
            <a:r>
              <a:rPr lang="en-US" altLang="zh-CN" dirty="0" smtClean="0"/>
              <a:t> </a:t>
            </a:r>
          </a:p>
          <a:p>
            <a:pPr lvl="2" algn="just"/>
            <a:r>
              <a:rPr lang="en-US" altLang="zh-CN" dirty="0" smtClean="0"/>
              <a:t>&lt;</a:t>
            </a:r>
            <a:r>
              <a:rPr lang="en-US" altLang="zh-CN" dirty="0" smtClean="0"/>
              <a:t>property&gt;</a:t>
            </a:r>
          </a:p>
          <a:p>
            <a:pPr lvl="2" algn="just"/>
            <a:r>
              <a:rPr lang="en-US" altLang="zh-CN" dirty="0" smtClean="0"/>
              <a:t>        &lt;name&gt;</a:t>
            </a:r>
            <a:r>
              <a:rPr lang="en-US" altLang="zh-CN" dirty="0" err="1" smtClean="0"/>
              <a:t>yarn.resourcemanager.ha.rm</a:t>
            </a:r>
            <a:r>
              <a:rPr lang="en-US" altLang="zh-CN" dirty="0" smtClean="0"/>
              <a:t>-ids&lt;/name&gt;</a:t>
            </a:r>
          </a:p>
          <a:p>
            <a:pPr lvl="2" algn="just"/>
            <a:r>
              <a:rPr lang="en-US" altLang="zh-CN" dirty="0" smtClean="0"/>
              <a:t>        &lt;value&gt;rm1,rm2&lt;/value&gt;</a:t>
            </a:r>
          </a:p>
          <a:p>
            <a:pPr lvl="2" algn="just"/>
            <a:r>
              <a:rPr lang="en-US" altLang="zh-CN" dirty="0" smtClean="0"/>
              <a:t>&lt;/</a:t>
            </a:r>
            <a:r>
              <a:rPr lang="en-US" altLang="zh-CN" dirty="0" smtClean="0"/>
              <a:t>property&gt;</a:t>
            </a:r>
          </a:p>
        </p:txBody>
      </p:sp>
    </p:spTree>
    <p:extLst>
      <p:ext uri="{BB962C8B-B14F-4D97-AF65-F5344CB8AC3E}">
        <p14:creationId xmlns:p14="http://schemas.microsoft.com/office/powerpoint/2010/main" xmlns="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zookeeper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4370427"/>
          </a:xfrm>
        </p:spPr>
        <p:txBody>
          <a:bodyPr/>
          <a:lstStyle/>
          <a:p>
            <a:r>
              <a:rPr lang="en-US" altLang="zh-CN" dirty="0" smtClean="0"/>
              <a:t>zookeeper </a:t>
            </a:r>
            <a:r>
              <a:rPr lang="zh-CN" altLang="en-US" dirty="0" smtClean="0"/>
              <a:t>应用场景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集群分布式锁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集群统一命名服务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分布式协调服务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xmlns="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Yarn</a:t>
            </a:r>
            <a:r>
              <a:rPr lang="en-US" altLang="zh-CN" dirty="0" smtClean="0"/>
              <a:t> </a:t>
            </a:r>
            <a:r>
              <a:rPr lang="zh-CN" altLang="en-US" dirty="0" smtClean="0"/>
              <a:t>高可用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4358116"/>
          </a:xfrm>
        </p:spPr>
        <p:txBody>
          <a:bodyPr/>
          <a:lstStyle/>
          <a:p>
            <a:pPr algn="just"/>
            <a:r>
              <a:rPr lang="en-US" altLang="zh-CN" dirty="0" smtClean="0"/>
              <a:t>yarn-site.xml </a:t>
            </a:r>
            <a:r>
              <a:rPr lang="zh-CN" altLang="en-US" dirty="0" smtClean="0"/>
              <a:t>配置</a:t>
            </a:r>
            <a:endParaRPr lang="en-US" altLang="zh-CN" dirty="0" smtClean="0"/>
          </a:p>
          <a:p>
            <a:pPr lvl="2" algn="just"/>
            <a:r>
              <a:rPr lang="en-US" altLang="zh-CN" dirty="0" smtClean="0"/>
              <a:t>&lt;property&gt;</a:t>
            </a:r>
          </a:p>
          <a:p>
            <a:pPr lvl="2" algn="just"/>
            <a:r>
              <a:rPr lang="en-US" altLang="zh-CN" dirty="0" smtClean="0"/>
              <a:t>        &lt;name&gt;</a:t>
            </a:r>
            <a:r>
              <a:rPr lang="en-US" altLang="zh-CN" dirty="0" err="1" smtClean="0"/>
              <a:t>yarn.resourcemanager.recovery.enabled</a:t>
            </a:r>
            <a:r>
              <a:rPr lang="en-US" altLang="zh-CN" dirty="0" smtClean="0"/>
              <a:t>&lt;/name&gt;</a:t>
            </a:r>
          </a:p>
          <a:p>
            <a:pPr lvl="2" algn="just"/>
            <a:r>
              <a:rPr lang="en-US" altLang="zh-CN" dirty="0" smtClean="0"/>
              <a:t>        &lt;value&gt;true&lt;/value&gt;</a:t>
            </a:r>
          </a:p>
          <a:p>
            <a:pPr lvl="2" algn="just"/>
            <a:r>
              <a:rPr lang="en-US" altLang="zh-CN" dirty="0" smtClean="0"/>
              <a:t>&lt;/</a:t>
            </a:r>
            <a:r>
              <a:rPr lang="en-US" altLang="zh-CN" dirty="0" smtClean="0"/>
              <a:t>property&gt;</a:t>
            </a:r>
          </a:p>
          <a:p>
            <a:pPr lvl="2" algn="just"/>
            <a:r>
              <a:rPr lang="en-US" altLang="zh-CN" dirty="0" smtClean="0"/>
              <a:t> </a:t>
            </a:r>
          </a:p>
          <a:p>
            <a:pPr lvl="2" algn="just"/>
            <a:r>
              <a:rPr lang="en-US" altLang="zh-CN" dirty="0" smtClean="0"/>
              <a:t>&lt;</a:t>
            </a:r>
            <a:r>
              <a:rPr lang="en-US" altLang="zh-CN" dirty="0" smtClean="0"/>
              <a:t>property&gt;</a:t>
            </a:r>
          </a:p>
          <a:p>
            <a:pPr lvl="2" algn="just"/>
            <a:r>
              <a:rPr lang="en-US" altLang="zh-CN" dirty="0" smtClean="0"/>
              <a:t>        &lt;name&gt;</a:t>
            </a:r>
            <a:r>
              <a:rPr lang="en-US" altLang="zh-CN" dirty="0" err="1" smtClean="0"/>
              <a:t>yarn.resourcemanager.store.class</a:t>
            </a:r>
            <a:r>
              <a:rPr lang="en-US" altLang="zh-CN" dirty="0" smtClean="0"/>
              <a:t>&lt;/name&gt;</a:t>
            </a:r>
          </a:p>
          <a:p>
            <a:pPr lvl="2" algn="just"/>
            <a:r>
              <a:rPr lang="en-US" altLang="zh-CN" dirty="0" smtClean="0"/>
              <a:t>        &lt;value&gt;org.apache.hadoop.yarn.server.resourcemanager.recovery.ZKRMStateStore&lt;/value&gt;</a:t>
            </a:r>
          </a:p>
          <a:p>
            <a:pPr lvl="2" algn="just"/>
            <a:r>
              <a:rPr lang="en-US" altLang="zh-CN" dirty="0" smtClean="0"/>
              <a:t>&lt;/</a:t>
            </a:r>
            <a:r>
              <a:rPr lang="en-US" altLang="zh-CN" dirty="0" smtClean="0"/>
              <a:t>property&gt;</a:t>
            </a:r>
          </a:p>
        </p:txBody>
      </p:sp>
    </p:spTree>
    <p:extLst>
      <p:ext uri="{BB962C8B-B14F-4D97-AF65-F5344CB8AC3E}">
        <p14:creationId xmlns:p14="http://schemas.microsoft.com/office/powerpoint/2010/main" xmlns="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Yarn</a:t>
            </a:r>
            <a:r>
              <a:rPr lang="en-US" altLang="zh-CN" dirty="0" smtClean="0"/>
              <a:t> </a:t>
            </a:r>
            <a:r>
              <a:rPr lang="zh-CN" altLang="en-US" dirty="0" smtClean="0"/>
              <a:t>高可用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4136517"/>
          </a:xfrm>
        </p:spPr>
        <p:txBody>
          <a:bodyPr/>
          <a:lstStyle/>
          <a:p>
            <a:pPr algn="just"/>
            <a:r>
              <a:rPr lang="en-US" altLang="zh-CN" dirty="0" smtClean="0"/>
              <a:t>yarn-site.xml </a:t>
            </a:r>
            <a:r>
              <a:rPr lang="zh-CN" altLang="en-US" dirty="0" smtClean="0"/>
              <a:t>配置</a:t>
            </a:r>
            <a:endParaRPr lang="en-US" altLang="zh-CN" dirty="0" smtClean="0"/>
          </a:p>
          <a:p>
            <a:pPr lvl="2" algn="just"/>
            <a:r>
              <a:rPr lang="en-US" altLang="zh-CN" dirty="0" smtClean="0"/>
              <a:t>&lt;property&gt;</a:t>
            </a:r>
          </a:p>
          <a:p>
            <a:pPr lvl="2" algn="just"/>
            <a:r>
              <a:rPr lang="en-US" altLang="zh-CN" dirty="0" smtClean="0"/>
              <a:t>        &lt;name&gt;</a:t>
            </a:r>
            <a:r>
              <a:rPr lang="en-US" altLang="zh-CN" dirty="0" err="1" smtClean="0"/>
              <a:t>yarn.resourcemanager.zk</a:t>
            </a:r>
            <a:r>
              <a:rPr lang="en-US" altLang="zh-CN" dirty="0" smtClean="0"/>
              <a:t>-address&lt;/name&gt;</a:t>
            </a:r>
          </a:p>
          <a:p>
            <a:pPr lvl="2" algn="just"/>
            <a:r>
              <a:rPr lang="en-US" altLang="zh-CN" dirty="0" smtClean="0"/>
              <a:t>        &lt;value&gt;node2:2181,node3:2181,node4:2181&lt;/value&gt;</a:t>
            </a:r>
          </a:p>
          <a:p>
            <a:pPr lvl="2" algn="just"/>
            <a:r>
              <a:rPr lang="en-US" altLang="zh-CN" dirty="0" smtClean="0"/>
              <a:t>        &lt;description&gt;For multiple </a:t>
            </a:r>
            <a:r>
              <a:rPr lang="en-US" altLang="zh-CN" dirty="0" err="1" smtClean="0"/>
              <a:t>zk</a:t>
            </a:r>
            <a:r>
              <a:rPr lang="en-US" altLang="zh-CN" dirty="0" smtClean="0"/>
              <a:t> services, separate them with comma&lt;/description&gt;</a:t>
            </a:r>
          </a:p>
          <a:p>
            <a:pPr lvl="2" algn="just"/>
            <a:r>
              <a:rPr lang="en-US" altLang="zh-CN" dirty="0" smtClean="0"/>
              <a:t>&lt;/</a:t>
            </a:r>
            <a:r>
              <a:rPr lang="en-US" altLang="zh-CN" dirty="0" smtClean="0"/>
              <a:t>property&gt;</a:t>
            </a:r>
          </a:p>
          <a:p>
            <a:pPr lvl="2" algn="just"/>
            <a:r>
              <a:rPr lang="en-US" altLang="zh-CN" dirty="0" smtClean="0"/>
              <a:t> </a:t>
            </a:r>
          </a:p>
          <a:p>
            <a:pPr lvl="2" algn="just"/>
            <a:r>
              <a:rPr lang="en-US" altLang="zh-CN" dirty="0" smtClean="0"/>
              <a:t>&lt;</a:t>
            </a:r>
            <a:r>
              <a:rPr lang="en-US" altLang="zh-CN" dirty="0" smtClean="0"/>
              <a:t>property&gt;</a:t>
            </a:r>
          </a:p>
          <a:p>
            <a:pPr lvl="2" algn="just"/>
            <a:r>
              <a:rPr lang="en-US" altLang="zh-CN" dirty="0" smtClean="0"/>
              <a:t>          &lt;name&gt;</a:t>
            </a:r>
            <a:r>
              <a:rPr lang="en-US" altLang="zh-CN" dirty="0" err="1" smtClean="0"/>
              <a:t>yarn.resourcemanager.cluster</a:t>
            </a:r>
            <a:r>
              <a:rPr lang="en-US" altLang="zh-CN" dirty="0" smtClean="0"/>
              <a:t>-id&lt;/name&gt;</a:t>
            </a:r>
          </a:p>
          <a:p>
            <a:pPr lvl="2" algn="just"/>
            <a:r>
              <a:rPr lang="en-US" altLang="zh-CN" dirty="0" smtClean="0"/>
              <a:t>          &lt;value&gt;yarn-ha&lt;/value&gt;</a:t>
            </a:r>
          </a:p>
          <a:p>
            <a:pPr lvl="2" algn="just"/>
            <a:r>
              <a:rPr lang="en-US" altLang="zh-CN" smtClean="0"/>
              <a:t>&lt;/</a:t>
            </a:r>
            <a:r>
              <a:rPr lang="en-US" altLang="zh-CN" dirty="0" smtClean="0"/>
              <a:t>property&gt;</a:t>
            </a:r>
          </a:p>
        </p:txBody>
      </p:sp>
    </p:spTree>
    <p:extLst>
      <p:ext uri="{BB962C8B-B14F-4D97-AF65-F5344CB8AC3E}">
        <p14:creationId xmlns:p14="http://schemas.microsoft.com/office/powerpoint/2010/main" xmlns="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Yarn</a:t>
            </a:r>
            <a:r>
              <a:rPr lang="en-US" altLang="zh-CN" dirty="0" smtClean="0"/>
              <a:t> </a:t>
            </a:r>
            <a:r>
              <a:rPr lang="zh-CN" altLang="en-US" dirty="0" smtClean="0"/>
              <a:t>高可用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4081117"/>
          </a:xfrm>
        </p:spPr>
        <p:txBody>
          <a:bodyPr/>
          <a:lstStyle/>
          <a:p>
            <a:pPr algn="just"/>
            <a:r>
              <a:rPr lang="en-US" altLang="zh-CN" dirty="0" smtClean="0"/>
              <a:t>yarn-site.xml </a:t>
            </a:r>
            <a:r>
              <a:rPr lang="zh-CN" altLang="en-US" dirty="0" smtClean="0"/>
              <a:t> </a:t>
            </a:r>
            <a:r>
              <a:rPr lang="zh-CN" altLang="en-US" dirty="0" smtClean="0"/>
              <a:t>续 </a:t>
            </a:r>
            <a:r>
              <a:rPr lang="en-US" altLang="zh-CN" dirty="0" smtClean="0"/>
              <a:t>……</a:t>
            </a:r>
          </a:p>
          <a:p>
            <a:pPr lvl="2" algn="just"/>
            <a:r>
              <a:rPr lang="en-US" altLang="zh-CN" dirty="0" smtClean="0"/>
              <a:t>&lt;</a:t>
            </a:r>
            <a:r>
              <a:rPr lang="en-US" altLang="zh-CN" dirty="0" smtClean="0"/>
              <a:t>property&gt;</a:t>
            </a:r>
          </a:p>
          <a:p>
            <a:pPr lvl="2" algn="just"/>
            <a:r>
              <a:rPr lang="en-US" altLang="zh-CN" dirty="0" smtClean="0"/>
              <a:t>        &lt;name&gt;yarn.resourcemanager.hostname.rm1&lt;/name&gt;</a:t>
            </a:r>
          </a:p>
          <a:p>
            <a:pPr lvl="2" algn="just"/>
            <a:r>
              <a:rPr lang="en-US" altLang="zh-CN" dirty="0" smtClean="0"/>
              <a:t>        &lt;value&gt;node1&lt;/value&gt;</a:t>
            </a:r>
          </a:p>
          <a:p>
            <a:pPr lvl="2" algn="just"/>
            <a:r>
              <a:rPr lang="en-US" altLang="zh-CN" dirty="0" smtClean="0"/>
              <a:t>&lt;/</a:t>
            </a:r>
            <a:r>
              <a:rPr lang="en-US" altLang="zh-CN" dirty="0" smtClean="0"/>
              <a:t>property&gt;</a:t>
            </a:r>
          </a:p>
          <a:p>
            <a:pPr lvl="2" algn="just"/>
            <a:r>
              <a:rPr lang="en-US" altLang="zh-CN" dirty="0" smtClean="0"/>
              <a:t> </a:t>
            </a:r>
          </a:p>
          <a:p>
            <a:pPr lvl="2" algn="just"/>
            <a:r>
              <a:rPr lang="en-US" altLang="zh-CN" dirty="0" smtClean="0"/>
              <a:t>&lt;</a:t>
            </a:r>
            <a:r>
              <a:rPr lang="en-US" altLang="zh-CN" dirty="0" smtClean="0"/>
              <a:t>property&gt;</a:t>
            </a:r>
          </a:p>
          <a:p>
            <a:pPr lvl="2" algn="just"/>
            <a:r>
              <a:rPr lang="en-US" altLang="zh-CN" dirty="0" smtClean="0"/>
              <a:t>        &lt;name&gt;yarn.resourcemanager.hostname.rm2&lt;/name&gt;</a:t>
            </a:r>
          </a:p>
          <a:p>
            <a:pPr lvl="2" algn="just"/>
            <a:r>
              <a:rPr lang="en-US" altLang="zh-CN" dirty="0" smtClean="0"/>
              <a:t>        &lt;value&gt;node2&lt;/value&gt;</a:t>
            </a:r>
          </a:p>
          <a:p>
            <a:pPr lvl="2" algn="just"/>
            <a:r>
              <a:rPr lang="en-US" altLang="zh-CN" dirty="0" smtClean="0"/>
              <a:t>&lt;/</a:t>
            </a:r>
            <a:r>
              <a:rPr lang="en-US" altLang="zh-CN" dirty="0" smtClean="0"/>
              <a:t>property&gt;</a:t>
            </a:r>
          </a:p>
        </p:txBody>
      </p:sp>
    </p:spTree>
    <p:extLst>
      <p:ext uri="{BB962C8B-B14F-4D97-AF65-F5344CB8AC3E}">
        <p14:creationId xmlns:p14="http://schemas.microsoft.com/office/powerpoint/2010/main" xmlns="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Yarn</a:t>
            </a:r>
            <a:r>
              <a:rPr lang="en-US" altLang="zh-CN" dirty="0" smtClean="0"/>
              <a:t> </a:t>
            </a:r>
            <a:r>
              <a:rPr lang="zh-CN" altLang="en-US" dirty="0" smtClean="0"/>
              <a:t>高可用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2954655"/>
          </a:xfrm>
        </p:spPr>
        <p:txBody>
          <a:bodyPr/>
          <a:lstStyle/>
          <a:p>
            <a:pPr algn="just"/>
            <a:r>
              <a:rPr lang="en-US" altLang="zh-CN" dirty="0" err="1" smtClean="0"/>
              <a:t>ResourceManager</a:t>
            </a:r>
            <a:r>
              <a:rPr lang="en-US" altLang="zh-CN" dirty="0" smtClean="0"/>
              <a:t> </a:t>
            </a:r>
            <a:r>
              <a:rPr lang="zh-CN" altLang="en-US" dirty="0" smtClean="0"/>
              <a:t>高可用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启动集群</a:t>
            </a:r>
            <a:endParaRPr lang="en-US" altLang="zh-CN" dirty="0" smtClean="0"/>
          </a:p>
          <a:p>
            <a:pPr lvl="2" algn="just"/>
            <a:r>
              <a:rPr lang="en-US" altLang="zh-CN" dirty="0" err="1" smtClean="0"/>
              <a:t>sbin</a:t>
            </a:r>
            <a:r>
              <a:rPr lang="en-US" altLang="zh-CN" dirty="0" smtClean="0"/>
              <a:t>/start-yarn.sh start</a:t>
            </a:r>
            <a:endParaRPr lang="en-US" altLang="zh-CN" dirty="0" smtClean="0"/>
          </a:p>
          <a:p>
            <a:pPr lvl="1" algn="just"/>
            <a:endParaRPr lang="en-US" altLang="zh-CN" dirty="0" smtClean="0"/>
          </a:p>
          <a:p>
            <a:pPr lvl="1" algn="just"/>
            <a:r>
              <a:rPr lang="zh-CN" altLang="en-US" dirty="0" smtClean="0"/>
              <a:t>查看集群状态</a:t>
            </a:r>
            <a:endParaRPr lang="en-US" altLang="zh-CN" dirty="0" smtClean="0"/>
          </a:p>
          <a:p>
            <a:pPr lvl="2" algn="just"/>
            <a:r>
              <a:rPr lang="en-US" altLang="zh-CN" dirty="0" smtClean="0"/>
              <a:t>bin/yarn </a:t>
            </a:r>
            <a:r>
              <a:rPr lang="en-US" altLang="zh-CN" dirty="0" err="1" smtClean="0"/>
              <a:t>rmadmin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getServiceState</a:t>
            </a:r>
            <a:r>
              <a:rPr lang="en-US" altLang="zh-CN" dirty="0" smtClean="0"/>
              <a:t> rm1</a:t>
            </a:r>
          </a:p>
          <a:p>
            <a:pPr lvl="2" algn="just"/>
            <a:r>
              <a:rPr lang="en-US" altLang="zh-CN" dirty="0" smtClean="0"/>
              <a:t>bin/yarn </a:t>
            </a:r>
            <a:r>
              <a:rPr lang="en-US" altLang="zh-CN" dirty="0" err="1" smtClean="0"/>
              <a:t>rmadmin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getServiceState</a:t>
            </a:r>
            <a:r>
              <a:rPr lang="en-US" altLang="zh-CN" dirty="0" smtClean="0"/>
              <a:t> rm2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课程知识点总结与实验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939540"/>
          </a:xfrm>
        </p:spPr>
        <p:txBody>
          <a:bodyPr/>
          <a:lstStyle/>
          <a:p>
            <a:r>
              <a:rPr lang="en-US" altLang="zh-CN" dirty="0" smtClean="0">
                <a:sym typeface="Wingdings" pitchFamily="2" charset="2"/>
              </a:rPr>
              <a:t>zookeeper </a:t>
            </a:r>
            <a:r>
              <a:rPr lang="zh-CN" altLang="en-US" dirty="0" smtClean="0">
                <a:sym typeface="Wingdings" pitchFamily="2" charset="2"/>
              </a:rPr>
              <a:t>集群搭建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en-US" altLang="zh-CN" dirty="0" smtClean="0">
                <a:sym typeface="Wingdings" pitchFamily="2" charset="2"/>
              </a:rPr>
              <a:t>zookeeper leader </a:t>
            </a:r>
            <a:r>
              <a:rPr lang="zh-CN" altLang="en-US" dirty="0" smtClean="0">
                <a:sym typeface="Wingdings" pitchFamily="2" charset="2"/>
              </a:rPr>
              <a:t>的选举</a:t>
            </a:r>
            <a:endParaRPr lang="en-US" altLang="zh-CN" dirty="0" smtClean="0">
              <a:sym typeface="Wingdings" pitchFamily="2" charset="2"/>
            </a:endParaRPr>
          </a:p>
          <a:p>
            <a:r>
              <a:rPr lang="en-US" altLang="zh-CN" dirty="0" err="1" smtClean="0">
                <a:sym typeface="Wingdings" pitchFamily="2" charset="2"/>
              </a:rPr>
              <a:t>kafka</a:t>
            </a:r>
            <a:r>
              <a:rPr lang="en-US" altLang="zh-CN" dirty="0" smtClean="0">
                <a:sym typeface="Wingdings" pitchFamily="2" charset="2"/>
              </a:rPr>
              <a:t> </a:t>
            </a:r>
            <a:r>
              <a:rPr lang="zh-CN" altLang="en-US" dirty="0" smtClean="0">
                <a:sym typeface="Wingdings" pitchFamily="2" charset="2"/>
              </a:rPr>
              <a:t>集群搭建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zh-CN" altLang="en-US" dirty="0" smtClean="0">
                <a:sym typeface="Wingdings" pitchFamily="2" charset="2"/>
              </a:rPr>
              <a:t>实现消息订阅发布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endParaRPr lang="en-US" altLang="zh-CN" dirty="0" smtClean="0">
              <a:sym typeface="Wingdings" pitchFamily="2" charset="2"/>
            </a:endParaRPr>
          </a:p>
          <a:p>
            <a:r>
              <a:rPr lang="en-US" altLang="zh-CN" dirty="0" err="1" smtClean="0">
                <a:sym typeface="Wingdings" pitchFamily="2" charset="2"/>
              </a:rPr>
              <a:t>Hadoop</a:t>
            </a:r>
            <a:r>
              <a:rPr lang="en-US" altLang="zh-CN" dirty="0" smtClean="0">
                <a:sym typeface="Wingdings" pitchFamily="2" charset="2"/>
              </a:rPr>
              <a:t> </a:t>
            </a:r>
            <a:r>
              <a:rPr lang="zh-CN" altLang="en-US" dirty="0" smtClean="0">
                <a:sym typeface="Wingdings" pitchFamily="2" charset="2"/>
              </a:rPr>
              <a:t>高可用集群的原理与搭建方式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en-US" altLang="zh-CN" dirty="0" err="1" smtClean="0">
                <a:sym typeface="Wingdings" pitchFamily="2" charset="2"/>
              </a:rPr>
              <a:t>namenode</a:t>
            </a:r>
            <a:r>
              <a:rPr lang="en-US" altLang="zh-CN" dirty="0" smtClean="0">
                <a:sym typeface="Wingdings" pitchFamily="2" charset="2"/>
              </a:rPr>
              <a:t> &amp; yarn </a:t>
            </a:r>
            <a:r>
              <a:rPr lang="zh-CN" altLang="en-US" dirty="0" smtClean="0">
                <a:sym typeface="Wingdings" pitchFamily="2" charset="2"/>
              </a:rPr>
              <a:t>高可用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zh-CN" altLang="en-US" dirty="0" smtClean="0">
                <a:sym typeface="Wingdings" pitchFamily="2" charset="2"/>
              </a:rPr>
              <a:t>上传分析文件，故障转移测试</a:t>
            </a:r>
            <a:endParaRPr lang="en-US" altLang="zh-CN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总结答疑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8411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zookeeper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4598182"/>
          </a:xfrm>
        </p:spPr>
        <p:txBody>
          <a:bodyPr/>
          <a:lstStyle/>
          <a:p>
            <a:r>
              <a:rPr lang="en-US" altLang="zh-CN" dirty="0" smtClean="0"/>
              <a:t>zookeeper </a:t>
            </a:r>
            <a:r>
              <a:rPr lang="zh-CN" altLang="en-US" dirty="0" smtClean="0"/>
              <a:t>角色与特性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Leader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接受所有</a:t>
            </a:r>
            <a:r>
              <a:rPr lang="en-US" altLang="zh-CN" dirty="0" smtClean="0"/>
              <a:t>Follower</a:t>
            </a:r>
            <a:r>
              <a:rPr lang="zh-CN" altLang="en-US" dirty="0" smtClean="0"/>
              <a:t>的提案请求并统一协调发起提案的投票，负责与所有的</a:t>
            </a:r>
            <a:r>
              <a:rPr lang="en-US" altLang="zh-CN" dirty="0" smtClean="0"/>
              <a:t>Follower</a:t>
            </a:r>
            <a:r>
              <a:rPr lang="zh-CN" altLang="en-US" dirty="0" smtClean="0"/>
              <a:t>进行内部的数据交换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Follower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直接为客户端服务并参与提案的投票，同时与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进行数据交换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Observer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直接为客户端服务但并不参与提案的投票，同时也与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进行数据交换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zookeeper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4259628"/>
          </a:xfrm>
        </p:spPr>
        <p:txBody>
          <a:bodyPr/>
          <a:lstStyle/>
          <a:p>
            <a:r>
              <a:rPr lang="en-US" altLang="zh-CN" dirty="0" smtClean="0"/>
              <a:t>zookeeper </a:t>
            </a:r>
            <a:r>
              <a:rPr lang="zh-CN" altLang="en-US" dirty="0" smtClean="0"/>
              <a:t>角色与选举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服务在启动的时候是没有角色的 （</a:t>
            </a:r>
            <a:r>
              <a:rPr lang="en-US" altLang="zh-CN" dirty="0" smtClean="0"/>
              <a:t>LOOKING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角色是通过选举产生的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选举产生一个 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，剩下的是 </a:t>
            </a:r>
            <a:r>
              <a:rPr lang="en-US" altLang="zh-CN" dirty="0" smtClean="0"/>
              <a:t>follower</a:t>
            </a:r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选举 </a:t>
            </a:r>
            <a:r>
              <a:rPr lang="en-US" altLang="zh-CN" dirty="0" smtClean="0"/>
              <a:t>leader </a:t>
            </a:r>
            <a:r>
              <a:rPr lang="zh-CN" altLang="en-US" dirty="0" smtClean="0"/>
              <a:t>原则：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集群中超过半数机器投票选择</a:t>
            </a:r>
            <a:r>
              <a:rPr lang="en-US" altLang="zh-CN" dirty="0" smtClean="0"/>
              <a:t>leader.</a:t>
            </a:r>
          </a:p>
          <a:p>
            <a:pPr lvl="1"/>
            <a:r>
              <a:rPr lang="zh-CN" altLang="en-US" dirty="0" smtClean="0"/>
              <a:t>假如集群中拥有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台服务器，那么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必须得到</a:t>
            </a:r>
            <a:r>
              <a:rPr lang="en-US" altLang="zh-CN" dirty="0" smtClean="0"/>
              <a:t>n/2+1</a:t>
            </a:r>
            <a:r>
              <a:rPr lang="zh-CN" altLang="en-US" dirty="0" smtClean="0"/>
              <a:t>台服务器投票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zookeeper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717941"/>
          </a:xfrm>
        </p:spPr>
        <p:txBody>
          <a:bodyPr/>
          <a:lstStyle/>
          <a:p>
            <a:r>
              <a:rPr lang="en-US" altLang="zh-CN" dirty="0" smtClean="0"/>
              <a:t>zookeeper </a:t>
            </a:r>
            <a:r>
              <a:rPr lang="zh-CN" altLang="en-US" dirty="0" smtClean="0"/>
              <a:t>角色与选举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 </a:t>
            </a:r>
            <a:r>
              <a:rPr lang="en-US" altLang="zh-CN" dirty="0" smtClean="0"/>
              <a:t>leader </a:t>
            </a:r>
            <a:r>
              <a:rPr lang="zh-CN" altLang="en-US" dirty="0" smtClean="0"/>
              <a:t>死亡，从新选举 </a:t>
            </a:r>
            <a:r>
              <a:rPr lang="en-US" altLang="zh-CN" dirty="0" smtClean="0"/>
              <a:t>leader</a:t>
            </a:r>
          </a:p>
          <a:p>
            <a:pPr lvl="1"/>
            <a:r>
              <a:rPr lang="zh-CN" altLang="en-US" dirty="0" smtClean="0"/>
              <a:t>如果死亡的机器数量达到一半，集群挂起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如果无法得到足够的投票数量，就重新发起投票，如果参与投票的机器不足 </a:t>
            </a:r>
            <a:r>
              <a:rPr lang="en-US" altLang="zh-CN" dirty="0" smtClean="0"/>
              <a:t>n/2+1 </a:t>
            </a:r>
            <a:r>
              <a:rPr lang="zh-CN" altLang="en-US" dirty="0" smtClean="0"/>
              <a:t>集群停止工作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 </a:t>
            </a:r>
            <a:r>
              <a:rPr lang="en-US" altLang="zh-CN" dirty="0" smtClean="0"/>
              <a:t>follower </a:t>
            </a:r>
            <a:r>
              <a:rPr lang="zh-CN" altLang="en-US" dirty="0" smtClean="0"/>
              <a:t>死亡过多，剩余机器不足 </a:t>
            </a:r>
            <a:r>
              <a:rPr lang="en-US" altLang="zh-CN" dirty="0" smtClean="0"/>
              <a:t>n/2+1 </a:t>
            </a:r>
            <a:r>
              <a:rPr lang="zh-CN" altLang="en-US" dirty="0" smtClean="0"/>
              <a:t>集群也会停止工作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observer </a:t>
            </a:r>
            <a:r>
              <a:rPr lang="zh-CN" altLang="en-US" dirty="0" smtClean="0"/>
              <a:t>不计算在投票总设备数量里面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15204</TotalTime>
  <Words>3327</Words>
  <Application>Microsoft Office PowerPoint</Application>
  <PresentationFormat>全屏显示(4:3)</PresentationFormat>
  <Paragraphs>626</Paragraphs>
  <Slides>65</Slides>
  <Notes>63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66" baseType="lpstr">
      <vt:lpstr>Office 主题</vt:lpstr>
      <vt:lpstr>Linux 大数据</vt:lpstr>
      <vt:lpstr>幻灯片 2</vt:lpstr>
      <vt:lpstr>幻灯片 3</vt:lpstr>
      <vt:lpstr>zookeeper</vt:lpstr>
      <vt:lpstr>zookeeper</vt:lpstr>
      <vt:lpstr>zookeeper</vt:lpstr>
      <vt:lpstr>zookeeper</vt:lpstr>
      <vt:lpstr>zookeeper</vt:lpstr>
      <vt:lpstr>zookeeper</vt:lpstr>
      <vt:lpstr>zookeeper</vt:lpstr>
      <vt:lpstr>zookeeper</vt:lpstr>
      <vt:lpstr>zookeeper</vt:lpstr>
      <vt:lpstr>zookeeper</vt:lpstr>
      <vt:lpstr>zookeeper</vt:lpstr>
      <vt:lpstr>zookeeper</vt:lpstr>
      <vt:lpstr>zookeeper</vt:lpstr>
      <vt:lpstr>zookeeper</vt:lpstr>
      <vt:lpstr>zookeeper</vt:lpstr>
      <vt:lpstr>zookeeper</vt:lpstr>
      <vt:lpstr>zookeeper</vt:lpstr>
      <vt:lpstr>zookeeper</vt:lpstr>
      <vt:lpstr>kafka 集群</vt:lpstr>
      <vt:lpstr>kafka集群</vt:lpstr>
      <vt:lpstr>kafka集群</vt:lpstr>
      <vt:lpstr>kafka集群</vt:lpstr>
      <vt:lpstr>kafka集群</vt:lpstr>
      <vt:lpstr>kafka集群</vt:lpstr>
      <vt:lpstr>kafka集群</vt:lpstr>
      <vt:lpstr>kafka集群</vt:lpstr>
      <vt:lpstr>kafka集群</vt:lpstr>
      <vt:lpstr>kafka集群实验</vt:lpstr>
      <vt:lpstr>Hadoop 高可用</vt:lpstr>
      <vt:lpstr>NameNode 高可用</vt:lpstr>
      <vt:lpstr>NameNode 高可用</vt:lpstr>
      <vt:lpstr>NameNode 高可用</vt:lpstr>
      <vt:lpstr>NameNode 高可用</vt:lpstr>
      <vt:lpstr>NameNode 高可用</vt:lpstr>
      <vt:lpstr>NameNode 高可用</vt:lpstr>
      <vt:lpstr>NameNode 高可用</vt:lpstr>
      <vt:lpstr>NameNode 高可用</vt:lpstr>
      <vt:lpstr>NameNode 高可用</vt:lpstr>
      <vt:lpstr>NameNode 高可用</vt:lpstr>
      <vt:lpstr>NameNode 高可用</vt:lpstr>
      <vt:lpstr>NameNode 高可用</vt:lpstr>
      <vt:lpstr>NameNode 高可用</vt:lpstr>
      <vt:lpstr>NameNode 高可用</vt:lpstr>
      <vt:lpstr>NameNode 高可用</vt:lpstr>
      <vt:lpstr>NameNode 高可用</vt:lpstr>
      <vt:lpstr>NameNode 高可用</vt:lpstr>
      <vt:lpstr>NameNode 高可用</vt:lpstr>
      <vt:lpstr>NameNode 高可用</vt:lpstr>
      <vt:lpstr>NameNode 高可用</vt:lpstr>
      <vt:lpstr>NameNode 高可用</vt:lpstr>
      <vt:lpstr>NameNode 高可用</vt:lpstr>
      <vt:lpstr>NameNode 高可用</vt:lpstr>
      <vt:lpstr>NameNode 高可用</vt:lpstr>
      <vt:lpstr>ResourceManager</vt:lpstr>
      <vt:lpstr>Yarn 高可用</vt:lpstr>
      <vt:lpstr>Yarn 高可用</vt:lpstr>
      <vt:lpstr>Yarn 高可用</vt:lpstr>
      <vt:lpstr>Yarn 高可用</vt:lpstr>
      <vt:lpstr>Yarn 高可用</vt:lpstr>
      <vt:lpstr>Yarn 高可用</vt:lpstr>
      <vt:lpstr>课程知识点总结与实验</vt:lpstr>
      <vt:lpstr>总结答疑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达内Linux云计算学院</dc:title>
  <dc:creator>TsengYia</dc:creator>
  <cp:lastModifiedBy>I</cp:lastModifiedBy>
  <cp:revision>2627</cp:revision>
  <cp:lastPrinted>2014-02-25T07:33:26Z</cp:lastPrinted>
  <dcterms:modified xsi:type="dcterms:W3CDTF">2017-08-08T08:42:53Z</dcterms:modified>
</cp:coreProperties>
</file>