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1"/>
  </p:notesMasterIdLst>
  <p:handoutMasterIdLst>
    <p:handoutMasterId r:id="rId22"/>
  </p:handoutMasterIdLst>
  <p:sldIdLst>
    <p:sldId id="302" r:id="rId3"/>
    <p:sldId id="303" r:id="rId4"/>
    <p:sldId id="346" r:id="rId5"/>
    <p:sldId id="347" r:id="rId6"/>
    <p:sldId id="348" r:id="rId7"/>
    <p:sldId id="304" r:id="rId8"/>
    <p:sldId id="305" r:id="rId9"/>
    <p:sldId id="349" r:id="rId10"/>
    <p:sldId id="307" r:id="rId11"/>
    <p:sldId id="312" r:id="rId12"/>
    <p:sldId id="350" r:id="rId13"/>
    <p:sldId id="351" r:id="rId14"/>
    <p:sldId id="352" r:id="rId15"/>
    <p:sldId id="353" r:id="rId16"/>
    <p:sldId id="354" r:id="rId17"/>
    <p:sldId id="355" r:id="rId18"/>
    <p:sldId id="357" r:id="rId19"/>
    <p:sldId id="356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徐泽" initials="徐泽" lastIdx="1" clrIdx="0"/>
  <p:cmAuthor id="2" name="TY" initials="TY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2A2F"/>
    <a:srgbClr val="1EE15C"/>
    <a:srgbClr val="DD4722"/>
    <a:srgbClr val="231F20"/>
    <a:srgbClr val="0070C0"/>
    <a:srgbClr val="5CAA55"/>
    <a:srgbClr val="B4DD93"/>
    <a:srgbClr val="46B964"/>
    <a:srgbClr val="CF5830"/>
    <a:srgbClr val="F9FA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3" autoAdjust="0"/>
    <p:restoredTop sz="93514" autoAdjust="0"/>
  </p:normalViewPr>
  <p:slideViewPr>
    <p:cSldViewPr>
      <p:cViewPr varScale="1">
        <p:scale>
          <a:sx n="69" d="100"/>
          <a:sy n="69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F4DCA-3177-4375-A53D-C33BDF2D97C5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70F7D-486B-488E-8EBC-4D52E95A3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937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E3B9F-8426-4C0A-B4B6-F9877F22AD29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DBA66-0B01-47E8-A365-7C30D6EBF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575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smtClean="0"/>
              <a:t>主从同步模式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303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主从同步复制模式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786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复制模式介绍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726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模式配置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8293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模式配置（续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828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模式配置（续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15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模式配置（续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8333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模式配置（续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308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主从同步结构模式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60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结构模式介绍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996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配置主从从结构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288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案例拓扑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859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配置主库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529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配置第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台从库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542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配置第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台从库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837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测试配置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400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4067944" y="108"/>
            <a:ext cx="5076056" cy="684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 smtClean="0"/>
              <a:t>内容标题</a:t>
            </a:r>
            <a:endParaRPr lang="zh-CN" altLang="en-US" dirty="0"/>
          </a:p>
        </p:txBody>
      </p:sp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00B050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71600" y="1916831"/>
            <a:ext cx="6984776" cy="3672409"/>
          </a:xfrm>
          <a:noFill/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本节内容</a:t>
            </a:r>
            <a:endParaRPr lang="en-US" altLang="zh-CN" dirty="0" smtClean="0"/>
          </a:p>
          <a:p>
            <a:r>
              <a:rPr lang="zh-CN" altLang="en-US" dirty="0" smtClean="0"/>
              <a:t>本节内容</a:t>
            </a:r>
            <a:endParaRPr lang="zh-CN" altLang="en-US" dirty="0"/>
          </a:p>
        </p:txBody>
      </p:sp>
      <p:sp>
        <p:nvSpPr>
          <p:cNvPr id="9" name="十字形 8"/>
          <p:cNvSpPr/>
          <p:nvPr userDrawn="1"/>
        </p:nvSpPr>
        <p:spPr>
          <a:xfrm>
            <a:off x="142844" y="6215082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形 9"/>
          <p:cNvSpPr/>
          <p:nvPr userDrawn="1"/>
        </p:nvSpPr>
        <p:spPr>
          <a:xfrm>
            <a:off x="569224" y="600076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548680"/>
            <a:ext cx="9144000" cy="936104"/>
          </a:xfrm>
          <a:prstGeom prst="rect">
            <a:avLst/>
          </a:prstGeom>
          <a:solidFill>
            <a:srgbClr val="DC1F26"/>
          </a:solidFill>
          <a:ln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4067944" y="108"/>
            <a:ext cx="5076056" cy="684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946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77487" y="2088879"/>
            <a:ext cx="7772400" cy="1470025"/>
          </a:xfrm>
        </p:spPr>
        <p:txBody>
          <a:bodyPr>
            <a:noAutofit/>
          </a:bodyPr>
          <a:lstStyle>
            <a:lvl1pPr algn="l">
              <a:defRPr sz="6000" b="1"/>
            </a:lvl1pPr>
          </a:lstStyle>
          <a:p>
            <a:r>
              <a:rPr lang="zh-CN" altLang="en-US" dirty="0" smtClean="0"/>
              <a:t>课程标题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75255" y="3564703"/>
            <a:ext cx="4256785" cy="622920"/>
          </a:xfrm>
          <a:solidFill>
            <a:srgbClr val="DC1F26"/>
          </a:solidFill>
        </p:spPr>
        <p:txBody>
          <a:bodyPr/>
          <a:lstStyle>
            <a:lvl1pPr marL="0" indent="0" algn="l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 课程英文副标题</a:t>
            </a:r>
            <a:endParaRPr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2483768" y="3558904"/>
            <a:ext cx="4392513" cy="647675"/>
          </a:xfrm>
        </p:spPr>
        <p:txBody>
          <a:bodyPr>
            <a:noAutofit/>
          </a:bodyPr>
          <a:lstStyle>
            <a:lvl1pPr algn="r">
              <a:buNone/>
              <a:defRPr sz="4000" b="1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altLang="zh-CN" dirty="0" smtClean="0"/>
              <a:t>DAY01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24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11559" y="547285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知识点标题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  <p:sp>
        <p:nvSpPr>
          <p:cNvPr id="8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知识讲解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42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 userDrawn="1"/>
        </p:nvSpPr>
        <p:spPr>
          <a:xfrm>
            <a:off x="0" y="2566527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标题 1"/>
          <p:cNvSpPr>
            <a:spLocks noGrp="1"/>
          </p:cNvSpPr>
          <p:nvPr>
            <p:ph type="ctrTitle" hasCustomPrompt="1"/>
          </p:nvPr>
        </p:nvSpPr>
        <p:spPr>
          <a:xfrm>
            <a:off x="611559" y="547285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知识点标题</a:t>
            </a:r>
            <a:endParaRPr lang="zh-CN" altLang="en-US" dirty="0"/>
          </a:p>
        </p:txBody>
      </p:sp>
      <p:sp>
        <p:nvSpPr>
          <p:cNvPr id="13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339373"/>
            <a:ext cx="760841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44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半闭框 8"/>
          <p:cNvSpPr/>
          <p:nvPr userDrawn="1"/>
        </p:nvSpPr>
        <p:spPr>
          <a:xfrm>
            <a:off x="0" y="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1" y="404664"/>
            <a:ext cx="7920880" cy="60486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1615077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堂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课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堂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练习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9" name="十字形 8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十字形 9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标题 1"/>
          <p:cNvSpPr>
            <a:spLocks noGrp="1"/>
          </p:cNvSpPr>
          <p:nvPr>
            <p:ph type="ctrTitle" hasCustomPrompt="1"/>
          </p:nvPr>
        </p:nvSpPr>
        <p:spPr>
          <a:xfrm>
            <a:off x="611559" y="547285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课堂练习标题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984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实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 smtClean="0"/>
              <a:t>代码实践标题</a:t>
            </a:r>
            <a:endParaRPr lang="zh-CN" altLang="en-US" dirty="0"/>
          </a:p>
        </p:txBody>
      </p:sp>
      <p:sp>
        <p:nvSpPr>
          <p:cNvPr id="9" name="半闭框 8"/>
          <p:cNvSpPr/>
          <p:nvPr userDrawn="1"/>
        </p:nvSpPr>
        <p:spPr>
          <a:xfrm rot="10800000">
            <a:off x="3923928" y="2969498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2852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知识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知识案例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知识案例标题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71472" y="1714488"/>
            <a:ext cx="8215370" cy="4667283"/>
          </a:xfrm>
        </p:spPr>
        <p:txBody>
          <a:bodyPr>
            <a:normAutofit/>
          </a:bodyPr>
          <a:lstStyle>
            <a:lvl1pPr marL="0" indent="0" algn="l">
              <a:buFont typeface="Arial" pitchFamily="34" charset="0"/>
              <a:buNone/>
              <a:defRPr sz="24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知识案例内容</a:t>
            </a:r>
            <a:endParaRPr lang="zh-CN" altLang="en-US" dirty="0"/>
          </a:p>
        </p:txBody>
      </p:sp>
      <p:sp>
        <p:nvSpPr>
          <p:cNvPr id="9" name="半闭框 8"/>
          <p:cNvSpPr/>
          <p:nvPr userDrawn="1"/>
        </p:nvSpPr>
        <p:spPr>
          <a:xfrm>
            <a:off x="285720" y="21429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277120" y="5000635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864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77487" y="2088879"/>
            <a:ext cx="7772400" cy="1470025"/>
          </a:xfrm>
        </p:spPr>
        <p:txBody>
          <a:bodyPr>
            <a:noAutofit/>
          </a:bodyPr>
          <a:lstStyle>
            <a:lvl1pPr algn="l">
              <a:defRPr sz="6000" b="1"/>
            </a:lvl1pPr>
          </a:lstStyle>
          <a:p>
            <a:r>
              <a:rPr lang="zh-CN" altLang="en-US" dirty="0" smtClean="0"/>
              <a:t>课程标题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75255" y="3564703"/>
            <a:ext cx="4256785" cy="622920"/>
          </a:xfrm>
          <a:solidFill>
            <a:srgbClr val="DC1F26"/>
          </a:solidFill>
        </p:spPr>
        <p:txBody>
          <a:bodyPr/>
          <a:lstStyle>
            <a:lvl1pPr marL="0" indent="0" algn="l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 课程英文副标题</a:t>
            </a:r>
            <a:endParaRPr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2483768" y="3558904"/>
            <a:ext cx="4392513" cy="647675"/>
          </a:xfrm>
        </p:spPr>
        <p:txBody>
          <a:bodyPr>
            <a:noAutofit/>
          </a:bodyPr>
          <a:lstStyle>
            <a:lvl1pPr algn="r">
              <a:buNone/>
              <a:defRPr sz="4000" b="1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altLang="zh-CN" dirty="0" smtClean="0"/>
              <a:t>DAY01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 smtClean="0"/>
              <a:t>内容标题</a:t>
            </a:r>
            <a:endParaRPr lang="zh-CN" altLang="en-US" dirty="0"/>
          </a:p>
        </p:txBody>
      </p:sp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DC1F26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944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 smtClean="0"/>
              <a:t>内容标题</a:t>
            </a:r>
            <a:endParaRPr lang="zh-CN" altLang="en-US" dirty="0"/>
          </a:p>
        </p:txBody>
      </p:sp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00B050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38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71600" y="1916831"/>
            <a:ext cx="6984776" cy="3672409"/>
          </a:xfrm>
          <a:noFill/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本节内容</a:t>
            </a:r>
            <a:endParaRPr lang="en-US" altLang="zh-CN" dirty="0" smtClean="0"/>
          </a:p>
          <a:p>
            <a:r>
              <a:rPr lang="zh-CN" altLang="en-US" dirty="0" smtClean="0"/>
              <a:t>本节内容</a:t>
            </a:r>
            <a:endParaRPr lang="zh-CN" altLang="en-US" dirty="0"/>
          </a:p>
        </p:txBody>
      </p:sp>
      <p:sp>
        <p:nvSpPr>
          <p:cNvPr id="9" name="十字形 8"/>
          <p:cNvSpPr/>
          <p:nvPr userDrawn="1"/>
        </p:nvSpPr>
        <p:spPr>
          <a:xfrm>
            <a:off x="142844" y="6215082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十字形 9"/>
          <p:cNvSpPr/>
          <p:nvPr userDrawn="1"/>
        </p:nvSpPr>
        <p:spPr>
          <a:xfrm>
            <a:off x="569224" y="600076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0" y="548680"/>
            <a:ext cx="9144000" cy="936104"/>
          </a:xfrm>
          <a:prstGeom prst="rect">
            <a:avLst/>
          </a:prstGeom>
          <a:solidFill>
            <a:srgbClr val="DC1F26"/>
          </a:solidFill>
          <a:ln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sz="40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5508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11559" y="547285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知识点标题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  <p:sp>
        <p:nvSpPr>
          <p:cNvPr id="8" name="标题 1"/>
          <p:cNvSpPr txBox="1"/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知识讲解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/>
          <p:nvPr userDrawn="1"/>
        </p:nvSpPr>
        <p:spPr>
          <a:xfrm>
            <a:off x="0" y="2566527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标题 1"/>
          <p:cNvSpPr>
            <a:spLocks noGrp="1"/>
          </p:cNvSpPr>
          <p:nvPr>
            <p:ph type="ctrTitle" hasCustomPrompt="1"/>
          </p:nvPr>
        </p:nvSpPr>
        <p:spPr>
          <a:xfrm>
            <a:off x="611559" y="547285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知识点标题</a:t>
            </a:r>
            <a:endParaRPr lang="zh-CN" altLang="en-US" dirty="0"/>
          </a:p>
        </p:txBody>
      </p:sp>
      <p:sp>
        <p:nvSpPr>
          <p:cNvPr id="13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339373"/>
            <a:ext cx="760841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半闭框 8"/>
          <p:cNvSpPr/>
          <p:nvPr userDrawn="1"/>
        </p:nvSpPr>
        <p:spPr>
          <a:xfrm>
            <a:off x="0" y="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1" y="404664"/>
            <a:ext cx="7920880" cy="60486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堂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课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堂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练习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9" name="十字形 8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十字形 9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>
            <a:spLocks noGrp="1"/>
          </p:cNvSpPr>
          <p:nvPr>
            <p:ph type="ctrTitle" hasCustomPrompt="1"/>
          </p:nvPr>
        </p:nvSpPr>
        <p:spPr>
          <a:xfrm>
            <a:off x="611559" y="547285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课堂练习标题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实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/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 smtClean="0"/>
              <a:t>代码实践标题</a:t>
            </a:r>
            <a:endParaRPr lang="zh-CN" altLang="en-US" dirty="0"/>
          </a:p>
        </p:txBody>
      </p:sp>
      <p:sp>
        <p:nvSpPr>
          <p:cNvPr id="9" name="半闭框 8"/>
          <p:cNvSpPr/>
          <p:nvPr userDrawn="1"/>
        </p:nvSpPr>
        <p:spPr>
          <a:xfrm rot="10800000">
            <a:off x="3923928" y="2969498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知识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/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知识案例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知识案例标题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71472" y="1714488"/>
            <a:ext cx="8215370" cy="4667283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4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知识案例内容</a:t>
            </a:r>
            <a:endParaRPr lang="zh-CN" altLang="en-US" dirty="0"/>
          </a:p>
        </p:txBody>
      </p:sp>
      <p:sp>
        <p:nvSpPr>
          <p:cNvPr id="9" name="半闭框 8"/>
          <p:cNvSpPr/>
          <p:nvPr userDrawn="1"/>
        </p:nvSpPr>
        <p:spPr>
          <a:xfrm>
            <a:off x="285720" y="21429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277120" y="5000635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 smtClean="0"/>
              <a:t>内容标题</a:t>
            </a:r>
            <a:endParaRPr lang="zh-CN" altLang="en-US" dirty="0"/>
          </a:p>
        </p:txBody>
      </p:sp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DC1F26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58640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428596" y="2708920"/>
            <a:ext cx="1737675" cy="564108"/>
          </a:xfrm>
          <a:prstGeom prst="roundRect">
            <a:avLst/>
          </a:prstGeom>
          <a:solidFill>
            <a:srgbClr val="DC1F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主从同步模式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3214677" y="1412816"/>
            <a:ext cx="1717362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主从同步结构模式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4987907" y="1412776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结构模式介绍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2" name="直接箭头连接符 131"/>
          <p:cNvCxnSpPr>
            <a:stCxn id="11" idx="3"/>
            <a:endCxn id="105" idx="1"/>
          </p:cNvCxnSpPr>
          <p:nvPr/>
        </p:nvCxnSpPr>
        <p:spPr>
          <a:xfrm flipV="1">
            <a:off x="2166271" y="1592816"/>
            <a:ext cx="1048406" cy="13981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>
            <a:stCxn id="11" idx="3"/>
            <a:endCxn id="26" idx="1"/>
          </p:cNvCxnSpPr>
          <p:nvPr/>
        </p:nvCxnSpPr>
        <p:spPr>
          <a:xfrm>
            <a:off x="2166271" y="2990974"/>
            <a:ext cx="1048406" cy="24182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组合 78"/>
          <p:cNvGrpSpPr/>
          <p:nvPr/>
        </p:nvGrpSpPr>
        <p:grpSpPr>
          <a:xfrm>
            <a:off x="251520" y="276977"/>
            <a:ext cx="4320480" cy="720766"/>
            <a:chOff x="179512" y="102969"/>
            <a:chExt cx="2531550" cy="720766"/>
          </a:xfrm>
        </p:grpSpPr>
        <p:sp>
          <p:nvSpPr>
            <p:cNvPr id="88" name="标题 1"/>
            <p:cNvSpPr txBox="1"/>
            <p:nvPr/>
          </p:nvSpPr>
          <p:spPr>
            <a:xfrm>
              <a:off x="179512" y="102969"/>
              <a:ext cx="2531550" cy="647856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defRPr>
              </a:lvl1pPr>
            </a:lstStyle>
            <a:p>
              <a:r>
                <a:rPr lang="en-US" altLang="zh-CN" sz="2400" b="1" dirty="0" smtClean="0"/>
                <a:t>MySQL</a:t>
              </a:r>
              <a:r>
                <a:rPr lang="zh-CN" altLang="en-US" sz="2400" b="1" dirty="0" smtClean="0"/>
                <a:t>主从同步模式</a:t>
              </a:r>
              <a:endParaRPr lang="zh-CN" altLang="en-US" sz="2400" b="1" dirty="0"/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323528" y="704213"/>
              <a:ext cx="2304256" cy="119522"/>
            </a:xfrm>
            <a:prstGeom prst="roundRect">
              <a:avLst/>
            </a:prstGeom>
            <a:solidFill>
              <a:srgbClr val="DC1F26"/>
            </a:solidFill>
            <a:ln w="38100"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圆角矩形 25"/>
          <p:cNvSpPr/>
          <p:nvPr/>
        </p:nvSpPr>
        <p:spPr>
          <a:xfrm>
            <a:off x="3214677" y="5229240"/>
            <a:ext cx="1717362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主从同步复制模式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4987907" y="5229240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复制模式介绍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4987907" y="5733296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模式配置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214370" y="2420888"/>
            <a:ext cx="1717675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配置主从从结构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箭头连接符 2"/>
          <p:cNvCxnSpPr>
            <a:endCxn id="2" idx="1"/>
          </p:cNvCxnSpPr>
          <p:nvPr/>
        </p:nvCxnSpPr>
        <p:spPr>
          <a:xfrm flipV="1">
            <a:off x="2139950" y="2600888"/>
            <a:ext cx="1074420" cy="373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圆角矩形 3"/>
          <p:cNvSpPr/>
          <p:nvPr/>
        </p:nvSpPr>
        <p:spPr>
          <a:xfrm>
            <a:off x="5054287" y="4365099"/>
            <a:ext cx="3766185" cy="360045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测试配置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026642" y="2924944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配置主库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021014" y="3429000"/>
            <a:ext cx="3727450" cy="360045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配置第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台从库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059114" y="3861048"/>
            <a:ext cx="3689350" cy="360045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配置第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台从库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004048" y="2420888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拓扑结构 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：配置主从从主从同步结构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28377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具体要求如下：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配置主机</a:t>
            </a:r>
            <a:r>
              <a:rPr lang="en-US" altLang="zh-CN" dirty="0" smtClean="0"/>
              <a:t>192.168.4.10</a:t>
            </a:r>
            <a:r>
              <a:rPr lang="zh-CN" altLang="en-US" dirty="0" smtClean="0"/>
              <a:t>为主数据库服务器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配置主机</a:t>
            </a:r>
            <a:r>
              <a:rPr lang="en-US" altLang="zh-CN" dirty="0" smtClean="0"/>
              <a:t>192.168.4.20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主机的从库服务器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配置主机</a:t>
            </a:r>
            <a:r>
              <a:rPr lang="en-US" altLang="zh-CN" dirty="0" smtClean="0"/>
              <a:t>192.168.4.30</a:t>
            </a:r>
            <a:r>
              <a:rPr lang="zh-CN" altLang="en-US" dirty="0" smtClean="0"/>
              <a:t>为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主机的从库服务器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客户端连接主数据库服务器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主机创建的数据，连接</a:t>
            </a:r>
            <a:r>
              <a:rPr lang="en-US" altLang="zh-CN" dirty="0" smtClean="0"/>
              <a:t>20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30</a:t>
            </a:r>
            <a:r>
              <a:rPr lang="zh-CN" altLang="en-US" dirty="0" smtClean="0"/>
              <a:t>主机时，也可以访问到。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主从同步复制模式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174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复制模式介绍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340768"/>
            <a:ext cx="7608416" cy="4733604"/>
          </a:xfrm>
        </p:spPr>
        <p:txBody>
          <a:bodyPr/>
          <a:lstStyle/>
          <a:p>
            <a:r>
              <a:rPr lang="zh-CN" altLang="fr-FR" dirty="0"/>
              <a:t>异步复制（</a:t>
            </a:r>
            <a:r>
              <a:rPr lang="fr-FR" altLang="zh-CN" dirty="0"/>
              <a:t>Asynchronous replication</a:t>
            </a:r>
            <a:r>
              <a:rPr lang="zh-CN" altLang="fr-FR" dirty="0" smtClean="0"/>
              <a:t>）</a:t>
            </a:r>
            <a:endParaRPr lang="zh-CN" altLang="en-US" dirty="0" smtClean="0"/>
          </a:p>
          <a:p>
            <a:pPr lvl="1"/>
            <a:r>
              <a:rPr lang="zh-CN" altLang="en-US" dirty="0"/>
              <a:t>主库在执行完客户端提交的事务后会立即将结果返给客户端，并不关心从库是否已经接收并处理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2400" dirty="0"/>
              <a:t>全同步复制（</a:t>
            </a:r>
            <a:r>
              <a:rPr lang="en-US" altLang="zh-CN" sz="2400" dirty="0"/>
              <a:t>Fully synchronous replication</a:t>
            </a:r>
            <a:r>
              <a:rPr lang="zh-CN" altLang="en-US" sz="2400" dirty="0"/>
              <a:t>）</a:t>
            </a:r>
          </a:p>
          <a:p>
            <a:pPr lvl="1"/>
            <a:r>
              <a:rPr lang="zh-CN" altLang="en-US" dirty="0"/>
              <a:t>当主库执行完一个事务，所有的从库都执行了该事务才返回给客户端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fr-FR" sz="2400" dirty="0"/>
              <a:t>半同步复制（</a:t>
            </a:r>
            <a:r>
              <a:rPr lang="fr-FR" altLang="zh-CN" sz="2400" dirty="0"/>
              <a:t>Semisynchronous replication</a:t>
            </a:r>
            <a:r>
              <a:rPr lang="zh-CN" altLang="fr-FR" sz="2400" dirty="0" smtClean="0"/>
              <a:t>）</a:t>
            </a:r>
            <a:endParaRPr lang="en-US" altLang="zh-CN" sz="2400" dirty="0" smtClean="0"/>
          </a:p>
          <a:p>
            <a:pPr lvl="1"/>
            <a:r>
              <a:rPr lang="zh-CN" altLang="en-US" dirty="0"/>
              <a:t>介于异步复制和全同步复制之间，主库在执行完客户端提交的事务后不是立刻返回给客户端，而是等待至少一个从库接收到并写到</a:t>
            </a:r>
            <a:r>
              <a:rPr lang="en-US" altLang="zh-CN" dirty="0"/>
              <a:t>relay log</a:t>
            </a:r>
            <a:r>
              <a:rPr lang="zh-CN" altLang="en-US" dirty="0"/>
              <a:t>中才返回给客户端。</a:t>
            </a:r>
          </a:p>
        </p:txBody>
      </p:sp>
    </p:spTree>
    <p:extLst>
      <p:ext uri="{BB962C8B-B14F-4D97-AF65-F5344CB8AC3E}">
        <p14:creationId xmlns:p14="http://schemas.microsoft.com/office/powerpoint/2010/main" val="320522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模式配置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32848" cy="1397306"/>
          </a:xfrm>
        </p:spPr>
        <p:txBody>
          <a:bodyPr/>
          <a:lstStyle/>
          <a:p>
            <a:r>
              <a:rPr lang="zh-CN" altLang="en-US" dirty="0"/>
              <a:t>查看是否允许动态加载</a:t>
            </a:r>
            <a:r>
              <a:rPr lang="zh-CN" altLang="en-US" dirty="0" smtClean="0"/>
              <a:t>模块</a:t>
            </a:r>
            <a:endParaRPr lang="zh-CN" altLang="en-US" dirty="0"/>
          </a:p>
          <a:p>
            <a:pPr lvl="1"/>
            <a:r>
              <a:rPr lang="zh-CN" altLang="en-US" dirty="0" smtClean="0"/>
              <a:t>默认允许</a:t>
            </a:r>
            <a:endParaRPr lang="en-US" altLang="zh-CN" dirty="0" smtClean="0"/>
          </a:p>
          <a:p>
            <a:pPr marL="0" lvl="1" indent="0">
              <a:buNone/>
            </a:pPr>
            <a:r>
              <a:rPr lang="en-US" altLang="zh-CN" sz="1800" dirty="0" err="1">
                <a:solidFill>
                  <a:srgbClr val="FFFF00"/>
                </a:solidFill>
              </a:rPr>
              <a:t>mysql</a:t>
            </a:r>
            <a:r>
              <a:rPr lang="en-US" altLang="zh-CN" sz="1800" dirty="0">
                <a:solidFill>
                  <a:srgbClr val="FFFF00"/>
                </a:solidFill>
              </a:rPr>
              <a:t>&gt; show variables like  "</a:t>
            </a:r>
            <a:r>
              <a:rPr lang="en-US" altLang="zh-CN" sz="1800" dirty="0" err="1">
                <a:solidFill>
                  <a:srgbClr val="FFFF00"/>
                </a:solidFill>
              </a:rPr>
              <a:t>have_dynamic_loading</a:t>
            </a:r>
            <a:r>
              <a:rPr lang="en-US" altLang="zh-CN" sz="1800" dirty="0">
                <a:solidFill>
                  <a:srgbClr val="FFFF00"/>
                </a:solidFill>
              </a:rPr>
              <a:t>";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10" y="3140968"/>
            <a:ext cx="7706845" cy="20506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8824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模式配置（续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009507"/>
          </a:xfrm>
        </p:spPr>
        <p:txBody>
          <a:bodyPr/>
          <a:lstStyle/>
          <a:p>
            <a:r>
              <a:rPr lang="zh-CN" altLang="en-US" dirty="0" smtClean="0"/>
              <a:t>命令行加载插件</a:t>
            </a:r>
            <a:endParaRPr lang="en-US" altLang="zh-CN" dirty="0" smtClean="0"/>
          </a:p>
          <a:p>
            <a:pPr lvl="1"/>
            <a:r>
              <a:rPr lang="zh-CN" altLang="en-US" dirty="0"/>
              <a:t>用户需有</a:t>
            </a:r>
            <a:r>
              <a:rPr lang="en-US" altLang="zh-CN" dirty="0"/>
              <a:t>SUPER</a:t>
            </a:r>
            <a:r>
              <a:rPr lang="zh-CN" altLang="en-US" dirty="0" smtClean="0"/>
              <a:t>权限</a:t>
            </a:r>
            <a:endParaRPr lang="en-US" altLang="zh-CN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852488" y="2636912"/>
            <a:ext cx="6887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主库：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 INSTALL PLUGIN 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rpl_semi_sync_master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SONAME 'semisync_master.so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';</a:t>
            </a:r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99592" y="3284984"/>
            <a:ext cx="6768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从库：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 INSTALL PLUGIN 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rpl_semi_sync_slave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SONAME 'semisync_slave.so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';</a:t>
            </a:r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99592" y="4005064"/>
            <a:ext cx="7128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查看：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SELECT 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PLUGIN_NAME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PLUGIN_STATUS FROM INFORMATION_SCHEMA.PLUGINS  WHERE PLUGIN_NAME LIKE '%semi%';</a:t>
            </a:r>
            <a:endParaRPr lang="zh-CN" altLang="en-US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4759909"/>
            <a:ext cx="5079004" cy="12613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1486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模式配置（续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009507"/>
          </a:xfrm>
        </p:spPr>
        <p:txBody>
          <a:bodyPr/>
          <a:lstStyle/>
          <a:p>
            <a:r>
              <a:rPr lang="zh-CN" altLang="en-US" dirty="0" smtClean="0"/>
              <a:t>启用半同步复制</a:t>
            </a:r>
            <a:endParaRPr lang="en-US" altLang="zh-CN" dirty="0" smtClean="0"/>
          </a:p>
          <a:p>
            <a:pPr lvl="1"/>
            <a:r>
              <a:rPr lang="zh-CN" altLang="en-US" dirty="0"/>
              <a:t>在安装完插件后，半同步复制默认是关闭的</a:t>
            </a:r>
            <a:endParaRPr lang="en-US" altLang="zh-CN" dirty="0" smtClean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852488" y="2665943"/>
            <a:ext cx="736748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主：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SET GLOBAL 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rpl_semi_sync_master_enabled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1;</a:t>
            </a:r>
            <a:endParaRPr lang="en-US" altLang="zh-CN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从：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SET GLOBAL 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rpl_semi_sync_slave_enabled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1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查看： 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 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 variables  like  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rpl_semi_sync_%_enabled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";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4365104"/>
            <a:ext cx="6390581" cy="17281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3301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模式配置（续</a:t>
            </a:r>
            <a:r>
              <a:rPr lang="en-US" altLang="zh-CN" dirty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957459"/>
          </a:xfrm>
        </p:spPr>
        <p:txBody>
          <a:bodyPr/>
          <a:lstStyle/>
          <a:p>
            <a:r>
              <a:rPr lang="zh-CN" altLang="en-US" dirty="0" smtClean="0"/>
              <a:t>配置文件永久启用半同步复制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命令配置临时配置，重启服务会失效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修改后需要重启服务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写在主配置文件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my.cnf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mysqld</a:t>
            </a:r>
            <a:r>
              <a:rPr lang="en-US" altLang="zh-CN" dirty="0" smtClean="0"/>
              <a:t>]</a:t>
            </a:r>
            <a:r>
              <a:rPr lang="zh-CN" altLang="en-US" dirty="0" smtClean="0"/>
              <a:t>下方</a:t>
            </a:r>
            <a:r>
              <a:rPr lang="en-US" altLang="zh-CN" dirty="0" smtClean="0"/>
              <a:t>  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852488" y="3573016"/>
            <a:ext cx="7967984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主：</a:t>
            </a:r>
          </a:p>
          <a:p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plugin-load=rpl_semi_sync_master=semisync_master.so</a:t>
            </a:r>
          </a:p>
          <a:p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rpl_semi_sync_master_enabled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</a:p>
          <a:p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从：</a:t>
            </a:r>
          </a:p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plugin-load=rpl_semi_sync_slave=semisync_slave.so</a:t>
            </a:r>
          </a:p>
          <a:p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rpl_semi_sync_slave_enabled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</a:p>
        </p:txBody>
      </p:sp>
    </p:spTree>
    <p:extLst>
      <p:ext uri="{BB962C8B-B14F-4D97-AF65-F5344CB8AC3E}">
        <p14:creationId xmlns:p14="http://schemas.microsoft.com/office/powerpoint/2010/main" val="255920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模式配置（续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009507"/>
          </a:xfrm>
        </p:spPr>
        <p:txBody>
          <a:bodyPr/>
          <a:lstStyle/>
          <a:p>
            <a:r>
              <a:rPr lang="zh-CN" altLang="en-US" dirty="0"/>
              <a:t>在有的高可用架构下，</a:t>
            </a:r>
            <a:r>
              <a:rPr lang="en-US" altLang="zh-CN" dirty="0"/>
              <a:t>master</a:t>
            </a:r>
            <a:r>
              <a:rPr lang="zh-CN" altLang="en-US" dirty="0"/>
              <a:t>和</a:t>
            </a:r>
            <a:r>
              <a:rPr lang="en-US" altLang="zh-CN" dirty="0"/>
              <a:t>slave</a:t>
            </a:r>
            <a:r>
              <a:rPr lang="zh-CN" altLang="en-US" dirty="0"/>
              <a:t>需同时</a:t>
            </a:r>
            <a:r>
              <a:rPr lang="zh-CN" altLang="en-US" dirty="0" smtClean="0"/>
              <a:t>启动</a:t>
            </a:r>
            <a:endParaRPr lang="en-US" altLang="zh-CN" dirty="0" smtClean="0"/>
          </a:p>
          <a:p>
            <a:pPr lvl="1"/>
            <a:r>
              <a:rPr lang="zh-CN" altLang="en-US" dirty="0"/>
              <a:t>以便在切换后能继续使用半同步</a:t>
            </a:r>
            <a:r>
              <a:rPr lang="zh-CN" altLang="en-US" dirty="0" smtClean="0"/>
              <a:t>复制</a:t>
            </a:r>
            <a:endParaRPr lang="en-US" altLang="zh-CN" dirty="0" smtClean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611559" y="2636912"/>
            <a:ext cx="7967984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plugin-load = "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rpl_semi_sync_master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semisync_master.so;rpl_semi_sync_slave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=semisync_slave.so“</a:t>
            </a:r>
          </a:p>
          <a:p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rpl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-semi-sync-master-enabled = 1</a:t>
            </a:r>
          </a:p>
          <a:p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rpl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-semi-sync-slave-enabled = 1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4513525"/>
            <a:ext cx="5762625" cy="17716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4652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/>
              <a:t>2</a:t>
            </a:r>
            <a:r>
              <a:rPr lang="zh-CN" altLang="en-US" dirty="0" smtClean="0"/>
              <a:t>：配置半同步复制模式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247452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具体要求如下：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开启案例</a:t>
            </a:r>
            <a:r>
              <a:rPr lang="en-US" altLang="zh-CN" dirty="0" smtClean="0"/>
              <a:t>1 </a:t>
            </a:r>
            <a:r>
              <a:rPr lang="zh-CN" altLang="en-US" dirty="0" smtClean="0"/>
              <a:t>主</a:t>
            </a:r>
            <a:r>
              <a:rPr lang="zh-CN" altLang="en-US" dirty="0"/>
              <a:t>库</a:t>
            </a:r>
            <a:r>
              <a:rPr lang="en-US" altLang="zh-CN" dirty="0" smtClean="0"/>
              <a:t>192.168.4.10 </a:t>
            </a:r>
            <a:r>
              <a:rPr lang="zh-CN" altLang="en-US" dirty="0" smtClean="0"/>
              <a:t>半同步复制模式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prstClr val="white"/>
                </a:solidFill>
              </a:rPr>
              <a:t>开启案例</a:t>
            </a:r>
            <a:r>
              <a:rPr lang="en-US" altLang="zh-CN" dirty="0">
                <a:solidFill>
                  <a:prstClr val="white"/>
                </a:solidFill>
              </a:rPr>
              <a:t>1 </a:t>
            </a:r>
            <a:r>
              <a:rPr lang="zh-CN" altLang="en-US" dirty="0" smtClean="0">
                <a:solidFill>
                  <a:prstClr val="white"/>
                </a:solidFill>
              </a:rPr>
              <a:t>从库</a:t>
            </a:r>
            <a:r>
              <a:rPr lang="en-US" altLang="zh-CN" dirty="0" smtClean="0">
                <a:solidFill>
                  <a:prstClr val="white"/>
                </a:solidFill>
              </a:rPr>
              <a:t>192.168.4.20 </a:t>
            </a:r>
            <a:r>
              <a:rPr lang="zh-CN" altLang="en-US" dirty="0">
                <a:solidFill>
                  <a:prstClr val="white"/>
                </a:solidFill>
              </a:rPr>
              <a:t>半同步复制模式</a:t>
            </a:r>
            <a:endParaRPr lang="en-US" altLang="zh-CN" dirty="0">
              <a:solidFill>
                <a:prstClr val="white"/>
              </a:solidFill>
            </a:endParaRPr>
          </a:p>
          <a:p>
            <a:pPr lvl="1"/>
            <a:r>
              <a:rPr lang="zh-CN" altLang="en-US" dirty="0">
                <a:solidFill>
                  <a:prstClr val="white"/>
                </a:solidFill>
              </a:rPr>
              <a:t>开启案例</a:t>
            </a:r>
            <a:r>
              <a:rPr lang="en-US" altLang="zh-CN" dirty="0">
                <a:solidFill>
                  <a:prstClr val="white"/>
                </a:solidFill>
              </a:rPr>
              <a:t>1 </a:t>
            </a:r>
            <a:r>
              <a:rPr lang="zh-CN" altLang="en-US" dirty="0" smtClean="0">
                <a:solidFill>
                  <a:prstClr val="white"/>
                </a:solidFill>
              </a:rPr>
              <a:t>从库</a:t>
            </a:r>
            <a:r>
              <a:rPr lang="en-US" altLang="zh-CN" dirty="0" smtClean="0">
                <a:solidFill>
                  <a:prstClr val="white"/>
                </a:solidFill>
              </a:rPr>
              <a:t>192.168.4.30 </a:t>
            </a:r>
            <a:r>
              <a:rPr lang="zh-CN" altLang="en-US" dirty="0">
                <a:solidFill>
                  <a:prstClr val="white"/>
                </a:solidFill>
              </a:rPr>
              <a:t>半同步复制</a:t>
            </a:r>
            <a:r>
              <a:rPr lang="zh-CN" altLang="en-US" dirty="0" smtClean="0">
                <a:solidFill>
                  <a:prstClr val="white"/>
                </a:solidFill>
              </a:rPr>
              <a:t>模式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验证</a:t>
            </a:r>
            <a:r>
              <a:rPr lang="zh-CN" altLang="en-US" sz="2400" dirty="0">
                <a:solidFill>
                  <a:prstClr val="white"/>
                </a:solidFill>
              </a:rPr>
              <a:t>半同步复制模式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0353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主从同步结构模式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结构模式介绍</a:t>
            </a:r>
          </a:p>
        </p:txBody>
      </p:sp>
      <p:sp>
        <p:nvSpPr>
          <p:cNvPr id="3" name="文本占位符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896451"/>
          </a:xfrm>
        </p:spPr>
        <p:txBody>
          <a:bodyPr/>
          <a:lstStyle/>
          <a:p>
            <a:r>
              <a:rPr lang="zh-CN" altLang="en-US" dirty="0"/>
              <a:t>基本应用</a:t>
            </a:r>
          </a:p>
          <a:p>
            <a:pPr lvl="1"/>
            <a:r>
              <a:rPr lang="zh-CN" altLang="en-US" dirty="0"/>
              <a:t>单向复制：主 </a:t>
            </a:r>
            <a:r>
              <a:rPr lang="en-US" altLang="zh-CN" dirty="0"/>
              <a:t>--&gt; </a:t>
            </a:r>
            <a:r>
              <a:rPr lang="zh-CN" altLang="en-US" dirty="0"/>
              <a:t>从</a:t>
            </a:r>
          </a:p>
          <a:p>
            <a:r>
              <a:rPr lang="zh-CN" altLang="en-US" dirty="0"/>
              <a:t>扩展应用</a:t>
            </a:r>
          </a:p>
          <a:p>
            <a:pPr lvl="1"/>
            <a:r>
              <a:rPr lang="zh-CN" altLang="en-US" dirty="0"/>
              <a:t>链式复制：主 </a:t>
            </a:r>
            <a:r>
              <a:rPr lang="en-US" altLang="zh-CN" dirty="0"/>
              <a:t>--&gt; </a:t>
            </a:r>
            <a:r>
              <a:rPr lang="zh-CN" altLang="en-US" dirty="0"/>
              <a:t>从 </a:t>
            </a:r>
            <a:r>
              <a:rPr lang="en-US" altLang="zh-CN" dirty="0"/>
              <a:t>--&gt; </a:t>
            </a:r>
            <a:r>
              <a:rPr lang="zh-CN" altLang="en-US" dirty="0"/>
              <a:t>从</a:t>
            </a:r>
          </a:p>
          <a:p>
            <a:pPr lvl="1"/>
            <a:r>
              <a:rPr lang="zh-CN" altLang="en-US" dirty="0"/>
              <a:t>双向复制：主 </a:t>
            </a:r>
            <a:r>
              <a:rPr lang="en-US" altLang="zh-CN" dirty="0"/>
              <a:t>&lt;--&gt; </a:t>
            </a:r>
            <a:r>
              <a:rPr lang="zh-CN" altLang="en-US" dirty="0"/>
              <a:t>从</a:t>
            </a:r>
          </a:p>
          <a:p>
            <a:pPr lvl="1"/>
            <a:r>
              <a:rPr lang="zh-CN" altLang="en-US" dirty="0"/>
              <a:t>放射式复制：从 </a:t>
            </a:r>
            <a:r>
              <a:rPr lang="en-US" altLang="zh-CN" dirty="0"/>
              <a:t>&lt;-- </a:t>
            </a:r>
            <a:r>
              <a:rPr lang="zh-CN" altLang="en-US" dirty="0"/>
              <a:t>主 </a:t>
            </a:r>
            <a:r>
              <a:rPr lang="en-US" altLang="zh-CN" dirty="0"/>
              <a:t>--&gt; </a:t>
            </a:r>
            <a:r>
              <a:rPr lang="zh-CN" altLang="en-US" dirty="0" smtClean="0"/>
              <a:t>从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                                   </a:t>
            </a:r>
            <a:r>
              <a:rPr lang="zh-CN" altLang="en-US" dirty="0"/>
              <a:t>从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940676" y="4617132"/>
            <a:ext cx="432048" cy="21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配置主从从结构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695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拓扑结构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97957"/>
          </a:xfrm>
        </p:spPr>
        <p:txBody>
          <a:bodyPr/>
          <a:lstStyle/>
          <a:p>
            <a:r>
              <a:rPr lang="zh-CN" altLang="en-US" dirty="0" smtClean="0"/>
              <a:t>主从从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949325" y="2348880"/>
            <a:ext cx="7583115" cy="1582038"/>
            <a:chOff x="629678" y="2109462"/>
            <a:chExt cx="6198329" cy="158203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915210" y="3097169"/>
              <a:ext cx="405325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</p:spPr>
        </p:cxnSp>
        <p:cxnSp>
          <p:nvCxnSpPr>
            <p:cNvPr id="6" name="直接连接符 5"/>
            <p:cNvCxnSpPr/>
            <p:nvPr/>
          </p:nvCxnSpPr>
          <p:spPr>
            <a:xfrm flipV="1">
              <a:off x="3857440" y="2524622"/>
              <a:ext cx="0" cy="58206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</p:spPr>
        </p:cxnSp>
        <p:cxnSp>
          <p:nvCxnSpPr>
            <p:cNvPr id="7" name="直接连接符 6"/>
            <p:cNvCxnSpPr/>
            <p:nvPr/>
          </p:nvCxnSpPr>
          <p:spPr>
            <a:xfrm>
              <a:off x="2706014" y="2524622"/>
              <a:ext cx="0" cy="57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</p:spPr>
        </p:cxnSp>
        <p:sp>
          <p:nvSpPr>
            <p:cNvPr id="8" name="Text Box 40"/>
            <p:cNvSpPr txBox="1">
              <a:spLocks noChangeArrowheads="1"/>
            </p:cNvSpPr>
            <p:nvPr/>
          </p:nvSpPr>
          <p:spPr bwMode="auto">
            <a:xfrm>
              <a:off x="3282590" y="3352946"/>
              <a:ext cx="1898314" cy="33855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 eaLnBrk="0" hangingPunct="0">
                <a:defRPr kumimoji="0" sz="14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  <a:lvl2pPr marL="742950" indent="-285750"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defTabSz="457200"/>
              <a:r>
                <a:rPr lang="zh-CN" altLang="en-US" sz="1600" dirty="0" smtClean="0">
                  <a:solidFill>
                    <a:prstClr val="white"/>
                  </a:solidFill>
                </a:rPr>
                <a:t>第</a:t>
              </a:r>
              <a:r>
                <a:rPr lang="en-US" altLang="zh-CN" sz="1600" dirty="0" smtClean="0">
                  <a:solidFill>
                    <a:prstClr val="white"/>
                  </a:solidFill>
                </a:rPr>
                <a:t>1</a:t>
              </a:r>
              <a:r>
                <a:rPr lang="zh-CN" altLang="en-US" sz="1600" dirty="0" smtClean="0">
                  <a:solidFill>
                    <a:prstClr val="white"/>
                  </a:solidFill>
                </a:rPr>
                <a:t>台从库</a:t>
              </a:r>
              <a:endParaRPr lang="en-US" altLang="zh-CN" sz="1600" dirty="0" smtClean="0">
                <a:solidFill>
                  <a:prstClr val="white"/>
                </a:solidFill>
              </a:endParaRPr>
            </a:p>
          </p:txBody>
        </p:sp>
        <p:sp>
          <p:nvSpPr>
            <p:cNvPr id="9" name="Text Box 40"/>
            <p:cNvSpPr txBox="1">
              <a:spLocks noChangeArrowheads="1"/>
            </p:cNvSpPr>
            <p:nvPr/>
          </p:nvSpPr>
          <p:spPr bwMode="auto">
            <a:xfrm>
              <a:off x="629678" y="2175138"/>
              <a:ext cx="1714242" cy="5962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 eaLnBrk="0" hangingPunct="0">
                <a:defRPr kumimoji="0" sz="14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  <a:lvl2pPr marL="742950" indent="-285750"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defTabSz="457200"/>
              <a:r>
                <a:rPr lang="en-US" altLang="zh-CN" sz="1600" dirty="0" smtClean="0">
                  <a:solidFill>
                    <a:prstClr val="white"/>
                  </a:solidFill>
                </a:rPr>
                <a:t>Master </a:t>
              </a:r>
              <a:r>
                <a:rPr lang="zh-CN" altLang="en-US" sz="1600" dirty="0" smtClean="0">
                  <a:solidFill>
                    <a:prstClr val="white"/>
                  </a:solidFill>
                </a:rPr>
                <a:t>服务器</a:t>
              </a:r>
              <a:endParaRPr lang="en-US" altLang="zh-CN" sz="1600" dirty="0" smtClean="0">
                <a:solidFill>
                  <a:prstClr val="white"/>
                </a:solidFill>
              </a:endParaRPr>
            </a:p>
            <a:p>
              <a:pPr algn="r" defTabSz="457200"/>
              <a:r>
                <a:rPr lang="en-US" altLang="zh-CN" sz="1600" dirty="0" smtClean="0">
                  <a:solidFill>
                    <a:prstClr val="white"/>
                  </a:solidFill>
                </a:rPr>
                <a:t>192.168.4.10/24</a:t>
              </a:r>
              <a:endParaRPr lang="en-US" altLang="zh-CN" sz="1600" dirty="0">
                <a:solidFill>
                  <a:prstClr val="white"/>
                </a:solidFill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357672" y="2117164"/>
              <a:ext cx="522000" cy="522000"/>
            </a:xfrm>
            <a:prstGeom prst="rect">
              <a:avLst/>
            </a:prstGeom>
          </p:spPr>
        </p:pic>
        <p:cxnSp>
          <p:nvCxnSpPr>
            <p:cNvPr id="12" name="直接连接符 11"/>
            <p:cNvCxnSpPr/>
            <p:nvPr/>
          </p:nvCxnSpPr>
          <p:spPr>
            <a:xfrm>
              <a:off x="4970810" y="2527806"/>
              <a:ext cx="0" cy="57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</p:spPr>
        </p:cxnSp>
        <p:sp>
          <p:nvSpPr>
            <p:cNvPr id="13" name="Text Box 40"/>
            <p:cNvSpPr txBox="1">
              <a:spLocks noChangeArrowheads="1"/>
            </p:cNvSpPr>
            <p:nvPr/>
          </p:nvSpPr>
          <p:spPr bwMode="auto">
            <a:xfrm>
              <a:off x="5154114" y="2175138"/>
              <a:ext cx="1673893" cy="83099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 eaLnBrk="0" hangingPunct="0">
                <a:defRPr kumimoji="0" sz="14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  <a:lvl2pPr marL="742950" indent="-285750"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defTabSz="457200"/>
              <a:r>
                <a:rPr lang="zh-CN" altLang="en-US" sz="1600" dirty="0" smtClean="0">
                  <a:solidFill>
                    <a:prstClr val="white"/>
                  </a:solidFill>
                </a:rPr>
                <a:t>第</a:t>
              </a:r>
              <a:r>
                <a:rPr lang="en-US" altLang="zh-CN" sz="1600" dirty="0" smtClean="0">
                  <a:solidFill>
                    <a:prstClr val="white"/>
                  </a:solidFill>
                </a:rPr>
                <a:t>2</a:t>
              </a:r>
              <a:r>
                <a:rPr lang="zh-CN" altLang="en-US" sz="1600" dirty="0" smtClean="0">
                  <a:solidFill>
                    <a:prstClr val="white"/>
                  </a:solidFill>
                </a:rPr>
                <a:t>台从库</a:t>
              </a:r>
              <a:endParaRPr lang="en-US" altLang="zh-CN" sz="1600" dirty="0" smtClean="0">
                <a:solidFill>
                  <a:prstClr val="white"/>
                </a:solidFill>
              </a:endParaRPr>
            </a:p>
            <a:p>
              <a:pPr algn="l" defTabSz="457200"/>
              <a:r>
                <a:rPr lang="en-US" altLang="zh-CN" sz="1600" dirty="0" smtClean="0">
                  <a:solidFill>
                    <a:prstClr val="white"/>
                  </a:solidFill>
                </a:rPr>
                <a:t>Slave </a:t>
              </a:r>
              <a:r>
                <a:rPr lang="zh-CN" altLang="en-US" sz="1600" dirty="0" smtClean="0">
                  <a:solidFill>
                    <a:prstClr val="white"/>
                  </a:solidFill>
                </a:rPr>
                <a:t>服务器</a:t>
              </a:r>
              <a:endParaRPr lang="en-US" altLang="zh-CN" sz="1600" dirty="0" smtClean="0">
                <a:solidFill>
                  <a:prstClr val="white"/>
                </a:solidFill>
              </a:endParaRPr>
            </a:p>
            <a:p>
              <a:pPr algn="l" defTabSz="457200"/>
              <a:r>
                <a:rPr lang="en-US" altLang="zh-CN" sz="1600" dirty="0" smtClean="0">
                  <a:solidFill>
                    <a:prstClr val="white"/>
                  </a:solidFill>
                </a:rPr>
                <a:t>192.168.4.30/24</a:t>
              </a:r>
              <a:endParaRPr lang="en-US" altLang="zh-CN" sz="1600" dirty="0">
                <a:solidFill>
                  <a:prstClr val="white"/>
                </a:solidFill>
              </a:endParaRPr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22468" y="2109462"/>
              <a:ext cx="522000" cy="522000"/>
            </a:xfrm>
            <a:prstGeom prst="rect">
              <a:avLst/>
            </a:prstGeom>
          </p:spPr>
        </p:pic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05729" y="2319121"/>
            <a:ext cx="638621" cy="522000"/>
          </a:xfrm>
          <a:prstGeom prst="rect">
            <a:avLst/>
          </a:prstGeom>
        </p:spPr>
      </p:pic>
      <p:sp>
        <p:nvSpPr>
          <p:cNvPr id="23" name="Text Box 40"/>
          <p:cNvSpPr txBox="1">
            <a:spLocks noChangeArrowheads="1"/>
          </p:cNvSpPr>
          <p:nvPr/>
        </p:nvSpPr>
        <p:spPr bwMode="auto">
          <a:xfrm>
            <a:off x="4211960" y="3933056"/>
            <a:ext cx="2047862" cy="5962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defRPr kumimoji="0" sz="1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42950" indent="-285750"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defTabSz="457200"/>
            <a:r>
              <a:rPr lang="en-US" altLang="zh-CN" sz="1600" dirty="0" smtClean="0">
                <a:solidFill>
                  <a:prstClr val="white"/>
                </a:solidFill>
              </a:rPr>
              <a:t>Slave </a:t>
            </a:r>
            <a:r>
              <a:rPr lang="zh-CN" altLang="en-US" sz="1600" dirty="0" smtClean="0">
                <a:solidFill>
                  <a:prstClr val="white"/>
                </a:solidFill>
              </a:rPr>
              <a:t>服务器</a:t>
            </a:r>
            <a:endParaRPr lang="en-US" altLang="zh-CN" sz="1600" dirty="0" smtClean="0">
              <a:solidFill>
                <a:prstClr val="white"/>
              </a:solidFill>
            </a:endParaRPr>
          </a:p>
          <a:p>
            <a:pPr algn="l" defTabSz="457200"/>
            <a:r>
              <a:rPr lang="en-US" altLang="zh-CN" sz="1600" dirty="0" smtClean="0">
                <a:solidFill>
                  <a:prstClr val="white"/>
                </a:solidFill>
              </a:rPr>
              <a:t>192.168.4.20/24 </a:t>
            </a:r>
            <a:endParaRPr lang="en-US" altLang="zh-CN" sz="1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97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配置主库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196752"/>
            <a:ext cx="7608416" cy="1656184"/>
          </a:xfrm>
        </p:spPr>
        <p:txBody>
          <a:bodyPr/>
          <a:lstStyle/>
          <a:p>
            <a:r>
              <a:rPr lang="zh-CN" altLang="en-US" dirty="0" smtClean="0"/>
              <a:t>用户授权</a:t>
            </a:r>
            <a:endParaRPr lang="zh-CN" alt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启用</a:t>
            </a:r>
            <a:r>
              <a:rPr lang="en-US" altLang="zh-CN" sz="2400" dirty="0" err="1"/>
              <a:t>binlog</a:t>
            </a:r>
            <a:r>
              <a:rPr lang="zh-CN" altLang="en-US" sz="2400" dirty="0"/>
              <a:t>日志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重启服务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555776" y="2636912"/>
            <a:ext cx="6024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grant  replication  slave  on  *.*  to  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用户名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@”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从库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 identified 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    “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]# Vim  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my.cnf</a:t>
            </a:r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mysqld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log-bin=“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日志名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Server_id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=id 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binlog_format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=“mixed”</a:t>
            </a:r>
          </a:p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wq</a:t>
            </a:r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]# 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systemctl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restart  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mysqld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配置第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台从库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314516"/>
            <a:ext cx="7608416" cy="2603790"/>
          </a:xfrm>
        </p:spPr>
        <p:txBody>
          <a:bodyPr/>
          <a:lstStyle/>
          <a:p>
            <a:r>
              <a:rPr lang="zh-CN" altLang="en-US" dirty="0" smtClean="0"/>
              <a:t>修改配置文件</a:t>
            </a:r>
            <a:endParaRPr lang="en-US" altLang="zh-CN" dirty="0" smtClean="0"/>
          </a:p>
          <a:p>
            <a:r>
              <a:rPr lang="zh-CN" altLang="en-US" dirty="0" smtClean="0"/>
              <a:t>用户授权</a:t>
            </a:r>
            <a:endParaRPr lang="zh-CN" alt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指定主库信息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启动</a:t>
            </a:r>
            <a:r>
              <a:rPr lang="en-US" altLang="zh-CN" sz="2400" dirty="0"/>
              <a:t>slave</a:t>
            </a:r>
            <a:r>
              <a:rPr lang="zh-CN" altLang="en-US" sz="2400" dirty="0"/>
              <a:t>进程</a:t>
            </a:r>
            <a:endParaRPr lang="en-US" altLang="zh-CN" sz="24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查看状态</a:t>
            </a:r>
            <a:r>
              <a:rPr lang="zh-CN" altLang="en-US" sz="2400" dirty="0" smtClean="0"/>
              <a:t>信息</a:t>
            </a:r>
            <a:endParaRPr lang="en-US" altLang="zh-CN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3570428" y="1268760"/>
            <a:ext cx="41699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]# Vim  /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my.cnf</a:t>
            </a:r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mysqld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Server_id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=id </a:t>
            </a:r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log-bin=</a:t>
            </a:r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日志名</a:t>
            </a:r>
            <a:endParaRPr lang="en-US" altLang="zh-CN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Binlog_format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mixed</a:t>
            </a:r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og_slave_updates</a:t>
            </a:r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wq</a:t>
            </a:r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]# 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systemctl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restart  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mysqld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3568" y="4494019"/>
            <a:ext cx="68407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CHANGE MASTER TO MASTER_HOST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=‘</a:t>
            </a:r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主库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</a:t>
            </a:r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-&gt; MASTER_USER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=‘</a:t>
            </a:r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用户名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</a:t>
            </a:r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-&gt; MASTER_PASSWORD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=‘</a:t>
            </a:r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</a:t>
            </a:r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-&gt; MASTER_LOG_FILE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=‘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日志文件名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 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 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MASTER_LOG_POS=</a:t>
            </a:r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偏移量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 start  slave;</a:t>
            </a:r>
          </a:p>
          <a:p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 show   slave  status\G;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19408" y="3787116"/>
            <a:ext cx="8572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 grant   replication  slave  on  *.*  to   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用户名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@”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台从库的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identified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By  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配置第</a:t>
            </a:r>
            <a:r>
              <a:rPr lang="en-US" altLang="zh-CN" dirty="0"/>
              <a:t>2</a:t>
            </a:r>
            <a:r>
              <a:rPr lang="zh-CN" altLang="en-US" dirty="0" smtClean="0"/>
              <a:t>台从库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314516"/>
            <a:ext cx="7608416" cy="2086725"/>
          </a:xfrm>
        </p:spPr>
        <p:txBody>
          <a:bodyPr/>
          <a:lstStyle/>
          <a:p>
            <a:r>
              <a:rPr lang="zh-CN" altLang="en-US" dirty="0" smtClean="0"/>
              <a:t>修改配置文件</a:t>
            </a:r>
            <a:endParaRPr lang="zh-CN" alt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指定主库信息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启动</a:t>
            </a:r>
            <a:r>
              <a:rPr lang="en-US" altLang="zh-CN" sz="2400" dirty="0"/>
              <a:t>slave</a:t>
            </a:r>
            <a:r>
              <a:rPr lang="zh-CN" altLang="en-US" sz="2400" dirty="0"/>
              <a:t>进程</a:t>
            </a:r>
            <a:endParaRPr lang="en-US" altLang="zh-CN" sz="24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查看状态</a:t>
            </a:r>
            <a:r>
              <a:rPr lang="zh-CN" altLang="en-US" sz="2400" dirty="0" smtClean="0"/>
              <a:t>信息</a:t>
            </a:r>
            <a:endParaRPr lang="en-US" altLang="zh-CN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3570428" y="1772816"/>
            <a:ext cx="41699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]# Vim  /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my.cnf</a:t>
            </a:r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mysqld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Server_id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=id </a:t>
            </a:r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wq</a:t>
            </a:r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]# 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systemctl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restart  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mysqld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3568" y="3629923"/>
            <a:ext cx="75364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CHANGE MASTER TO MASTER_HOST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=‘</a:t>
            </a:r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台从库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</a:t>
            </a:r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-&gt; MASTER_USER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=‘</a:t>
            </a:r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用户名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</a:t>
            </a:r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-&gt; MASTER_PASSWORD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=‘</a:t>
            </a:r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</a:t>
            </a:r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-&gt; MASTER_LOG_FILE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=‘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日志文件名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 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 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MASTER_LOG_POS=</a:t>
            </a:r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偏移量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 start  slave;</a:t>
            </a:r>
          </a:p>
          <a:p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 show   slave  status\G;</a:t>
            </a:r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71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测试配置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60" y="1268760"/>
            <a:ext cx="7992888" cy="4395049"/>
          </a:xfrm>
        </p:spPr>
        <p:txBody>
          <a:bodyPr/>
          <a:lstStyle/>
          <a:p>
            <a:r>
              <a:rPr lang="zh-CN" altLang="en-US" dirty="0" smtClean="0"/>
              <a:t>在主库授权访问数据库的用户</a:t>
            </a:r>
            <a:endParaRPr lang="en-US" altLang="zh-CN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在客户端访问主库，建库、建表、插入记录</a:t>
            </a:r>
            <a:endParaRPr lang="en-US" altLang="zh-CN" sz="24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在客户端访问第</a:t>
            </a:r>
            <a:r>
              <a:rPr lang="en-US" altLang="zh-CN" sz="2400" dirty="0"/>
              <a:t>1</a:t>
            </a:r>
            <a:r>
              <a:rPr lang="zh-CN" altLang="en-US" sz="2400" dirty="0"/>
              <a:t>台从库服务器可以看到和主库同样的记录。</a:t>
            </a:r>
            <a:endParaRPr lang="en-US" altLang="zh-CN" sz="24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在客户端访问第</a:t>
            </a:r>
            <a:r>
              <a:rPr lang="en-US" altLang="zh-CN" sz="2400" dirty="0"/>
              <a:t>2</a:t>
            </a:r>
            <a:r>
              <a:rPr lang="zh-CN" altLang="en-US" sz="2400" dirty="0"/>
              <a:t>台从库服务器可以看到和主库同样的记录。</a:t>
            </a:r>
            <a:endParaRPr lang="en-US" altLang="zh-CN" sz="2400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020936" y="4149080"/>
            <a:ext cx="736748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  grant  all  on  </a:t>
            </a:r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.*  to  </a:t>
            </a:r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“客户端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 identified by  “</a:t>
            </a:r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]# 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-h</a:t>
            </a:r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   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-u</a:t>
            </a:r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用户名   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-p </a:t>
            </a:r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</a:t>
            </a:r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select   *   from  </a:t>
            </a:r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表；</a:t>
            </a:r>
            <a:endParaRPr lang="en-US" altLang="zh-CN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967</Words>
  <Application>Microsoft Office PowerPoint</Application>
  <PresentationFormat>全屏显示(4:3)</PresentationFormat>
  <Paragraphs>187</Paragraphs>
  <Slides>18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宋体</vt:lpstr>
      <vt:lpstr>微软雅黑</vt:lpstr>
      <vt:lpstr>Arial</vt:lpstr>
      <vt:lpstr>Calibri</vt:lpstr>
      <vt:lpstr>Times New Roman</vt:lpstr>
      <vt:lpstr>Office 主题</vt:lpstr>
      <vt:lpstr>1_Office 主题</vt:lpstr>
      <vt:lpstr>PowerPoint 演示文稿</vt:lpstr>
      <vt:lpstr>主从同步结构模式</vt:lpstr>
      <vt:lpstr>结构模式介绍</vt:lpstr>
      <vt:lpstr>配置主从从结构</vt:lpstr>
      <vt:lpstr>拓扑结构</vt:lpstr>
      <vt:lpstr>配置主库</vt:lpstr>
      <vt:lpstr>配置第1台从库</vt:lpstr>
      <vt:lpstr>配置第2台从库</vt:lpstr>
      <vt:lpstr>测试配置</vt:lpstr>
      <vt:lpstr>案例1：配置主从从主从同步结构</vt:lpstr>
      <vt:lpstr>主从同步复制模式</vt:lpstr>
      <vt:lpstr>复制模式介绍</vt:lpstr>
      <vt:lpstr>模式配置</vt:lpstr>
      <vt:lpstr>模式配置（续1）</vt:lpstr>
      <vt:lpstr>模式配置（续2）</vt:lpstr>
      <vt:lpstr>模式配置（续3）</vt:lpstr>
      <vt:lpstr>模式配置（续4）</vt:lpstr>
      <vt:lpstr>案例2：配置半同步复制模式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达内Linux云计算学院</dc:title>
  <dc:creator>TsengYia</dc:creator>
  <cp:lastModifiedBy>plj</cp:lastModifiedBy>
  <cp:revision>2452</cp:revision>
  <cp:lastPrinted>2014-02-25T07:33:00Z</cp:lastPrinted>
  <dcterms:created xsi:type="dcterms:W3CDTF">2018-04-26T09:43:56Z</dcterms:created>
  <dcterms:modified xsi:type="dcterms:W3CDTF">2018-05-01T03:34:35Z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