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33" r:id="rId2"/>
  </p:sldMasterIdLst>
  <p:notesMasterIdLst>
    <p:notesMasterId r:id="rId43"/>
  </p:notesMasterIdLst>
  <p:handoutMasterIdLst>
    <p:handoutMasterId r:id="rId44"/>
  </p:handoutMasterIdLst>
  <p:sldIdLst>
    <p:sldId id="331" r:id="rId3"/>
    <p:sldId id="257" r:id="rId4"/>
    <p:sldId id="302" r:id="rId5"/>
    <p:sldId id="303" r:id="rId6"/>
    <p:sldId id="304" r:id="rId7"/>
    <p:sldId id="310" r:id="rId8"/>
    <p:sldId id="309" r:id="rId9"/>
    <p:sldId id="311" r:id="rId10"/>
    <p:sldId id="332" r:id="rId11"/>
    <p:sldId id="322" r:id="rId12"/>
    <p:sldId id="323" r:id="rId13"/>
    <p:sldId id="343" r:id="rId14"/>
    <p:sldId id="325" r:id="rId15"/>
    <p:sldId id="326" r:id="rId16"/>
    <p:sldId id="327" r:id="rId17"/>
    <p:sldId id="352" r:id="rId18"/>
    <p:sldId id="328" r:id="rId19"/>
    <p:sldId id="329" r:id="rId20"/>
    <p:sldId id="333" r:id="rId21"/>
    <p:sldId id="334" r:id="rId22"/>
    <p:sldId id="348" r:id="rId23"/>
    <p:sldId id="336" r:id="rId24"/>
    <p:sldId id="349" r:id="rId25"/>
    <p:sldId id="335" r:id="rId26"/>
    <p:sldId id="350" r:id="rId27"/>
    <p:sldId id="339" r:id="rId28"/>
    <p:sldId id="351" r:id="rId29"/>
    <p:sldId id="341" r:id="rId30"/>
    <p:sldId id="345" r:id="rId31"/>
    <p:sldId id="346" r:id="rId32"/>
    <p:sldId id="273" r:id="rId33"/>
    <p:sldId id="274" r:id="rId34"/>
    <p:sldId id="277" r:id="rId35"/>
    <p:sldId id="276" r:id="rId36"/>
    <p:sldId id="342" r:id="rId37"/>
    <p:sldId id="347" r:id="rId38"/>
    <p:sldId id="281" r:id="rId39"/>
    <p:sldId id="282" r:id="rId40"/>
    <p:sldId id="283" r:id="rId41"/>
    <p:sldId id="285"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 id="2" name="TY" initials="TY"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2A2F"/>
    <a:srgbClr val="1EE15C"/>
    <a:srgbClr val="DD4722"/>
    <a:srgbClr val="231F20"/>
    <a:srgbClr val="0070C0"/>
    <a:srgbClr val="5CAA55"/>
    <a:srgbClr val="B4DD93"/>
    <a:srgbClr val="46B964"/>
    <a:srgbClr val="CF5830"/>
    <a:srgbClr val="F9F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4" autoAdjust="0"/>
    <p:restoredTop sz="93514" autoAdjust="0"/>
  </p:normalViewPr>
  <p:slideViewPr>
    <p:cSldViewPr>
      <p:cViewPr varScale="1">
        <p:scale>
          <a:sx n="64" d="100"/>
          <a:sy n="64" d="100"/>
        </p:scale>
        <p:origin x="564" y="72"/>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2018/5/3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2018/5/3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MHA</a:t>
            </a:r>
            <a:r>
              <a:rPr lang="zh-CN" altLang="en-US" dirty="0" smtClean="0"/>
              <a:t>集群概述</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val="1651132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拓扑图</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564979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IP</a:t>
            </a:r>
            <a:r>
              <a:rPr lang="zh-CN" altLang="en-US" dirty="0" smtClean="0"/>
              <a:t>规划</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13</a:t>
            </a:fld>
            <a:endParaRPr lang="zh-CN" altLang="en-US"/>
          </a:p>
        </p:txBody>
      </p:sp>
    </p:spTree>
    <p:extLst>
      <p:ext uri="{BB962C8B-B14F-4D97-AF65-F5344CB8AC3E}">
        <p14:creationId xmlns:p14="http://schemas.microsoft.com/office/powerpoint/2010/main" val="61047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准备集群环境</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14</a:t>
            </a:fld>
            <a:endParaRPr lang="zh-CN" altLang="en-US"/>
          </a:p>
        </p:txBody>
      </p:sp>
    </p:spTree>
    <p:extLst>
      <p:ext uri="{BB962C8B-B14F-4D97-AF65-F5344CB8AC3E}">
        <p14:creationId xmlns:p14="http://schemas.microsoft.com/office/powerpoint/2010/main" val="255648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安装软件包</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15</a:t>
            </a:fld>
            <a:endParaRPr lang="zh-CN" altLang="en-US"/>
          </a:p>
        </p:txBody>
      </p:sp>
    </p:spTree>
    <p:extLst>
      <p:ext uri="{BB962C8B-B14F-4D97-AF65-F5344CB8AC3E}">
        <p14:creationId xmlns:p14="http://schemas.microsoft.com/office/powerpoint/2010/main" val="182112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安装</a:t>
            </a:r>
            <a:r>
              <a:rPr lang="zh-CN" altLang="en-US" dirty="0" smtClean="0"/>
              <a:t>软件包</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1925437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配置</a:t>
            </a:r>
            <a:r>
              <a:rPr lang="en-US" altLang="zh-CN" sz="1200" dirty="0" err="1" smtClean="0">
                <a:latin typeface="微软雅黑" panose="020B0503020204020204" pitchFamily="34" charset="-122"/>
                <a:ea typeface="微软雅黑" panose="020B0503020204020204" pitchFamily="34" charset="-122"/>
              </a:rPr>
              <a:t>ssh</a:t>
            </a:r>
            <a:r>
              <a:rPr lang="zh-CN" altLang="en-US" sz="1200" dirty="0" smtClean="0">
                <a:latin typeface="微软雅黑" panose="020B0503020204020204" pitchFamily="34" charset="-122"/>
                <a:ea typeface="微软雅黑" panose="020B0503020204020204" pitchFamily="34" charset="-122"/>
              </a:rPr>
              <a:t>密钥对认证登陆</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17</a:t>
            </a:fld>
            <a:endParaRPr lang="zh-CN" altLang="en-US"/>
          </a:p>
        </p:txBody>
      </p:sp>
    </p:spTree>
    <p:extLst>
      <p:ext uri="{BB962C8B-B14F-4D97-AF65-F5344CB8AC3E}">
        <p14:creationId xmlns:p14="http://schemas.microsoft.com/office/powerpoint/2010/main" val="3760133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相关命令</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18</a:t>
            </a:fld>
            <a:endParaRPr lang="zh-CN" altLang="en-US"/>
          </a:p>
        </p:txBody>
      </p:sp>
    </p:spTree>
    <p:extLst>
      <p:ext uri="{BB962C8B-B14F-4D97-AF65-F5344CB8AC3E}">
        <p14:creationId xmlns:p14="http://schemas.microsoft.com/office/powerpoint/2010/main" val="2329890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MHA</a:t>
            </a:r>
            <a:r>
              <a:rPr lang="zh-CN" altLang="en-US" dirty="0" smtClean="0"/>
              <a:t>集群</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69223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master</a:t>
            </a:r>
            <a:r>
              <a:rPr lang="zh-CN" altLang="en-US" dirty="0" smtClean="0"/>
              <a:t>数据库服务器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140798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master</a:t>
            </a:r>
            <a:r>
              <a:rPr lang="zh-CN" altLang="en-US" dirty="0" smtClean="0"/>
              <a:t>数据库</a:t>
            </a:r>
            <a:r>
              <a:rPr lang="zh-CN" altLang="en-US" dirty="0" smtClean="0"/>
              <a:t>服务器（续</a:t>
            </a:r>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116731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MHA</a:t>
            </a:r>
            <a:r>
              <a:rPr lang="zh-CN" altLang="en-US" dirty="0" smtClean="0"/>
              <a:t>介绍</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a:t>
            </a:fld>
            <a:endParaRPr lang="zh-CN" altLang="en-US"/>
          </a:p>
        </p:txBody>
      </p:sp>
    </p:spTree>
    <p:extLst>
      <p:ext uri="{BB962C8B-B14F-4D97-AF65-F5344CB8AC3E}">
        <p14:creationId xmlns:p14="http://schemas.microsoft.com/office/powerpoint/2010/main" val="1569804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配置备用</a:t>
            </a:r>
            <a:r>
              <a:rPr lang="en-US" altLang="zh-CN" dirty="0" smtClean="0"/>
              <a:t>1 master</a:t>
            </a:r>
            <a:r>
              <a:rPr lang="zh-CN" altLang="en-US" dirty="0" smtClean="0"/>
              <a:t>数据库服务器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107242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配置备用</a:t>
            </a:r>
            <a:r>
              <a:rPr lang="en-US" altLang="zh-CN" dirty="0" smtClean="0"/>
              <a:t>1 master</a:t>
            </a:r>
            <a:r>
              <a:rPr lang="zh-CN" altLang="en-US" dirty="0" smtClean="0"/>
              <a:t>数据库</a:t>
            </a:r>
            <a:r>
              <a:rPr lang="zh-CN" altLang="en-US" dirty="0" smtClean="0"/>
              <a:t>服务器</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652632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配置备用</a:t>
            </a:r>
            <a:r>
              <a:rPr lang="en-US" altLang="zh-CN" dirty="0" smtClean="0"/>
              <a:t>2  master</a:t>
            </a:r>
            <a:r>
              <a:rPr lang="zh-CN" altLang="en-US" dirty="0" smtClean="0"/>
              <a:t>数据库服务器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526221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配置备用</a:t>
            </a:r>
            <a:r>
              <a:rPr lang="en-US" altLang="zh-CN" dirty="0" smtClean="0"/>
              <a:t>2  master</a:t>
            </a:r>
            <a:r>
              <a:rPr lang="zh-CN" altLang="en-US" dirty="0" smtClean="0"/>
              <a:t>数据库</a:t>
            </a:r>
            <a:r>
              <a:rPr lang="zh-CN" altLang="en-US" dirty="0" smtClean="0"/>
              <a:t>服务器</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111147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2</a:t>
            </a:r>
            <a:r>
              <a:rPr lang="zh-CN" altLang="en-US" dirty="0" smtClean="0"/>
              <a:t>台  </a:t>
            </a:r>
            <a:r>
              <a:rPr lang="en-US" altLang="zh-CN" dirty="0" smtClean="0"/>
              <a:t>slave</a:t>
            </a:r>
            <a:r>
              <a:rPr lang="zh-CN" altLang="en-US" dirty="0" smtClean="0"/>
              <a:t>服务器</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350923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a:t>
            </a:r>
            <a:r>
              <a:rPr lang="en-US" altLang="zh-CN" dirty="0" smtClean="0"/>
              <a:t>2</a:t>
            </a:r>
            <a:r>
              <a:rPr lang="zh-CN" altLang="en-US" dirty="0" smtClean="0"/>
              <a:t>台  </a:t>
            </a:r>
            <a:r>
              <a:rPr lang="en-US" altLang="zh-CN" dirty="0" smtClean="0"/>
              <a:t>slave</a:t>
            </a:r>
            <a:r>
              <a:rPr lang="zh-CN" altLang="en-US" dirty="0" smtClean="0"/>
              <a:t>服务器</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3986513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配置管理主机</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475962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配置管理主机</a:t>
            </a:r>
            <a:r>
              <a:rPr lang="en-US" altLang="zh-CN" dirty="0" smtClean="0"/>
              <a:t>(</a:t>
            </a:r>
            <a:r>
              <a:rPr lang="zh-CN" altLang="en-US" dirty="0" smtClean="0"/>
              <a:t>续</a:t>
            </a:r>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374681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配置管理主机</a:t>
            </a:r>
            <a:r>
              <a:rPr lang="en-US" altLang="zh-CN" dirty="0" smtClean="0"/>
              <a:t>(</a:t>
            </a:r>
            <a:r>
              <a:rPr lang="zh-CN" altLang="en-US" dirty="0" smtClean="0"/>
              <a:t>续</a:t>
            </a:r>
            <a:r>
              <a:rPr lang="en-US" altLang="zh-CN" dirty="0" smtClean="0"/>
              <a:t>2)</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399142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测试配置</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31</a:t>
            </a:fld>
            <a:endParaRPr lang="zh-CN" altLang="en-US"/>
          </a:p>
        </p:txBody>
      </p:sp>
    </p:spTree>
    <p:extLst>
      <p:ext uri="{BB962C8B-B14F-4D97-AF65-F5344CB8AC3E}">
        <p14:creationId xmlns:p14="http://schemas.microsoft.com/office/powerpoint/2010/main" val="133167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MHA</a:t>
            </a:r>
            <a:r>
              <a:rPr lang="zh-CN" altLang="en-US" dirty="0" smtClean="0"/>
              <a:t>简介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a:t>
            </a:fld>
            <a:endParaRPr lang="zh-CN" altLang="en-US"/>
          </a:p>
        </p:txBody>
      </p:sp>
    </p:spTree>
    <p:extLst>
      <p:ext uri="{BB962C8B-B14F-4D97-AF65-F5344CB8AC3E}">
        <p14:creationId xmlns:p14="http://schemas.microsoft.com/office/powerpoint/2010/main" val="389626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测试集群配置</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32</a:t>
            </a:fld>
            <a:endParaRPr lang="zh-CN" altLang="en-US"/>
          </a:p>
        </p:txBody>
      </p:sp>
    </p:spTree>
    <p:extLst>
      <p:ext uri="{BB962C8B-B14F-4D97-AF65-F5344CB8AC3E}">
        <p14:creationId xmlns:p14="http://schemas.microsoft.com/office/powerpoint/2010/main" val="4167645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测试</a:t>
            </a:r>
            <a:r>
              <a:rPr lang="en-US" altLang="zh-CN" sz="1200" dirty="0" err="1" smtClean="0">
                <a:latin typeface="微软雅黑" panose="020B0503020204020204" pitchFamily="34" charset="-122"/>
                <a:ea typeface="微软雅黑" panose="020B0503020204020204" pitchFamily="34" charset="-122"/>
              </a:rPr>
              <a:t>ssh</a:t>
            </a:r>
            <a:r>
              <a:rPr lang="zh-CN" altLang="en-US" sz="1200" dirty="0" smtClean="0">
                <a:latin typeface="微软雅黑" panose="020B0503020204020204" pitchFamily="34" charset="-122"/>
                <a:ea typeface="微软雅黑" panose="020B0503020204020204" pitchFamily="34" charset="-122"/>
              </a:rPr>
              <a:t>密钥对认证登陆</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33</a:t>
            </a:fld>
            <a:endParaRPr lang="zh-CN" altLang="en-US"/>
          </a:p>
        </p:txBody>
      </p:sp>
    </p:spTree>
    <p:extLst>
      <p:ext uri="{BB962C8B-B14F-4D97-AF65-F5344CB8AC3E}">
        <p14:creationId xmlns:p14="http://schemas.microsoft.com/office/powerpoint/2010/main" val="3802772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测试主从同步状态</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34</a:t>
            </a:fld>
            <a:endParaRPr lang="zh-CN" altLang="en-US"/>
          </a:p>
        </p:txBody>
      </p:sp>
    </p:spTree>
    <p:extLst>
      <p:ext uri="{BB962C8B-B14F-4D97-AF65-F5344CB8AC3E}">
        <p14:creationId xmlns:p14="http://schemas.microsoft.com/office/powerpoint/2010/main" val="1054320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启动</a:t>
            </a:r>
            <a:r>
              <a:rPr lang="en-US" altLang="zh-CN" sz="1200" dirty="0" err="1" smtClean="0">
                <a:latin typeface="微软雅黑" panose="020B0503020204020204" pitchFamily="34" charset="-122"/>
                <a:ea typeface="微软雅黑" panose="020B0503020204020204" pitchFamily="34" charset="-122"/>
              </a:rPr>
              <a:t>MHA_Manager</a:t>
            </a:r>
            <a:endParaRPr lang="en-US" altLang="zh-CN" sz="12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ignore_last_failover</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在缺省情况下，如果</a:t>
            </a:r>
            <a:r>
              <a:rPr lang="en-US" altLang="zh-CN" sz="1200" dirty="0" smtClean="0">
                <a:latin typeface="微软雅黑" panose="020B0503020204020204" pitchFamily="34" charset="-122"/>
                <a:ea typeface="微软雅黑" panose="020B0503020204020204" pitchFamily="34" charset="-122"/>
              </a:rPr>
              <a:t>MHA</a:t>
            </a:r>
            <a:r>
              <a:rPr lang="zh-CN" altLang="en-US" sz="1200" dirty="0" smtClean="0">
                <a:latin typeface="微软雅黑" panose="020B0503020204020204" pitchFamily="34" charset="-122"/>
                <a:ea typeface="微软雅黑" panose="020B0503020204020204" pitchFamily="34" charset="-122"/>
              </a:rPr>
              <a:t>检测到连续发生宕机，且两次宕机间隔不足</a:t>
            </a:r>
            <a:r>
              <a:rPr lang="en-US" altLang="zh-CN" sz="1200" dirty="0" smtClean="0">
                <a:latin typeface="微软雅黑" panose="020B0503020204020204" pitchFamily="34" charset="-122"/>
                <a:ea typeface="微软雅黑" panose="020B0503020204020204" pitchFamily="34" charset="-122"/>
              </a:rPr>
              <a:t>8</a:t>
            </a:r>
            <a:r>
              <a:rPr lang="zh-CN" altLang="en-US" sz="1200" dirty="0" smtClean="0">
                <a:latin typeface="微软雅黑" panose="020B0503020204020204" pitchFamily="34" charset="-122"/>
                <a:ea typeface="微软雅黑" panose="020B0503020204020204" pitchFamily="34" charset="-122"/>
              </a:rPr>
              <a:t>小时的话，则不会进行</a:t>
            </a:r>
            <a:r>
              <a:rPr lang="en-US" altLang="zh-CN" sz="1200" dirty="0" smtClean="0">
                <a:latin typeface="微软雅黑" panose="020B0503020204020204" pitchFamily="34" charset="-122"/>
                <a:ea typeface="微软雅黑" panose="020B0503020204020204" pitchFamily="34" charset="-122"/>
              </a:rPr>
              <a:t>Failover</a:t>
            </a:r>
            <a:r>
              <a:rPr lang="zh-CN" altLang="en-US" sz="1200" dirty="0" smtClean="0">
                <a:latin typeface="微软雅黑" panose="020B0503020204020204" pitchFamily="34" charset="-122"/>
                <a:ea typeface="微软雅黑" panose="020B0503020204020204" pitchFamily="34" charset="-122"/>
              </a:rPr>
              <a:t>，之所以这样限制是为了避免</a:t>
            </a:r>
            <a:r>
              <a:rPr lang="en-US" altLang="zh-CN" sz="1200" dirty="0" err="1" smtClean="0">
                <a:latin typeface="微软雅黑" panose="020B0503020204020204" pitchFamily="34" charset="-122"/>
                <a:ea typeface="微软雅黑" panose="020B0503020204020204" pitchFamily="34" charset="-122"/>
              </a:rPr>
              <a:t>ping-pong</a:t>
            </a:r>
            <a:r>
              <a:rPr lang="zh-CN" altLang="en-US" sz="1200" dirty="0" smtClean="0">
                <a:latin typeface="微软雅黑" panose="020B0503020204020204" pitchFamily="34" charset="-122"/>
                <a:ea typeface="微软雅黑" panose="020B0503020204020204" pitchFamily="34" charset="-122"/>
              </a:rPr>
              <a:t>效应。该参数代表忽略上次</a:t>
            </a:r>
            <a:r>
              <a:rPr lang="en-US" altLang="zh-CN" sz="1200" dirty="0" smtClean="0">
                <a:latin typeface="微软雅黑" panose="020B0503020204020204" pitchFamily="34" charset="-122"/>
                <a:ea typeface="微软雅黑" panose="020B0503020204020204" pitchFamily="34" charset="-122"/>
              </a:rPr>
              <a:t>MHA</a:t>
            </a:r>
            <a:r>
              <a:rPr lang="zh-CN" altLang="en-US" sz="1200" dirty="0" smtClean="0">
                <a:latin typeface="微软雅黑" panose="020B0503020204020204" pitchFamily="34" charset="-122"/>
                <a:ea typeface="微软雅黑" panose="020B0503020204020204" pitchFamily="34" charset="-122"/>
              </a:rPr>
              <a:t>触发切换产生的文件，默认情况下，</a:t>
            </a:r>
            <a:r>
              <a:rPr lang="en-US" altLang="zh-CN" sz="1200" dirty="0" smtClean="0">
                <a:latin typeface="微软雅黑" panose="020B0503020204020204" pitchFamily="34" charset="-122"/>
                <a:ea typeface="微软雅黑" panose="020B0503020204020204" pitchFamily="34" charset="-122"/>
              </a:rPr>
              <a:t>MHA</a:t>
            </a:r>
            <a:r>
              <a:rPr lang="zh-CN" altLang="en-US" sz="1200" dirty="0" smtClean="0">
                <a:latin typeface="微软雅黑" panose="020B0503020204020204" pitchFamily="34" charset="-122"/>
                <a:ea typeface="微软雅黑" panose="020B0503020204020204" pitchFamily="34" charset="-122"/>
              </a:rPr>
              <a:t>发生切换后会在日志目录，也就是上面我设置的</a:t>
            </a:r>
            <a:r>
              <a:rPr lang="en-US" altLang="zh-CN" sz="1200" dirty="0" smtClean="0">
                <a:latin typeface="微软雅黑" panose="020B0503020204020204" pitchFamily="34" charset="-122"/>
                <a:ea typeface="微软雅黑" panose="020B0503020204020204" pitchFamily="34" charset="-122"/>
              </a:rPr>
              <a:t>/data</a:t>
            </a:r>
            <a:r>
              <a:rPr lang="zh-CN" altLang="en-US" sz="1200" dirty="0" smtClean="0">
                <a:latin typeface="微软雅黑" panose="020B0503020204020204" pitchFamily="34" charset="-122"/>
                <a:ea typeface="微软雅黑" panose="020B0503020204020204" pitchFamily="34" charset="-122"/>
              </a:rPr>
              <a:t>产生</a:t>
            </a:r>
            <a:r>
              <a:rPr lang="en-US" altLang="zh-CN" sz="1200" dirty="0" smtClean="0">
                <a:latin typeface="微软雅黑" panose="020B0503020204020204" pitchFamily="34" charset="-122"/>
                <a:ea typeface="微软雅黑" panose="020B0503020204020204" pitchFamily="34" charset="-122"/>
              </a:rPr>
              <a:t>app1.failover.complete</a:t>
            </a:r>
            <a:r>
              <a:rPr lang="zh-CN" altLang="en-US" sz="1200" dirty="0" smtClean="0">
                <a:latin typeface="微软雅黑" panose="020B0503020204020204" pitchFamily="34" charset="-122"/>
                <a:ea typeface="微软雅黑" panose="020B0503020204020204" pitchFamily="34" charset="-122"/>
              </a:rPr>
              <a:t>文件，下次再次切换的时候如果发现该目录下存在该文件将不允许触发切换，除非在第一次切换后收到删除该文件，为了方便，这里设置为</a:t>
            </a:r>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ignore_last_failover</a:t>
            </a:r>
            <a:r>
              <a:rPr lang="zh-CN" altLang="en-US" sz="1200" dirty="0" smtClean="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924123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启动</a:t>
            </a:r>
            <a:r>
              <a:rPr lang="en-US" altLang="zh-CN" sz="1200" dirty="0" err="1" smtClean="0">
                <a:latin typeface="微软雅黑" panose="020B0503020204020204" pitchFamily="34" charset="-122"/>
                <a:ea typeface="微软雅黑" panose="020B0503020204020204" pitchFamily="34" charset="-122"/>
              </a:rPr>
              <a:t>MHA_Manager</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续</a:t>
            </a:r>
            <a:r>
              <a:rPr lang="en-US" altLang="zh-CN" sz="1200" dirty="0" smtClean="0">
                <a:latin typeface="微软雅黑" panose="020B0503020204020204" pitchFamily="34" charset="-122"/>
                <a:ea typeface="微软雅黑" panose="020B0503020204020204" pitchFamily="34" charset="-122"/>
              </a:rPr>
              <a:t>1)</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9552553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测试高可用配置</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37</a:t>
            </a:fld>
            <a:endParaRPr lang="zh-CN" altLang="en-US"/>
          </a:p>
        </p:txBody>
      </p:sp>
    </p:spTree>
    <p:extLst>
      <p:ext uri="{BB962C8B-B14F-4D97-AF65-F5344CB8AC3E}">
        <p14:creationId xmlns:p14="http://schemas.microsoft.com/office/powerpoint/2010/main" val="2805474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修改</a:t>
            </a:r>
            <a:r>
              <a:rPr lang="en-US" altLang="zh-CN" dirty="0" smtClean="0"/>
              <a:t>VIP</a:t>
            </a:r>
            <a:r>
              <a:rPr lang="zh-CN" altLang="en-US" dirty="0" smtClean="0"/>
              <a:t>地址切换脚本</a:t>
            </a:r>
            <a:endParaRPr lang="zh-CN" altLang="en-US" sz="12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38</a:t>
            </a:fld>
            <a:endParaRPr lang="zh-CN" altLang="en-US"/>
          </a:p>
        </p:txBody>
      </p:sp>
    </p:spTree>
    <p:extLst>
      <p:ext uri="{BB962C8B-B14F-4D97-AF65-F5344CB8AC3E}">
        <p14:creationId xmlns:p14="http://schemas.microsoft.com/office/powerpoint/2010/main" val="1326295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查看</a:t>
            </a:r>
            <a:r>
              <a:rPr lang="en-US" altLang="zh-CN" dirty="0" smtClean="0"/>
              <a:t>VIP</a:t>
            </a:r>
            <a:r>
              <a:rPr lang="zh-CN" altLang="en-US" dirty="0" smtClean="0"/>
              <a:t>地址</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39</a:t>
            </a:fld>
            <a:endParaRPr lang="zh-CN" altLang="en-US"/>
          </a:p>
        </p:txBody>
      </p:sp>
    </p:spTree>
    <p:extLst>
      <p:ext uri="{BB962C8B-B14F-4D97-AF65-F5344CB8AC3E}">
        <p14:creationId xmlns:p14="http://schemas.microsoft.com/office/powerpoint/2010/main" val="238384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MHA</a:t>
            </a:r>
            <a:r>
              <a:rPr lang="zh-CN" altLang="en-US" sz="1200" dirty="0" smtClean="0">
                <a:latin typeface="微软雅黑" panose="020B0503020204020204" pitchFamily="34" charset="-122"/>
                <a:ea typeface="微软雅黑" panose="020B0503020204020204" pitchFamily="34" charset="-122"/>
              </a:rPr>
              <a:t>组成</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a:t>
            </a:fld>
            <a:endParaRPr lang="zh-CN" altLang="en-US"/>
          </a:p>
        </p:txBody>
      </p:sp>
    </p:spTree>
    <p:extLst>
      <p:ext uri="{BB962C8B-B14F-4D97-AF65-F5344CB8AC3E}">
        <p14:creationId xmlns:p14="http://schemas.microsoft.com/office/powerpoint/2010/main" val="4007234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MHA</a:t>
            </a:r>
            <a:r>
              <a:rPr lang="zh-CN" altLang="en-US" dirty="0" smtClean="0"/>
              <a:t>工作过程</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a:t>
            </a:fld>
            <a:endParaRPr lang="zh-CN" altLang="en-US"/>
          </a:p>
        </p:txBody>
      </p:sp>
    </p:spTree>
    <p:extLst>
      <p:ext uri="{BB962C8B-B14F-4D97-AF65-F5344CB8AC3E}">
        <p14:creationId xmlns:p14="http://schemas.microsoft.com/office/powerpoint/2010/main" val="261844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MHA</a:t>
            </a:r>
            <a:r>
              <a:rPr lang="zh-CN" altLang="en-US" sz="1200" dirty="0" smtClean="0">
                <a:latin typeface="微软雅黑" panose="020B0503020204020204" pitchFamily="34" charset="-122"/>
                <a:ea typeface="微软雅黑" panose="020B0503020204020204" pitchFamily="34" charset="-122"/>
              </a:rPr>
              <a:t>集群架构</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8</a:t>
            </a:fld>
            <a:endParaRPr lang="zh-CN" altLang="en-US"/>
          </a:p>
        </p:txBody>
      </p:sp>
    </p:spTree>
    <p:extLst>
      <p:ext uri="{BB962C8B-B14F-4D97-AF65-F5344CB8AC3E}">
        <p14:creationId xmlns:p14="http://schemas.microsoft.com/office/powerpoint/2010/main" val="145187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微软雅黑" panose="020B0503020204020204" pitchFamily="34" charset="-122"/>
                <a:ea typeface="微软雅黑" panose="020B0503020204020204" pitchFamily="34" charset="-122"/>
              </a:rPr>
              <a:t>MHA</a:t>
            </a:r>
            <a:r>
              <a:rPr lang="zh-CN" altLang="en-US" sz="1200" dirty="0" smtClean="0">
                <a:latin typeface="微软雅黑" panose="020B0503020204020204" pitchFamily="34" charset="-122"/>
                <a:ea typeface="微软雅黑" panose="020B0503020204020204" pitchFamily="34" charset="-122"/>
              </a:rPr>
              <a:t>工作过程</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1012587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部署</a:t>
            </a:r>
            <a:r>
              <a:rPr lang="en-US" altLang="zh-CN" dirty="0" smtClean="0"/>
              <a:t>MHA</a:t>
            </a:r>
            <a:r>
              <a:rPr lang="zh-CN" altLang="en-US" dirty="0" smtClean="0"/>
              <a:t>集群</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10</a:t>
            </a:fld>
            <a:endParaRPr lang="zh-CN" altLang="en-US"/>
          </a:p>
        </p:txBody>
      </p:sp>
    </p:spTree>
    <p:extLst>
      <p:ext uri="{BB962C8B-B14F-4D97-AF65-F5344CB8AC3E}">
        <p14:creationId xmlns:p14="http://schemas.microsoft.com/office/powerpoint/2010/main" val="3471107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集群拓扑结构</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11</a:t>
            </a:fld>
            <a:endParaRPr lang="zh-CN" altLang="en-US"/>
          </a:p>
        </p:txBody>
      </p:sp>
    </p:spTree>
    <p:extLst>
      <p:ext uri="{BB962C8B-B14F-4D97-AF65-F5344CB8AC3E}">
        <p14:creationId xmlns:p14="http://schemas.microsoft.com/office/powerpoint/2010/main" val="78514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1166036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itchFamily="34" charset="-122"/>
                <a:ea typeface="微软雅黑" pitchFamily="34" charset="-122"/>
              </a:rPr>
              <a:t>内容</a:t>
            </a:r>
            <a:endParaRPr lang="zh-CN" altLang="en-US" sz="40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8359948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13587523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4669315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16098407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3023563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1590381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260724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anose="020B0604020202020204"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glow rad="101600">
                  <a:prstClr val="white">
                    <a:alpha val="60000"/>
                  </a:prst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6" name="图片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40690971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smtClean="0"/>
              <a:t>课程标题</a:t>
            </a:r>
            <a:endParaRPr lang="zh-CN" altLang="en-US" dirty="0"/>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 课程英文副标题</a:t>
            </a:r>
            <a:endParaRPr lang="zh-CN" altLang="en-US" dirty="0"/>
          </a:p>
        </p:txBody>
      </p:sp>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smtClean="0"/>
              <a:t>DAY01</a:t>
            </a:r>
            <a:endParaRPr lang="zh-CN" altLang="en-US" dirty="0"/>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35175329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smtClean="0">
              <a:solidFill>
                <a:prstClr val="white"/>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62737497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本节内容</a:t>
            </a:r>
            <a:endParaRPr lang="en-US" altLang="zh-CN" dirty="0" smtClean="0"/>
          </a:p>
          <a:p>
            <a:r>
              <a:rPr lang="zh-CN" altLang="en-US" dirty="0" smtClean="0"/>
              <a:t>本节内容</a:t>
            </a:r>
            <a:endParaRPr lang="zh-CN" altLang="en-US" dirty="0"/>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solidFill>
                  <a:prstClr val="white"/>
                </a:solidFill>
                <a:latin typeface="微软雅黑" panose="020B0503020204020204" pitchFamily="34" charset="-122"/>
                <a:ea typeface="微软雅黑" panose="020B0503020204020204" pitchFamily="34" charset="-122"/>
              </a:rPr>
              <a:t>内容</a:t>
            </a:r>
            <a:endParaRPr lang="zh-CN" altLang="en-US" sz="4000"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4034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知识点标题</a:t>
            </a:r>
            <a:endParaRPr lang="zh-CN" altLang="en-US" dirty="0"/>
          </a:p>
        </p:txBody>
      </p:sp>
      <p:sp>
        <p:nvSpPr>
          <p:cNvPr id="13" name="内容占位符 15"/>
          <p:cNvSpPr>
            <a:spLocks noGrp="1"/>
          </p:cNvSpPr>
          <p:nvPr>
            <p:ph sz="quarter" idx="10"/>
          </p:nvPr>
        </p:nvSpPr>
        <p:spPr>
          <a:xfrm>
            <a:off x="611560" y="1339373"/>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5" name="图片 14"/>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extLst>
      <p:ext uri="{BB962C8B-B14F-4D97-AF65-F5344CB8AC3E}">
        <p14:creationId xmlns:p14="http://schemas.microsoft.com/office/powerpoint/2010/main" val="2685007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9" name="半闭框 8"/>
          <p:cNvSpPr/>
          <p:nvPr userDrawn="1"/>
        </p:nvSpPr>
        <p:spPr>
          <a:xfrm>
            <a:off x="0" y="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smtClean="0"/>
              <a:t>单击此处编辑母版文本样式</a:t>
            </a:r>
          </a:p>
          <a:p>
            <a:pPr lvl="1"/>
            <a:r>
              <a:rPr lang="zh-CN" altLang="en-US" dirty="0" smtClean="0"/>
              <a:t>第二级</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smtClean="0">
              <a:solidFill>
                <a:srgbClr val="F9FAFB"/>
              </a:solidFill>
            </a:endParaRPr>
          </a:p>
          <a:p>
            <a:pPr algn="ctr"/>
            <a:r>
              <a:rPr lang="zh-CN" altLang="en-US" sz="1600" b="1" dirty="0">
                <a:solidFill>
                  <a:srgbClr val="F9FAFB"/>
                </a:solidFill>
              </a:rPr>
              <a:t>堂</a:t>
            </a:r>
            <a:endParaRPr lang="en-US" altLang="zh-CN" sz="1600" b="1" dirty="0" smtClean="0">
              <a:solidFill>
                <a:srgbClr val="F9FAFB"/>
              </a:solidFill>
            </a:endParaRPr>
          </a:p>
          <a:p>
            <a:pPr algn="ctr"/>
            <a:r>
              <a:rPr lang="zh-CN" altLang="en-US" sz="1600" b="1" dirty="0" smtClean="0">
                <a:solidFill>
                  <a:srgbClr val="F9FAFB"/>
                </a:solidFill>
              </a:rPr>
              <a:t>练习</a:t>
            </a:r>
            <a:endParaRPr lang="en-US" altLang="zh-CN" sz="1600" b="1" dirty="0" smtClean="0">
              <a:solidFill>
                <a:srgbClr val="F9FAFB"/>
              </a:solidFill>
            </a:endParaRPr>
          </a:p>
        </p:txBody>
      </p:sp>
      <p:grpSp>
        <p:nvGrpSpPr>
          <p:cNvPr id="8" name="组合 7"/>
          <p:cNvGrpSpPr/>
          <p:nvPr userDrawn="1"/>
        </p:nvGrpSpPr>
        <p:grpSpPr>
          <a:xfrm>
            <a:off x="71406" y="6390448"/>
            <a:ext cx="396138" cy="396138"/>
            <a:chOff x="71406" y="6069958"/>
            <a:chExt cx="716628" cy="716628"/>
          </a:xfrm>
        </p:grpSpPr>
        <p:sp>
          <p:nvSpPr>
            <p:cNvPr id="9" name="十字形 8"/>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ctrTitle" hasCustomPrompt="1"/>
          </p:nvPr>
        </p:nvSpPr>
        <p:spPr>
          <a:xfrm>
            <a:off x="611559" y="547285"/>
            <a:ext cx="6768752" cy="713088"/>
          </a:xfrm>
        </p:spPr>
        <p:txBody>
          <a:bodyPr>
            <a:noAutofit/>
          </a:bodyPr>
          <a:lstStyle>
            <a:lvl1pPr algn="l">
              <a:defRPr sz="3200" b="1"/>
            </a:lvl1pPr>
          </a:lstStyle>
          <a:p>
            <a:r>
              <a:rPr lang="zh-CN" altLang="en-US" dirty="0" smtClean="0"/>
              <a:t>课堂练习标题</a:t>
            </a:r>
            <a:endParaRPr lang="zh-CN" altLang="en-US" dirty="0"/>
          </a:p>
        </p:txBody>
      </p:sp>
      <p:sp>
        <p:nvSpPr>
          <p:cNvPr id="16" name="内容占位符 15"/>
          <p:cNvSpPr>
            <a:spLocks noGrp="1"/>
          </p:cNvSpPr>
          <p:nvPr>
            <p:ph sz="quarter" idx="10"/>
          </p:nvPr>
        </p:nvSpPr>
        <p:spPr>
          <a:xfrm>
            <a:off x="611560" y="1628800"/>
            <a:ext cx="760841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smtClean="0">
              <a:solidFill>
                <a:srgbClr val="F9FAFB"/>
              </a:solidFill>
            </a:endParaRPr>
          </a:p>
          <a:p>
            <a:pPr algn="ctr"/>
            <a:r>
              <a:rPr lang="zh-CN" altLang="en-US" sz="1600" b="1" dirty="0">
                <a:solidFill>
                  <a:srgbClr val="F9FAFB"/>
                </a:solidFill>
              </a:rPr>
              <a:t>实践</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smtClean="0"/>
              <a:t>代码实践标题</a:t>
            </a:r>
            <a:endParaRPr lang="zh-CN" altLang="en-US" dirty="0"/>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smtClean="0"/>
              <a:t>单击此处编辑母版文本样式</a:t>
            </a:r>
          </a:p>
          <a:p>
            <a:pPr lvl="1"/>
            <a:r>
              <a:rPr lang="zh-CN" altLang="en-US" dirty="0" smtClean="0"/>
              <a:t>第二级</a:t>
            </a:r>
          </a:p>
        </p:txBody>
      </p:sp>
      <p:pic>
        <p:nvPicPr>
          <p:cNvPr id="17" name="图片 1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知识案例</a:t>
            </a:r>
            <a:endParaRPr lang="en-US" altLang="zh-CN" sz="1600" b="1" dirty="0" smtClean="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smtClean="0"/>
              <a:t>知识案例标题</a:t>
            </a:r>
            <a:endParaRPr lang="zh-CN" altLang="en-US" dirty="0"/>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知识案例内容</a:t>
            </a:r>
            <a:endParaRPr lang="zh-CN" altLang="en-US" dirty="0"/>
          </a:p>
        </p:txBody>
      </p:sp>
      <p:sp>
        <p:nvSpPr>
          <p:cNvPr id="9" name="半闭框 8"/>
          <p:cNvSpPr/>
          <p:nvPr userDrawn="1"/>
        </p:nvSpPr>
        <p:spPr>
          <a:xfrm>
            <a:off x="285720" y="214290"/>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277120" y="5000635"/>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smtClean="0"/>
              <a:t>内容标题</a:t>
            </a:r>
            <a:endParaRPr lang="zh-CN" altLang="en-US" dirty="0"/>
          </a:p>
        </p:txBody>
      </p:sp>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7056000" y="216000"/>
            <a:ext cx="1836000" cy="770989"/>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32" r:id="rId4"/>
    <p:sldLayoutId id="2147483728" r:id="rId5"/>
    <p:sldLayoutId id="2147483726" r:id="rId6"/>
    <p:sldLayoutId id="2147483725" r:id="rId7"/>
    <p:sldLayoutId id="2147483727" r:id="rId8"/>
    <p:sldLayoutId id="2147483723" r:id="rId9"/>
    <p:sldLayoutId id="2147483731" r:id="rId10"/>
    <p:sldLayoutId id="2147483724"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25927396"/>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数据库管理</a:t>
            </a:r>
            <a:endParaRPr lang="zh-CN" altLang="en-US" dirty="0"/>
          </a:p>
        </p:txBody>
      </p:sp>
      <p:sp>
        <p:nvSpPr>
          <p:cNvPr id="3" name="副标题 2"/>
          <p:cNvSpPr>
            <a:spLocks noGrp="1"/>
          </p:cNvSpPr>
          <p:nvPr>
            <p:ph type="subTitle" idx="1"/>
          </p:nvPr>
        </p:nvSpPr>
        <p:spPr/>
        <p:txBody>
          <a:bodyPr/>
          <a:lstStyle/>
          <a:p>
            <a:r>
              <a:rPr lang="en-US" altLang="zh-CN" dirty="0"/>
              <a:t>NSD DATABASE</a:t>
            </a:r>
            <a:endParaRPr lang="zh-CN" altLang="en-US" dirty="0"/>
          </a:p>
        </p:txBody>
      </p:sp>
      <p:sp>
        <p:nvSpPr>
          <p:cNvPr id="4" name="文本占位符 3"/>
          <p:cNvSpPr>
            <a:spLocks noGrp="1"/>
          </p:cNvSpPr>
          <p:nvPr>
            <p:ph type="body" sz="quarter" idx="10"/>
          </p:nvPr>
        </p:nvSpPr>
        <p:spPr>
          <a:xfrm>
            <a:off x="4644008" y="3558904"/>
            <a:ext cx="2232273" cy="647675"/>
          </a:xfrm>
        </p:spPr>
        <p:txBody>
          <a:bodyPr/>
          <a:lstStyle/>
          <a:p>
            <a:r>
              <a:rPr lang="en-US" altLang="zh-CN" dirty="0" smtClean="0"/>
              <a:t>DAY08</a:t>
            </a:r>
            <a:endParaRPr lang="zh-CN" altLang="en-US" dirty="0"/>
          </a:p>
        </p:txBody>
      </p:sp>
    </p:spTree>
    <p:extLst>
      <p:ext uri="{BB962C8B-B14F-4D97-AF65-F5344CB8AC3E}">
        <p14:creationId xmlns:p14="http://schemas.microsoft.com/office/powerpoint/2010/main" val="1983837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0892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部署</a:t>
            </a:r>
            <a:r>
              <a:rPr lang="en-US" altLang="zh-CN" sz="1600" b="1" dirty="0" smtClean="0">
                <a:latin typeface="微软雅黑" panose="020B0503020204020204" pitchFamily="34" charset="-122"/>
                <a:ea typeface="微软雅黑" panose="020B0503020204020204" pitchFamily="34" charset="-122"/>
              </a:rPr>
              <a:t>MHA</a:t>
            </a:r>
            <a:r>
              <a:rPr lang="zh-CN" altLang="en-US" sz="1600" b="1" dirty="0" smtClean="0">
                <a:latin typeface="微软雅黑" panose="020B0503020204020204" pitchFamily="34" charset="-122"/>
                <a:ea typeface="微软雅黑" panose="020B0503020204020204" pitchFamily="34" charset="-122"/>
              </a:rPr>
              <a:t>集群</a:t>
            </a:r>
            <a:endParaRPr lang="zh-CN" altLang="en-US"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00762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集群拓扑结构</a:t>
            </a:r>
            <a:endParaRPr lang="zh-CN" altLang="en-US" sz="1400" dirty="0">
              <a:latin typeface="微软雅黑" panose="020B0503020204020204" pitchFamily="34" charset="-122"/>
              <a:ea typeface="微软雅黑" panose="020B0503020204020204" pitchFamily="34" charset="-122"/>
            </a:endParaRPr>
          </a:p>
        </p:txBody>
      </p:sp>
      <p:sp>
        <p:nvSpPr>
          <p:cNvPr id="109" name="圆角矩形 108"/>
          <p:cNvSpPr/>
          <p:nvPr/>
        </p:nvSpPr>
        <p:spPr>
          <a:xfrm>
            <a:off x="4987907" y="143975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IP</a:t>
            </a:r>
            <a:r>
              <a:rPr lang="zh-CN" altLang="en-US" sz="1400" dirty="0" smtClean="0">
                <a:latin typeface="微软雅黑" panose="020B0503020204020204" pitchFamily="34" charset="-122"/>
                <a:ea typeface="微软雅黑" panose="020B0503020204020204" pitchFamily="34" charset="-122"/>
              </a:rPr>
              <a:t>规划</a:t>
            </a:r>
            <a:endParaRPr lang="zh-CN" altLang="en-US" sz="1400" dirty="0">
              <a:latin typeface="微软雅黑" panose="020B0503020204020204" pitchFamily="34" charset="-122"/>
              <a:ea typeface="微软雅黑" panose="020B0503020204020204" pitchFamily="34" charset="-122"/>
            </a:endParaRPr>
          </a:p>
        </p:txBody>
      </p:sp>
      <p:sp>
        <p:nvSpPr>
          <p:cNvPr id="120" name="圆角矩形 119"/>
          <p:cNvSpPr/>
          <p:nvPr/>
        </p:nvSpPr>
        <p:spPr>
          <a:xfrm>
            <a:off x="4987907" y="19168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安装软件包</a:t>
            </a:r>
            <a:endParaRPr lang="zh-CN" altLang="en-US" sz="1400"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1187622"/>
            <a:ext cx="1048406" cy="1803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01036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拓扑图</a:t>
            </a:r>
            <a:endParaRPr lang="zh-CN" altLang="en-US" sz="1400"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400" b="1" dirty="0" smtClean="0"/>
                <a:t>部署</a:t>
              </a:r>
              <a:r>
                <a:rPr lang="en-US" altLang="zh-CN" sz="2400" b="1" dirty="0" smtClean="0"/>
                <a:t>MHA</a:t>
              </a:r>
              <a:r>
                <a:rPr lang="zh-CN" altLang="en-US" sz="2400" b="1" dirty="0" smtClean="0"/>
                <a:t>集群</a:t>
              </a:r>
              <a:endParaRPr lang="zh-CN" altLang="en-US" sz="2400" b="1" dirty="0"/>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grpSp>
      <p:sp>
        <p:nvSpPr>
          <p:cNvPr id="23" name="圆角矩形 22"/>
          <p:cNvSpPr/>
          <p:nvPr/>
        </p:nvSpPr>
        <p:spPr>
          <a:xfrm>
            <a:off x="4987907" y="235291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a:t>
            </a:r>
            <a:r>
              <a:rPr lang="en-US" altLang="zh-CN" sz="1400" dirty="0" err="1" smtClean="0">
                <a:latin typeface="微软雅黑" panose="020B0503020204020204" pitchFamily="34" charset="-122"/>
                <a:ea typeface="微软雅黑" panose="020B0503020204020204" pitchFamily="34" charset="-122"/>
              </a:rPr>
              <a:t>ssh</a:t>
            </a:r>
            <a:r>
              <a:rPr lang="zh-CN" altLang="en-US" sz="1400" dirty="0" smtClean="0">
                <a:latin typeface="微软雅黑" panose="020B0503020204020204" pitchFamily="34" charset="-122"/>
                <a:ea typeface="微软雅黑" panose="020B0503020204020204" pitchFamily="34" charset="-122"/>
              </a:rPr>
              <a:t>密钥对认证登陆</a:t>
            </a:r>
            <a:endParaRPr lang="zh-CN" altLang="en-US" sz="1400" dirty="0">
              <a:latin typeface="微软雅黑" panose="020B0503020204020204" pitchFamily="34" charset="-122"/>
              <a:ea typeface="微软雅黑" panose="020B0503020204020204" pitchFamily="34" charset="-122"/>
            </a:endParaRPr>
          </a:p>
        </p:txBody>
      </p:sp>
      <p:sp>
        <p:nvSpPr>
          <p:cNvPr id="20" name="圆角矩形 19"/>
          <p:cNvSpPr/>
          <p:nvPr/>
        </p:nvSpPr>
        <p:spPr>
          <a:xfrm>
            <a:off x="3214677" y="191683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准备集群环境</a:t>
            </a:r>
            <a:endParaRPr lang="zh-CN" altLang="en-US" sz="1400" dirty="0">
              <a:latin typeface="微软雅黑" panose="020B0503020204020204" pitchFamily="34" charset="-122"/>
              <a:ea typeface="微软雅黑" panose="020B0503020204020204" pitchFamily="34" charset="-122"/>
            </a:endParaRPr>
          </a:p>
        </p:txBody>
      </p:sp>
      <p:cxnSp>
        <p:nvCxnSpPr>
          <p:cNvPr id="21" name="直接箭头连接符 20"/>
          <p:cNvCxnSpPr>
            <a:stCxn id="11" idx="3"/>
            <a:endCxn id="20" idx="1"/>
          </p:cNvCxnSpPr>
          <p:nvPr/>
        </p:nvCxnSpPr>
        <p:spPr>
          <a:xfrm flipV="1">
            <a:off x="2166271" y="2096832"/>
            <a:ext cx="1048406" cy="894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004048" y="465823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配置备用</a:t>
            </a:r>
            <a:r>
              <a:rPr lang="en-US" altLang="zh-CN" sz="1400" dirty="0" smtClean="0">
                <a:latin typeface="微软雅黑" panose="020B0503020204020204" pitchFamily="34" charset="-122"/>
                <a:ea typeface="微软雅黑" panose="020B0503020204020204" pitchFamily="34" charset="-122"/>
              </a:rPr>
              <a:t>2 master</a:t>
            </a:r>
            <a:r>
              <a:rPr lang="zh-CN" altLang="en-US" sz="1400" dirty="0" smtClean="0">
                <a:latin typeface="微软雅黑" panose="020B0503020204020204" pitchFamily="34" charset="-122"/>
                <a:ea typeface="微软雅黑" panose="020B0503020204020204" pitchFamily="34" charset="-122"/>
              </a:rPr>
              <a:t>数据库服务器</a:t>
            </a:r>
            <a:endParaRPr lang="zh-CN" altLang="en-US" sz="1400" dirty="0">
              <a:latin typeface="微软雅黑" panose="020B0503020204020204" pitchFamily="34" charset="-122"/>
              <a:ea typeface="微软雅黑" panose="020B0503020204020204" pitchFamily="34" charset="-122"/>
            </a:endParaRPr>
          </a:p>
        </p:txBody>
      </p:sp>
      <p:sp>
        <p:nvSpPr>
          <p:cNvPr id="22" name="圆角矩形 21"/>
          <p:cNvSpPr/>
          <p:nvPr/>
        </p:nvSpPr>
        <p:spPr>
          <a:xfrm>
            <a:off x="5004048" y="509431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a:t>
            </a:r>
            <a:r>
              <a:rPr lang="en-US" altLang="zh-CN" sz="1400" dirty="0" smtClean="0">
                <a:latin typeface="微软雅黑" panose="020B0503020204020204" pitchFamily="34" charset="-122"/>
                <a:ea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rPr>
              <a:t>台 </a:t>
            </a:r>
            <a:r>
              <a:rPr lang="en-US" altLang="zh-CN" sz="1400" dirty="0" smtClean="0">
                <a:latin typeface="微软雅黑" panose="020B0503020204020204" pitchFamily="34" charset="-122"/>
                <a:ea typeface="微软雅黑" panose="020B0503020204020204" pitchFamily="34" charset="-122"/>
              </a:rPr>
              <a:t>slave</a:t>
            </a:r>
            <a:r>
              <a:rPr lang="zh-CN" altLang="en-US" sz="1400" dirty="0" smtClean="0">
                <a:latin typeface="微软雅黑" panose="020B0503020204020204" pitchFamily="34" charset="-122"/>
                <a:ea typeface="微软雅黑" panose="020B0503020204020204" pitchFamily="34" charset="-122"/>
              </a:rPr>
              <a:t>服务器</a:t>
            </a:r>
            <a:endParaRPr lang="zh-CN" altLang="en-US" sz="1400" dirty="0">
              <a:latin typeface="微软雅黑" panose="020B0503020204020204" pitchFamily="34" charset="-122"/>
              <a:ea typeface="微软雅黑" panose="020B0503020204020204" pitchFamily="34" charset="-122"/>
            </a:endParaRPr>
          </a:p>
        </p:txBody>
      </p:sp>
      <p:sp>
        <p:nvSpPr>
          <p:cNvPr id="25" name="圆角矩形 24"/>
          <p:cNvSpPr/>
          <p:nvPr/>
        </p:nvSpPr>
        <p:spPr>
          <a:xfrm>
            <a:off x="3214678" y="3718361"/>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a:t>
            </a:r>
            <a:r>
              <a:rPr lang="en-US" altLang="zh-CN" sz="1400" dirty="0" smtClean="0">
                <a:latin typeface="微软雅黑" panose="020B0503020204020204" pitchFamily="34" charset="-122"/>
                <a:ea typeface="微软雅黑" panose="020B0503020204020204" pitchFamily="34" charset="-122"/>
              </a:rPr>
              <a:t>MHA</a:t>
            </a:r>
            <a:r>
              <a:rPr lang="zh-CN" altLang="en-US" sz="1400" dirty="0" smtClean="0">
                <a:latin typeface="微软雅黑" panose="020B0503020204020204" pitchFamily="34" charset="-122"/>
                <a:ea typeface="微软雅黑" panose="020B0503020204020204" pitchFamily="34" charset="-122"/>
              </a:rPr>
              <a:t>集群</a:t>
            </a:r>
            <a:endParaRPr lang="zh-CN" altLang="en-US" sz="1400" dirty="0">
              <a:latin typeface="微软雅黑" panose="020B0503020204020204" pitchFamily="34" charset="-122"/>
              <a:ea typeface="微软雅黑" panose="020B0503020204020204" pitchFamily="34" charset="-122"/>
            </a:endParaRPr>
          </a:p>
        </p:txBody>
      </p:sp>
      <p:cxnSp>
        <p:nvCxnSpPr>
          <p:cNvPr id="26" name="直接箭头连接符 25"/>
          <p:cNvCxnSpPr>
            <a:stCxn id="11" idx="3"/>
            <a:endCxn id="25" idx="1"/>
          </p:cNvCxnSpPr>
          <p:nvPr/>
        </p:nvCxnSpPr>
        <p:spPr>
          <a:xfrm>
            <a:off x="2166271" y="2990974"/>
            <a:ext cx="1048407" cy="9073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5017372" y="278092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相关命令</a:t>
            </a:r>
            <a:endParaRPr lang="zh-CN" altLang="en-US" sz="1400" dirty="0">
              <a:latin typeface="微软雅黑" panose="020B0503020204020204" pitchFamily="34" charset="-122"/>
              <a:ea typeface="微软雅黑" panose="020B0503020204020204" pitchFamily="34" charset="-122"/>
            </a:endParaRPr>
          </a:p>
        </p:txBody>
      </p:sp>
      <p:sp>
        <p:nvSpPr>
          <p:cNvPr id="29" name="圆角矩形 28"/>
          <p:cNvSpPr/>
          <p:nvPr/>
        </p:nvSpPr>
        <p:spPr>
          <a:xfrm>
            <a:off x="5017372" y="371703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a:t>
            </a:r>
            <a:r>
              <a:rPr lang="en-US" altLang="zh-CN" sz="1400" dirty="0" smtClean="0">
                <a:latin typeface="微软雅黑" panose="020B0503020204020204" pitchFamily="34" charset="-122"/>
                <a:ea typeface="微软雅黑" panose="020B0503020204020204" pitchFamily="34" charset="-122"/>
              </a:rPr>
              <a:t>master</a:t>
            </a:r>
            <a:r>
              <a:rPr lang="zh-CN" altLang="en-US" sz="1400" dirty="0" smtClean="0">
                <a:latin typeface="微软雅黑" panose="020B0503020204020204" pitchFamily="34" charset="-122"/>
                <a:ea typeface="微软雅黑" panose="020B0503020204020204" pitchFamily="34" charset="-122"/>
              </a:rPr>
              <a:t>数据库服务器</a:t>
            </a:r>
            <a:endParaRPr lang="zh-CN" altLang="en-US" sz="1400" dirty="0">
              <a:latin typeface="微软雅黑" panose="020B0503020204020204" pitchFamily="34" charset="-122"/>
              <a:ea typeface="微软雅黑" panose="020B0503020204020204" pitchFamily="34" charset="-122"/>
            </a:endParaRPr>
          </a:p>
        </p:txBody>
      </p:sp>
      <p:sp>
        <p:nvSpPr>
          <p:cNvPr id="32" name="圆角矩形 31"/>
          <p:cNvSpPr/>
          <p:nvPr/>
        </p:nvSpPr>
        <p:spPr>
          <a:xfrm>
            <a:off x="5017372" y="4150409"/>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配置备用</a:t>
            </a:r>
            <a:r>
              <a:rPr lang="en-US" altLang="zh-CN" sz="1400" dirty="0" smtClean="0">
                <a:latin typeface="微软雅黑" panose="020B0503020204020204" pitchFamily="34" charset="-122"/>
                <a:ea typeface="微软雅黑" panose="020B0503020204020204" pitchFamily="34" charset="-122"/>
              </a:rPr>
              <a:t>1 master</a:t>
            </a:r>
            <a:r>
              <a:rPr lang="zh-CN" altLang="en-US" sz="1400" dirty="0" smtClean="0">
                <a:latin typeface="微软雅黑" panose="020B0503020204020204" pitchFamily="34" charset="-122"/>
                <a:ea typeface="微软雅黑" panose="020B0503020204020204" pitchFamily="34" charset="-122"/>
              </a:rPr>
              <a:t>数据库服务器</a:t>
            </a:r>
            <a:endParaRPr lang="zh-CN" altLang="en-US" sz="1400" dirty="0">
              <a:latin typeface="微软雅黑" panose="020B0503020204020204" pitchFamily="34" charset="-122"/>
              <a:ea typeface="微软雅黑" panose="020B0503020204020204" pitchFamily="34" charset="-122"/>
            </a:endParaRPr>
          </a:p>
        </p:txBody>
      </p:sp>
      <p:sp>
        <p:nvSpPr>
          <p:cNvPr id="33" name="圆角矩形 32"/>
          <p:cNvSpPr/>
          <p:nvPr/>
        </p:nvSpPr>
        <p:spPr>
          <a:xfrm>
            <a:off x="5004047" y="558924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配置管理主机</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3340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集群拓扑结构</a:t>
            </a:r>
            <a:endParaRPr lang="zh-CN" altLang="en-US" dirty="0"/>
          </a:p>
        </p:txBody>
      </p:sp>
    </p:spTree>
    <p:extLst>
      <p:ext uri="{BB962C8B-B14F-4D97-AF65-F5344CB8AC3E}">
        <p14:creationId xmlns:p14="http://schemas.microsoft.com/office/powerpoint/2010/main" val="4172273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拓扑图</a:t>
            </a:r>
          </a:p>
        </p:txBody>
      </p:sp>
      <p:sp>
        <p:nvSpPr>
          <p:cNvPr id="3" name="文本占位符 2"/>
          <p:cNvSpPr>
            <a:spLocks noGrp="1"/>
          </p:cNvSpPr>
          <p:nvPr>
            <p:ph sz="quarter" idx="10"/>
          </p:nvPr>
        </p:nvSpPr>
        <p:spPr>
          <a:xfrm>
            <a:off x="636098" y="1196752"/>
            <a:ext cx="7608416" cy="535531"/>
          </a:xfrm>
        </p:spPr>
        <p:txBody>
          <a:bodyPr/>
          <a:lstStyle/>
          <a:p>
            <a:r>
              <a:rPr lang="zh-CN" altLang="en-US" dirty="0"/>
              <a:t>采用</a:t>
            </a:r>
            <a:r>
              <a:rPr lang="en-US" altLang="zh-CN" dirty="0"/>
              <a:t>5</a:t>
            </a:r>
            <a:r>
              <a:rPr lang="zh-CN" altLang="en-US" dirty="0" smtClean="0"/>
              <a:t>个</a:t>
            </a:r>
            <a:r>
              <a:rPr lang="zh-CN" altLang="en-US" dirty="0"/>
              <a:t>数据库</a:t>
            </a:r>
            <a:r>
              <a:rPr lang="zh-CN" altLang="en-US" dirty="0" smtClean="0"/>
              <a:t>服务器</a:t>
            </a:r>
            <a:r>
              <a:rPr lang="zh-CN" altLang="en-US" dirty="0"/>
              <a:t>节</a:t>
            </a:r>
            <a:r>
              <a:rPr lang="zh-CN" altLang="en-US" dirty="0" smtClean="0"/>
              <a:t>点</a:t>
            </a:r>
            <a:endParaRPr lang="en-US" altLang="zh-CN" dirty="0"/>
          </a:p>
        </p:txBody>
      </p:sp>
      <p:cxnSp>
        <p:nvCxnSpPr>
          <p:cNvPr id="5" name="直接连接符 4"/>
          <p:cNvCxnSpPr/>
          <p:nvPr/>
        </p:nvCxnSpPr>
        <p:spPr>
          <a:xfrm>
            <a:off x="395536" y="4653409"/>
            <a:ext cx="7704856" cy="6637"/>
          </a:xfrm>
          <a:prstGeom prst="line">
            <a:avLst/>
          </a:prstGeom>
          <a:noFill/>
          <a:ln w="15875">
            <a:solidFill>
              <a:schemeClr val="tx1"/>
            </a:solidFill>
            <a:round/>
          </a:ln>
        </p:spPr>
      </p:cxnSp>
      <p:cxnSp>
        <p:nvCxnSpPr>
          <p:cNvPr id="6" name="直接连接符 5"/>
          <p:cNvCxnSpPr>
            <a:endCxn id="13" idx="0"/>
          </p:cNvCxnSpPr>
          <p:nvPr/>
        </p:nvCxnSpPr>
        <p:spPr>
          <a:xfrm>
            <a:off x="5372332" y="4474289"/>
            <a:ext cx="1" cy="923065"/>
          </a:xfrm>
          <a:prstGeom prst="line">
            <a:avLst/>
          </a:prstGeom>
          <a:noFill/>
          <a:ln w="15875">
            <a:solidFill>
              <a:schemeClr val="tx1"/>
            </a:solidFill>
            <a:round/>
          </a:ln>
        </p:spPr>
      </p:cxnSp>
      <p:cxnSp>
        <p:nvCxnSpPr>
          <p:cNvPr id="7" name="直接连接符 6"/>
          <p:cNvCxnSpPr/>
          <p:nvPr/>
        </p:nvCxnSpPr>
        <p:spPr>
          <a:xfrm>
            <a:off x="2922025" y="3903504"/>
            <a:ext cx="1" cy="742978"/>
          </a:xfrm>
          <a:prstGeom prst="line">
            <a:avLst/>
          </a:prstGeom>
          <a:noFill/>
          <a:ln w="15875">
            <a:solidFill>
              <a:schemeClr val="tx1"/>
            </a:solidFill>
            <a:round/>
          </a:ln>
        </p:spPr>
      </p:cxnSp>
      <p:sp>
        <p:nvSpPr>
          <p:cNvPr id="8" name="Text Box 40"/>
          <p:cNvSpPr txBox="1">
            <a:spLocks noChangeArrowheads="1"/>
          </p:cNvSpPr>
          <p:nvPr/>
        </p:nvSpPr>
        <p:spPr bwMode="auto">
          <a:xfrm>
            <a:off x="5737394" y="5334307"/>
            <a:ext cx="2187725" cy="338554"/>
          </a:xfrm>
          <a:prstGeom prst="rect">
            <a:avLst/>
          </a:prstGeom>
          <a:noFill/>
          <a:ln w="9525">
            <a:noFill/>
            <a:miter lim="800000"/>
          </a:ln>
          <a:effectLst/>
        </p:spPr>
        <p:txBody>
          <a:bodyPr wrap="square">
            <a:spAutoFit/>
          </a:bodyPr>
          <a:lstStyle>
            <a:defPPr>
              <a:defRPr lang="zh-CN"/>
            </a:defPPr>
            <a:lvl1pPr algn="ctr" eaLnBrk="0" hangingPunct="0">
              <a:defRPr kumimoji="0" sz="14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defRPr kumimoji="1" sz="2400">
                <a:latin typeface="Times New Roman" panose="02020603050405020304" pitchFamily="18" charset="0"/>
                <a:ea typeface="宋体" panose="02010600030101010101" pitchFamily="2" charset="-122"/>
              </a:defRPr>
            </a:lvl2pPr>
            <a:lvl3pPr marL="1143000" indent="-228600">
              <a:defRPr kumimoji="1" sz="2400">
                <a:latin typeface="Times New Roman" panose="02020603050405020304" pitchFamily="18" charset="0"/>
                <a:ea typeface="宋体" panose="02010600030101010101" pitchFamily="2" charset="-122"/>
              </a:defRPr>
            </a:lvl3pPr>
            <a:lvl4pPr marL="1600200" indent="-228600">
              <a:defRPr kumimoji="1" sz="2400">
                <a:latin typeface="Times New Roman" panose="02020603050405020304" pitchFamily="18" charset="0"/>
                <a:ea typeface="宋体" panose="02010600030101010101" pitchFamily="2" charset="-122"/>
              </a:defRPr>
            </a:lvl4pPr>
            <a:lvl5pPr marL="2057400" indent="-228600">
              <a:defRPr kumimoji="1" sz="2400">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latin typeface="Times New Roman" panose="02020603050405020304" pitchFamily="18" charset="0"/>
                <a:ea typeface="宋体" panose="02010600030101010101" pitchFamily="2" charset="-122"/>
              </a:defRPr>
            </a:lvl9pPr>
          </a:lstStyle>
          <a:p>
            <a:pPr algn="l" defTabSz="457200"/>
            <a:r>
              <a:rPr lang="en-US" altLang="zh-CN" sz="1600" dirty="0" err="1" smtClean="0">
                <a:solidFill>
                  <a:prstClr val="white"/>
                </a:solidFill>
              </a:rPr>
              <a:t>Mha_manager</a:t>
            </a:r>
            <a:endParaRPr lang="en-US" altLang="zh-CN" sz="1600" dirty="0" smtClean="0">
              <a:solidFill>
                <a:prstClr val="white"/>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518817" y="3360947"/>
            <a:ext cx="673323" cy="673323"/>
          </a:xfrm>
          <a:prstGeom prst="rect">
            <a:avLst/>
          </a:prstGeom>
        </p:spPr>
      </p:pic>
      <p:cxnSp>
        <p:nvCxnSpPr>
          <p:cNvPr id="11" name="直接连接符 10"/>
          <p:cNvCxnSpPr/>
          <p:nvPr/>
        </p:nvCxnSpPr>
        <p:spPr>
          <a:xfrm>
            <a:off x="6097147" y="3894696"/>
            <a:ext cx="1" cy="742978"/>
          </a:xfrm>
          <a:prstGeom prst="line">
            <a:avLst/>
          </a:prstGeom>
          <a:noFill/>
          <a:ln w="15875">
            <a:solidFill>
              <a:schemeClr val="tx1"/>
            </a:solidFill>
            <a:round/>
          </a:ln>
        </p:spPr>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737323" y="3391696"/>
            <a:ext cx="673323" cy="67332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035671" y="5397354"/>
            <a:ext cx="673323" cy="673323"/>
          </a:xfrm>
          <a:prstGeom prst="rect">
            <a:avLst/>
          </a:prstGeom>
        </p:spPr>
      </p:pic>
      <p:cxnSp>
        <p:nvCxnSpPr>
          <p:cNvPr id="14" name="直接连接符 13"/>
          <p:cNvCxnSpPr/>
          <p:nvPr/>
        </p:nvCxnSpPr>
        <p:spPr>
          <a:xfrm>
            <a:off x="7830915" y="3894737"/>
            <a:ext cx="1" cy="742978"/>
          </a:xfrm>
          <a:prstGeom prst="line">
            <a:avLst/>
          </a:prstGeom>
          <a:noFill/>
          <a:ln w="15875">
            <a:solidFill>
              <a:schemeClr val="tx1"/>
            </a:solidFill>
            <a:round/>
          </a:ln>
        </p:spPr>
      </p:cxnSp>
      <p:cxnSp>
        <p:nvCxnSpPr>
          <p:cNvPr id="15" name="直接连接符 14"/>
          <p:cNvCxnSpPr/>
          <p:nvPr/>
        </p:nvCxnSpPr>
        <p:spPr>
          <a:xfrm>
            <a:off x="4533846" y="3892928"/>
            <a:ext cx="1" cy="742978"/>
          </a:xfrm>
          <a:prstGeom prst="line">
            <a:avLst/>
          </a:prstGeom>
          <a:noFill/>
          <a:ln w="15875">
            <a:solidFill>
              <a:schemeClr val="tx1"/>
            </a:solidFill>
            <a:round/>
          </a:ln>
        </p:spPr>
      </p:cxn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4130637" y="3360947"/>
            <a:ext cx="673323" cy="673323"/>
          </a:xfrm>
          <a:prstGeom prst="rect">
            <a:avLst/>
          </a:prstGeom>
        </p:spPr>
      </p:pic>
      <p:cxnSp>
        <p:nvCxnSpPr>
          <p:cNvPr id="20" name="曲线连接符 19"/>
          <p:cNvCxnSpPr>
            <a:stCxn id="13" idx="0"/>
            <a:endCxn id="10" idx="2"/>
          </p:cNvCxnSpPr>
          <p:nvPr/>
        </p:nvCxnSpPr>
        <p:spPr>
          <a:xfrm rot="16200000" flipV="1">
            <a:off x="3432364" y="3457385"/>
            <a:ext cx="1363084" cy="2516854"/>
          </a:xfrm>
          <a:prstGeom prst="curvedConnector3">
            <a:avLst>
              <a:gd name="adj1" fmla="val 30688"/>
            </a:avLst>
          </a:prstGeom>
          <a:ln w="19050">
            <a:solidFill>
              <a:srgbClr val="FFFF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3" idx="0"/>
            <a:endCxn id="16" idx="2"/>
          </p:cNvCxnSpPr>
          <p:nvPr/>
        </p:nvCxnSpPr>
        <p:spPr>
          <a:xfrm rot="16200000" flipV="1">
            <a:off x="4238274" y="4263295"/>
            <a:ext cx="1363084" cy="905034"/>
          </a:xfrm>
          <a:prstGeom prst="curvedConnector3">
            <a:avLst>
              <a:gd name="adj1" fmla="val 45934"/>
            </a:avLst>
          </a:prstGeom>
          <a:ln w="19050">
            <a:solidFill>
              <a:srgbClr val="FFFF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13" idx="0"/>
            <a:endCxn id="12" idx="2"/>
          </p:cNvCxnSpPr>
          <p:nvPr/>
        </p:nvCxnSpPr>
        <p:spPr>
          <a:xfrm rot="5400000" flipH="1" flipV="1">
            <a:off x="5056992" y="4380361"/>
            <a:ext cx="1332335" cy="701652"/>
          </a:xfrm>
          <a:prstGeom prst="curvedConnector3">
            <a:avLst>
              <a:gd name="adj1" fmla="val 42721"/>
            </a:avLst>
          </a:prstGeom>
          <a:ln w="19050">
            <a:solidFill>
              <a:srgbClr val="FFFF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3" idx="0"/>
            <a:endCxn id="33" idx="2"/>
          </p:cNvCxnSpPr>
          <p:nvPr/>
        </p:nvCxnSpPr>
        <p:spPr>
          <a:xfrm rot="5400000" flipH="1" flipV="1">
            <a:off x="5901865" y="3535488"/>
            <a:ext cx="1332335" cy="2391398"/>
          </a:xfrm>
          <a:prstGeom prst="curvedConnector3">
            <a:avLst>
              <a:gd name="adj1" fmla="val 31282"/>
            </a:avLst>
          </a:prstGeom>
          <a:ln w="19050">
            <a:solidFill>
              <a:srgbClr val="FFFF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 Box 40"/>
          <p:cNvSpPr txBox="1">
            <a:spLocks noChangeArrowheads="1"/>
          </p:cNvSpPr>
          <p:nvPr/>
        </p:nvSpPr>
        <p:spPr bwMode="auto">
          <a:xfrm>
            <a:off x="1853332" y="2704188"/>
            <a:ext cx="1926580" cy="338554"/>
          </a:xfrm>
          <a:prstGeom prst="rect">
            <a:avLst/>
          </a:prstGeom>
          <a:noFill/>
          <a:ln w="9525">
            <a:noFill/>
            <a:miter lim="800000"/>
          </a:ln>
          <a:effectLst/>
        </p:spPr>
        <p:txBody>
          <a:bodyPr wrap="square">
            <a:spAutoFit/>
          </a:bodyPr>
          <a:lstStyle>
            <a:defPPr>
              <a:defRPr lang="zh-CN"/>
            </a:defPPr>
            <a:lvl1pPr algn="ctr" eaLnBrk="0" hangingPunct="0">
              <a:defRPr kumimoji="0" sz="14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defRPr kumimoji="1" sz="2400">
                <a:latin typeface="Times New Roman" panose="02020603050405020304" pitchFamily="18" charset="0"/>
                <a:ea typeface="宋体" panose="02010600030101010101" pitchFamily="2" charset="-122"/>
              </a:defRPr>
            </a:lvl2pPr>
            <a:lvl3pPr marL="1143000" indent="-228600">
              <a:defRPr kumimoji="1" sz="2400">
                <a:latin typeface="Times New Roman" panose="02020603050405020304" pitchFamily="18" charset="0"/>
                <a:ea typeface="宋体" panose="02010600030101010101" pitchFamily="2" charset="-122"/>
              </a:defRPr>
            </a:lvl3pPr>
            <a:lvl4pPr marL="1600200" indent="-228600">
              <a:defRPr kumimoji="1" sz="2400">
                <a:latin typeface="Times New Roman" panose="02020603050405020304" pitchFamily="18" charset="0"/>
                <a:ea typeface="宋体" panose="02010600030101010101" pitchFamily="2" charset="-122"/>
              </a:defRPr>
            </a:lvl4pPr>
            <a:lvl5pPr marL="2057400" indent="-228600">
              <a:defRPr kumimoji="1" sz="2400">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latin typeface="Times New Roman" panose="02020603050405020304" pitchFamily="18" charset="0"/>
                <a:ea typeface="宋体" panose="02010600030101010101" pitchFamily="2" charset="-122"/>
              </a:defRPr>
            </a:lvl9pPr>
          </a:lstStyle>
          <a:p>
            <a:pPr algn="l" defTabSz="457200"/>
            <a:r>
              <a:rPr lang="en-US" altLang="zh-CN" sz="1600" dirty="0" smtClean="0">
                <a:solidFill>
                  <a:prstClr val="white"/>
                </a:solidFill>
              </a:rPr>
              <a:t>VIP:192.168.4.100</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7427069" y="3391696"/>
            <a:ext cx="673323" cy="673323"/>
          </a:xfrm>
          <a:prstGeom prst="rect">
            <a:avLst/>
          </a:prstGeom>
        </p:spPr>
      </p:pic>
      <p:pic>
        <p:nvPicPr>
          <p:cNvPr id="34" name="Picture 84" descr="black_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4257" y="1983014"/>
            <a:ext cx="544118" cy="5866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直接箭头连接符 38"/>
          <p:cNvCxnSpPr>
            <a:stCxn id="34" idx="1"/>
          </p:cNvCxnSpPr>
          <p:nvPr/>
        </p:nvCxnSpPr>
        <p:spPr>
          <a:xfrm flipH="1">
            <a:off x="2530630" y="2276325"/>
            <a:ext cx="1653627" cy="443557"/>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 Box 40"/>
          <p:cNvSpPr txBox="1">
            <a:spLocks noChangeArrowheads="1"/>
          </p:cNvSpPr>
          <p:nvPr/>
        </p:nvSpPr>
        <p:spPr bwMode="auto">
          <a:xfrm>
            <a:off x="4728375" y="2060848"/>
            <a:ext cx="1757758" cy="338554"/>
          </a:xfrm>
          <a:prstGeom prst="rect">
            <a:avLst/>
          </a:prstGeom>
          <a:noFill/>
          <a:ln w="9525">
            <a:noFill/>
            <a:miter lim="800000"/>
          </a:ln>
          <a:effectLst/>
        </p:spPr>
        <p:txBody>
          <a:bodyPr wrap="square">
            <a:spAutoFit/>
          </a:bodyPr>
          <a:lstStyle>
            <a:defPPr>
              <a:defRPr lang="zh-CN"/>
            </a:defPPr>
            <a:lvl1pPr algn="ctr" eaLnBrk="0" hangingPunct="0">
              <a:defRPr kumimoji="0" sz="14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a:defRPr kumimoji="1" sz="2400">
                <a:latin typeface="Times New Roman" panose="02020603050405020304" pitchFamily="18" charset="0"/>
                <a:ea typeface="宋体" panose="02010600030101010101" pitchFamily="2" charset="-122"/>
              </a:defRPr>
            </a:lvl2pPr>
            <a:lvl3pPr marL="1143000" indent="-228600">
              <a:defRPr kumimoji="1" sz="2400">
                <a:latin typeface="Times New Roman" panose="02020603050405020304" pitchFamily="18" charset="0"/>
                <a:ea typeface="宋体" panose="02010600030101010101" pitchFamily="2" charset="-122"/>
              </a:defRPr>
            </a:lvl3pPr>
            <a:lvl4pPr marL="1600200" indent="-228600">
              <a:defRPr kumimoji="1" sz="2400">
                <a:latin typeface="Times New Roman" panose="02020603050405020304" pitchFamily="18" charset="0"/>
                <a:ea typeface="宋体" panose="02010600030101010101" pitchFamily="2" charset="-122"/>
              </a:defRPr>
            </a:lvl4pPr>
            <a:lvl5pPr marL="2057400" indent="-228600">
              <a:defRPr kumimoji="1" sz="2400">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latin typeface="Times New Roman" panose="02020603050405020304" pitchFamily="18" charset="0"/>
                <a:ea typeface="宋体" panose="02010600030101010101" pitchFamily="2" charset="-122"/>
              </a:defRPr>
            </a:lvl9pPr>
          </a:lstStyle>
          <a:p>
            <a:pPr algn="l" defTabSz="457200"/>
            <a:r>
              <a:rPr lang="en-US" altLang="zh-CN" sz="1600" dirty="0" smtClean="0">
                <a:solidFill>
                  <a:prstClr val="white"/>
                </a:solidFill>
              </a:rPr>
              <a:t>client</a:t>
            </a:r>
          </a:p>
        </p:txBody>
      </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878942" y="3356992"/>
            <a:ext cx="673323" cy="673323"/>
          </a:xfrm>
          <a:prstGeom prst="rect">
            <a:avLst/>
          </a:prstGeom>
        </p:spPr>
      </p:pic>
      <p:cxnSp>
        <p:nvCxnSpPr>
          <p:cNvPr id="61" name="直接连接符 60"/>
          <p:cNvCxnSpPr/>
          <p:nvPr/>
        </p:nvCxnSpPr>
        <p:spPr>
          <a:xfrm>
            <a:off x="1331641" y="4030315"/>
            <a:ext cx="0" cy="622821"/>
          </a:xfrm>
          <a:prstGeom prst="line">
            <a:avLst/>
          </a:prstGeom>
          <a:noFill/>
          <a:ln w="15875">
            <a:solidFill>
              <a:schemeClr val="tx1"/>
            </a:solidFill>
            <a:round/>
          </a:ln>
        </p:spPr>
      </p:cxnSp>
      <p:sp>
        <p:nvSpPr>
          <p:cNvPr id="64" name="文本框 63"/>
          <p:cNvSpPr txBox="1"/>
          <p:nvPr/>
        </p:nvSpPr>
        <p:spPr>
          <a:xfrm>
            <a:off x="926856" y="4126382"/>
            <a:ext cx="836832" cy="369332"/>
          </a:xfrm>
          <a:prstGeom prst="rect">
            <a:avLst/>
          </a:prstGeom>
          <a:noFill/>
        </p:spPr>
        <p:txBody>
          <a:bodyPr wrap="none" rtlCol="0">
            <a:spAutoFit/>
          </a:bodyPr>
          <a:lstStyle/>
          <a:p>
            <a:r>
              <a:rPr lang="en-US" altLang="zh-CN" dirty="0" smtClean="0"/>
              <a:t>master</a:t>
            </a:r>
            <a:endParaRPr lang="zh-CN" altLang="en-US" dirty="0"/>
          </a:p>
        </p:txBody>
      </p:sp>
      <p:sp>
        <p:nvSpPr>
          <p:cNvPr id="65" name="文本框 64"/>
          <p:cNvSpPr txBox="1"/>
          <p:nvPr/>
        </p:nvSpPr>
        <p:spPr>
          <a:xfrm>
            <a:off x="2195736" y="4077072"/>
            <a:ext cx="1415516" cy="369332"/>
          </a:xfrm>
          <a:prstGeom prst="rect">
            <a:avLst/>
          </a:prstGeom>
          <a:noFill/>
        </p:spPr>
        <p:txBody>
          <a:bodyPr wrap="none" rtlCol="0">
            <a:spAutoFit/>
          </a:bodyPr>
          <a:lstStyle/>
          <a:p>
            <a:r>
              <a:rPr lang="zh-CN" altLang="en-US" dirty="0"/>
              <a:t>备用</a:t>
            </a:r>
            <a:r>
              <a:rPr lang="en-US" altLang="zh-CN" dirty="0" smtClean="0"/>
              <a:t>master1</a:t>
            </a:r>
            <a:endParaRPr lang="zh-CN" altLang="en-US" dirty="0"/>
          </a:p>
        </p:txBody>
      </p:sp>
      <p:sp>
        <p:nvSpPr>
          <p:cNvPr id="66" name="文本框 65"/>
          <p:cNvSpPr txBox="1"/>
          <p:nvPr/>
        </p:nvSpPr>
        <p:spPr>
          <a:xfrm>
            <a:off x="3732548" y="4077072"/>
            <a:ext cx="1415516" cy="369332"/>
          </a:xfrm>
          <a:prstGeom prst="rect">
            <a:avLst/>
          </a:prstGeom>
          <a:noFill/>
        </p:spPr>
        <p:txBody>
          <a:bodyPr wrap="none" rtlCol="0">
            <a:spAutoFit/>
          </a:bodyPr>
          <a:lstStyle/>
          <a:p>
            <a:r>
              <a:rPr lang="zh-CN" altLang="en-US" dirty="0" smtClean="0"/>
              <a:t>备用</a:t>
            </a:r>
            <a:r>
              <a:rPr lang="en-US" altLang="zh-CN" dirty="0" smtClean="0"/>
              <a:t>master2</a:t>
            </a:r>
            <a:endParaRPr lang="zh-CN" altLang="en-US" dirty="0"/>
          </a:p>
        </p:txBody>
      </p:sp>
      <p:sp>
        <p:nvSpPr>
          <p:cNvPr id="67" name="文本框 66"/>
          <p:cNvSpPr txBox="1"/>
          <p:nvPr/>
        </p:nvSpPr>
        <p:spPr>
          <a:xfrm>
            <a:off x="5751392" y="4149080"/>
            <a:ext cx="768480" cy="369332"/>
          </a:xfrm>
          <a:prstGeom prst="rect">
            <a:avLst/>
          </a:prstGeom>
          <a:noFill/>
        </p:spPr>
        <p:txBody>
          <a:bodyPr wrap="none" rtlCol="0">
            <a:spAutoFit/>
          </a:bodyPr>
          <a:lstStyle/>
          <a:p>
            <a:r>
              <a:rPr lang="en-US" altLang="zh-CN" dirty="0" smtClean="0"/>
              <a:t>slave1</a:t>
            </a:r>
            <a:endParaRPr lang="zh-CN" altLang="en-US" dirty="0"/>
          </a:p>
        </p:txBody>
      </p:sp>
      <p:sp>
        <p:nvSpPr>
          <p:cNvPr id="68" name="文本框 67"/>
          <p:cNvSpPr txBox="1"/>
          <p:nvPr/>
        </p:nvSpPr>
        <p:spPr>
          <a:xfrm>
            <a:off x="7452320" y="4149080"/>
            <a:ext cx="768480" cy="369332"/>
          </a:xfrm>
          <a:prstGeom prst="rect">
            <a:avLst/>
          </a:prstGeom>
          <a:noFill/>
        </p:spPr>
        <p:txBody>
          <a:bodyPr wrap="none" rtlCol="0">
            <a:spAutoFit/>
          </a:bodyPr>
          <a:lstStyle/>
          <a:p>
            <a:r>
              <a:rPr lang="en-US" altLang="zh-CN" dirty="0" smtClean="0"/>
              <a:t>slave2</a:t>
            </a:r>
            <a:endParaRPr lang="zh-CN" altLang="en-US" dirty="0"/>
          </a:p>
        </p:txBody>
      </p:sp>
      <p:sp>
        <p:nvSpPr>
          <p:cNvPr id="70" name="右大括号 69"/>
          <p:cNvSpPr/>
          <p:nvPr/>
        </p:nvSpPr>
        <p:spPr>
          <a:xfrm rot="16200000">
            <a:off x="2590127" y="1485278"/>
            <a:ext cx="469214" cy="34182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3" name="曲线连接符 92"/>
          <p:cNvCxnSpPr/>
          <p:nvPr/>
        </p:nvCxnSpPr>
        <p:spPr>
          <a:xfrm rot="10800000">
            <a:off x="1309808" y="3896298"/>
            <a:ext cx="3995341" cy="1473269"/>
          </a:xfrm>
          <a:prstGeom prst="curvedConnector2">
            <a:avLst/>
          </a:prstGeom>
          <a:ln w="19050">
            <a:solidFill>
              <a:srgbClr val="FFFF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593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IP</a:t>
            </a:r>
            <a:r>
              <a:rPr lang="zh-CN" altLang="en-US" dirty="0" smtClean="0"/>
              <a:t>规划</a:t>
            </a:r>
            <a:endParaRPr lang="zh-CN" altLang="en-US" dirty="0"/>
          </a:p>
        </p:txBody>
      </p:sp>
      <p:graphicFrame>
        <p:nvGraphicFramePr>
          <p:cNvPr id="27" name="表格 26"/>
          <p:cNvGraphicFramePr>
            <a:graphicFrameLocks noGrp="1"/>
          </p:cNvGraphicFramePr>
          <p:nvPr>
            <p:extLst>
              <p:ext uri="{D42A27DB-BD31-4B8C-83A1-F6EECF244321}">
                <p14:modId xmlns:p14="http://schemas.microsoft.com/office/powerpoint/2010/main" val="159296741"/>
              </p:ext>
            </p:extLst>
          </p:nvPr>
        </p:nvGraphicFramePr>
        <p:xfrm>
          <a:off x="714558" y="1835530"/>
          <a:ext cx="7097803" cy="2961622"/>
        </p:xfrm>
        <a:graphic>
          <a:graphicData uri="http://schemas.openxmlformats.org/drawingml/2006/table">
            <a:tbl>
              <a:tblPr firstRow="1" bandRow="1">
                <a:tableStyleId>{5C22544A-7EE6-4342-B048-85BDC9FD1C3A}</a:tableStyleId>
              </a:tblPr>
              <a:tblGrid>
                <a:gridCol w="3065354"/>
                <a:gridCol w="1571877"/>
                <a:gridCol w="2460572"/>
              </a:tblGrid>
              <a:tr h="355064">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角色</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marL="91365" marR="91365" marT="45711" marB="45711" anchor="ctr"/>
                </a:tc>
                <a:tc>
                  <a:txBody>
                    <a:bodyPr/>
                    <a:lstStyle/>
                    <a:p>
                      <a:pPr marL="0" marR="0" indent="0" algn="ctr" defTabSz="914400" rtl="0" eaLnBrk="1" latinLnBrk="0" hangingPunct="1">
                        <a:spcBef>
                          <a:spcPts val="0"/>
                        </a:spcBef>
                        <a:spcAft>
                          <a:spcPts val="0"/>
                        </a:spcAft>
                        <a:buClrTx/>
                        <a:buSzTx/>
                        <a:buFontTx/>
                        <a:buNone/>
                        <a:defRPr/>
                      </a:pPr>
                      <a:r>
                        <a:rPr lang="en-US" altLang="zh-CN" sz="1800" b="1" kern="1200" dirty="0" smtClean="0">
                          <a:solidFill>
                            <a:schemeClr val="tx1"/>
                          </a:solidFill>
                          <a:latin typeface="微软雅黑" panose="020B0503020204020204" pitchFamily="34" charset="-122"/>
                          <a:ea typeface="微软雅黑" panose="020B0503020204020204" pitchFamily="34" charset="-122"/>
                          <a:cs typeface="+mn-cs"/>
                        </a:rPr>
                        <a:t>IP</a:t>
                      </a: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地址</a:t>
                      </a:r>
                    </a:p>
                  </a:txBody>
                  <a:tcPr marL="91365" marR="91365" marT="45711" marB="45711" anchor="ctr"/>
                </a:tc>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主机名</a:t>
                      </a:r>
                    </a:p>
                  </a:txBody>
                  <a:tcPr marL="91365" marR="91365" marT="45711" marB="45711" anchor="ctr"/>
                </a:tc>
              </a:tr>
              <a:tr h="370840">
                <a:tc>
                  <a:txBody>
                    <a:bodyPr/>
                    <a:lstStyle/>
                    <a:p>
                      <a:pPr algn="l" fontAlgn="ctr"/>
                      <a:r>
                        <a:rPr lang="en-US" sz="1800" b="0" i="0" u="none" strike="noStrike" dirty="0" smtClean="0">
                          <a:solidFill>
                            <a:srgbClr val="000000"/>
                          </a:solidFill>
                          <a:effectLst/>
                          <a:latin typeface="微软雅黑" panose="020B0503020204020204" pitchFamily="34" charset="-122"/>
                          <a:ea typeface="微软雅黑" panose="020B0503020204020204" pitchFamily="34" charset="-122"/>
                        </a:rPr>
                        <a:t>Master</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数据库服务器</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192.168.4.51</a:t>
                      </a:r>
                      <a:endParaRPr lang="zh-CN" altLang="en-US" sz="18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tc>
                <a:tc>
                  <a:txBody>
                    <a:bodyPr/>
                    <a:lstStyle/>
                    <a:p>
                      <a:pPr algn="l" fontAlgn="ctr"/>
                      <a:r>
                        <a:rPr lang="en-US" altLang="zh-CN" sz="18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master51</a:t>
                      </a:r>
                      <a:endParaRPr lang="zh-CN" altLang="en-US" sz="18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tc>
              </a:tr>
              <a:tr h="370840">
                <a:tc>
                  <a:txBody>
                    <a:bodyPr/>
                    <a:lstStyle/>
                    <a:p>
                      <a:pPr algn="l" fontAlgn="ct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备用</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 master</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数据库服务器</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192.168.4.52</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master52</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备用</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2 master</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数据库服务器</a:t>
                      </a:r>
                      <a:endPar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192.168.4.53</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master53</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algn="l" fontAlgn="ct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第</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台 </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slave</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服务器</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192.168.4.54</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slave54</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第</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2</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台 </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slave</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服务器</a:t>
                      </a:r>
                      <a:endPar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192.168.4.55</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slave55</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algn="l" fontAlgn="ctr"/>
                      <a:r>
                        <a:rPr lang="en-US" sz="1800" b="0" i="0" u="none" strike="noStrike" dirty="0" err="1" smtClean="0">
                          <a:solidFill>
                            <a:srgbClr val="000000"/>
                          </a:solidFill>
                          <a:effectLst/>
                          <a:latin typeface="微软雅黑" panose="020B0503020204020204" pitchFamily="34" charset="-122"/>
                          <a:ea typeface="微软雅黑" panose="020B0503020204020204" pitchFamily="34" charset="-122"/>
                        </a:rPr>
                        <a:t>Mha_manager</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服务器</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192.168.4.56</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mgm56</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VIP</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地址</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192.168.4.100</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spTree>
    <p:extLst>
      <p:ext uri="{BB962C8B-B14F-4D97-AF65-F5344CB8AC3E}">
        <p14:creationId xmlns:p14="http://schemas.microsoft.com/office/powerpoint/2010/main" val="3201936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准备集群环境</a:t>
            </a:r>
            <a:endParaRPr lang="zh-CN" altLang="en-US" dirty="0"/>
          </a:p>
        </p:txBody>
      </p:sp>
    </p:spTree>
    <p:extLst>
      <p:ext uri="{BB962C8B-B14F-4D97-AF65-F5344CB8AC3E}">
        <p14:creationId xmlns:p14="http://schemas.microsoft.com/office/powerpoint/2010/main" val="1694970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安装软件包</a:t>
            </a:r>
            <a:endParaRPr lang="zh-CN" altLang="en-US" dirty="0"/>
          </a:p>
        </p:txBody>
      </p:sp>
      <p:sp>
        <p:nvSpPr>
          <p:cNvPr id="3" name="内容占位符 2"/>
          <p:cNvSpPr>
            <a:spLocks noGrp="1"/>
          </p:cNvSpPr>
          <p:nvPr>
            <p:ph sz="quarter" idx="10"/>
          </p:nvPr>
        </p:nvSpPr>
        <p:spPr>
          <a:xfrm>
            <a:off x="611560" y="1268760"/>
            <a:ext cx="7608416" cy="497957"/>
          </a:xfrm>
        </p:spPr>
        <p:txBody>
          <a:bodyPr/>
          <a:lstStyle/>
          <a:p>
            <a:r>
              <a:rPr lang="zh-CN" altLang="en-US" dirty="0" smtClean="0"/>
              <a:t>所有</a:t>
            </a:r>
            <a:r>
              <a:rPr lang="zh-CN" altLang="en-US" dirty="0"/>
              <a:t>主机上安装</a:t>
            </a:r>
            <a:r>
              <a:rPr lang="en-US" altLang="zh-CN" dirty="0"/>
              <a:t>Perl</a:t>
            </a:r>
            <a:r>
              <a:rPr lang="zh-CN" altLang="en-US" dirty="0"/>
              <a:t>依赖</a:t>
            </a:r>
            <a:r>
              <a:rPr lang="zh-CN" altLang="en-US" dirty="0" smtClean="0"/>
              <a:t>包</a:t>
            </a:r>
            <a:endParaRPr lang="en-US" altLang="zh-CN" dirty="0" smtClean="0"/>
          </a:p>
        </p:txBody>
      </p:sp>
      <p:sp>
        <p:nvSpPr>
          <p:cNvPr id="4" name="文本框 3"/>
          <p:cNvSpPr txBox="1"/>
          <p:nvPr/>
        </p:nvSpPr>
        <p:spPr>
          <a:xfrm>
            <a:off x="611560" y="1772816"/>
            <a:ext cx="6912768" cy="3693319"/>
          </a:xfrm>
          <a:prstGeom prst="rect">
            <a:avLst/>
          </a:prstGeom>
          <a:noFill/>
        </p:spPr>
        <p:txBody>
          <a:bodyPr wrap="square" rtlCol="0">
            <a:spAutoFit/>
          </a:bodyPr>
          <a:lstStyle/>
          <a:p>
            <a:r>
              <a:rPr lang="en-US" altLang="zh-CN" dirty="0">
                <a:solidFill>
                  <a:srgbClr val="FFFF00"/>
                </a:solidFill>
                <a:latin typeface="微软雅黑" panose="020B0503020204020204" pitchFamily="34" charset="-122"/>
                <a:ea typeface="微软雅黑" panose="020B0503020204020204" pitchFamily="34" charset="-122"/>
              </a:rPr>
              <a:t>[root@db108 share]# </a:t>
            </a:r>
            <a:r>
              <a:rPr lang="en-US" altLang="zh-CN" dirty="0" err="1">
                <a:solidFill>
                  <a:srgbClr val="FFFF00"/>
                </a:solidFill>
                <a:latin typeface="微软雅黑" panose="020B0503020204020204" pitchFamily="34" charset="-122"/>
                <a:ea typeface="微软雅黑" panose="020B0503020204020204" pitchFamily="34" charset="-122"/>
              </a:rPr>
              <a:t>ls</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perl</a:t>
            </a:r>
            <a:r>
              <a:rPr lang="en-US" altLang="zh-CN" dirty="0">
                <a:solidFill>
                  <a:srgbClr val="FFFF00"/>
                </a:solidFill>
                <a:latin typeface="微软雅黑" panose="020B0503020204020204" pitchFamily="34" charset="-122"/>
                <a:ea typeface="微软雅黑" panose="020B0503020204020204" pitchFamily="34" charset="-122"/>
              </a:rPr>
              <a:t>-*.rpm</a:t>
            </a:r>
          </a:p>
          <a:p>
            <a:r>
              <a:rPr lang="en-US" altLang="zh-CN" dirty="0">
                <a:solidFill>
                  <a:srgbClr val="FFFF00"/>
                </a:solidFill>
                <a:latin typeface="微软雅黑" panose="020B0503020204020204" pitchFamily="34" charset="-122"/>
                <a:ea typeface="微软雅黑" panose="020B0503020204020204" pitchFamily="34" charset="-122"/>
              </a:rPr>
              <a:t>perl-Config-Tiny-2.14-7.el7.noarch.rpm          </a:t>
            </a:r>
          </a:p>
          <a:p>
            <a:r>
              <a:rPr lang="en-US" altLang="zh-CN" dirty="0">
                <a:solidFill>
                  <a:srgbClr val="FFFF00"/>
                </a:solidFill>
                <a:latin typeface="微软雅黑" panose="020B0503020204020204" pitchFamily="34" charset="-122"/>
                <a:ea typeface="微软雅黑" panose="020B0503020204020204" pitchFamily="34" charset="-122"/>
              </a:rPr>
              <a:t>perl-Mail-Sender-0.8.23-1.el7.noarch.rpm       </a:t>
            </a:r>
          </a:p>
          <a:p>
            <a:r>
              <a:rPr lang="en-US" altLang="zh-CN" dirty="0">
                <a:solidFill>
                  <a:srgbClr val="FFFF00"/>
                </a:solidFill>
                <a:latin typeface="微软雅黑" panose="020B0503020204020204" pitchFamily="34" charset="-122"/>
                <a:ea typeface="微软雅黑" panose="020B0503020204020204" pitchFamily="34" charset="-122"/>
              </a:rPr>
              <a:t>perl-MIME-Types-1.38-2.el7.noarch.rpm</a:t>
            </a:r>
          </a:p>
          <a:p>
            <a:r>
              <a:rPr lang="en-US" altLang="zh-CN" dirty="0">
                <a:solidFill>
                  <a:srgbClr val="FFFF00"/>
                </a:solidFill>
                <a:latin typeface="微软雅黑" panose="020B0503020204020204" pitchFamily="34" charset="-122"/>
                <a:ea typeface="微软雅黑" panose="020B0503020204020204" pitchFamily="34" charset="-122"/>
              </a:rPr>
              <a:t>perl-Email-Date-Format-1.002-15.el7.noarch.rpm  </a:t>
            </a:r>
          </a:p>
          <a:p>
            <a:r>
              <a:rPr lang="en-US" altLang="zh-CN" dirty="0">
                <a:solidFill>
                  <a:srgbClr val="FFFF00"/>
                </a:solidFill>
                <a:latin typeface="微软雅黑" panose="020B0503020204020204" pitchFamily="34" charset="-122"/>
                <a:ea typeface="微软雅黑" panose="020B0503020204020204" pitchFamily="34" charset="-122"/>
              </a:rPr>
              <a:t>perl-Mail-Sendmail-0.79-21.el7.art.noarch.rpm  </a:t>
            </a:r>
          </a:p>
          <a:p>
            <a:r>
              <a:rPr lang="en-US" altLang="zh-CN" dirty="0">
                <a:solidFill>
                  <a:srgbClr val="FFFF00"/>
                </a:solidFill>
                <a:latin typeface="微软雅黑" panose="020B0503020204020204" pitchFamily="34" charset="-122"/>
                <a:ea typeface="微软雅黑" panose="020B0503020204020204" pitchFamily="34" charset="-122"/>
              </a:rPr>
              <a:t>perl-Parallel-ForkManager-1.18-2.el7.noarch.rpm</a:t>
            </a:r>
          </a:p>
          <a:p>
            <a:r>
              <a:rPr lang="en-US" altLang="zh-CN" dirty="0">
                <a:solidFill>
                  <a:srgbClr val="FFFF00"/>
                </a:solidFill>
                <a:latin typeface="微软雅黑" panose="020B0503020204020204" pitchFamily="34" charset="-122"/>
                <a:ea typeface="微软雅黑" panose="020B0503020204020204" pitchFamily="34" charset="-122"/>
              </a:rPr>
              <a:t>perl-Log-Dispatch-2.41-1.el7.1.noarch.rpm       </a:t>
            </a:r>
          </a:p>
          <a:p>
            <a:r>
              <a:rPr lang="en-US" altLang="zh-CN" dirty="0">
                <a:solidFill>
                  <a:srgbClr val="FFFF00"/>
                </a:solidFill>
                <a:latin typeface="微软雅黑" panose="020B0503020204020204" pitchFamily="34" charset="-122"/>
                <a:ea typeface="微软雅黑" panose="020B0503020204020204" pitchFamily="34" charset="-122"/>
              </a:rPr>
              <a:t>perl-MIME-Lite-3.030-1.el7.noarch.rpm</a:t>
            </a:r>
          </a:p>
          <a:p>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a:solidFill>
                  <a:srgbClr val="FFFF00"/>
                </a:solidFill>
                <a:latin typeface="微软雅黑" panose="020B0503020204020204" pitchFamily="34" charset="-122"/>
                <a:ea typeface="微软雅黑" panose="020B0503020204020204" pitchFamily="34" charset="-122"/>
              </a:rPr>
              <a:t>root@db108 share]# yum -y  install </a:t>
            </a:r>
            <a:r>
              <a:rPr lang="en-US" altLang="zh-CN" dirty="0" err="1">
                <a:solidFill>
                  <a:srgbClr val="FFFF00"/>
                </a:solidFill>
                <a:latin typeface="微软雅黑" panose="020B0503020204020204" pitchFamily="34" charset="-122"/>
                <a:ea typeface="微软雅黑" panose="020B0503020204020204" pitchFamily="34" charset="-122"/>
              </a:rPr>
              <a:t>perl</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smtClean="0">
                <a:solidFill>
                  <a:srgbClr val="FFFF00"/>
                </a:solidFill>
                <a:latin typeface="微软雅黑" panose="020B0503020204020204" pitchFamily="34" charset="-122"/>
                <a:ea typeface="微软雅黑" panose="020B0503020204020204" pitchFamily="34" charset="-122"/>
              </a:rPr>
              <a:t>rpm</a:t>
            </a:r>
          </a:p>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grant all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on *.* to 'root</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identified  by '123456</a:t>
            </a:r>
            <a:r>
              <a:rPr lang="en-US" altLang="zh-CN" dirty="0" smtClean="0">
                <a:solidFill>
                  <a:srgbClr val="FFFF00"/>
                </a:solidFill>
                <a:latin typeface="微软雅黑" panose="020B0503020204020204" pitchFamily="34" charset="-122"/>
                <a:ea typeface="微软雅黑" panose="020B0503020204020204" pitchFamily="34" charset="-122"/>
              </a:rPr>
              <a:t>'; //</a:t>
            </a:r>
            <a:r>
              <a:rPr lang="zh-CN" altLang="en-US" dirty="0">
                <a:solidFill>
                  <a:srgbClr val="FFFF00"/>
                </a:solidFill>
                <a:latin typeface="微软雅黑" panose="020B0503020204020204" pitchFamily="34" charset="-122"/>
                <a:ea typeface="微软雅黑" panose="020B0503020204020204" pitchFamily="34" charset="-122"/>
              </a:rPr>
              <a:t>在所有数据节点上授权监控用户</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6557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安装</a:t>
            </a:r>
            <a:r>
              <a:rPr lang="zh-CN" altLang="en-US" dirty="0" smtClean="0"/>
              <a:t>软件包</a:t>
            </a:r>
            <a:r>
              <a:rPr lang="en-US" altLang="zh-CN" dirty="0" smtClean="0"/>
              <a:t>(</a:t>
            </a:r>
            <a:r>
              <a:rPr lang="zh-CN" altLang="en-US" dirty="0" smtClean="0"/>
              <a:t>续</a:t>
            </a:r>
            <a:r>
              <a:rPr lang="en-US" altLang="zh-CN" dirty="0" smtClean="0"/>
              <a:t>1)</a:t>
            </a:r>
            <a:endParaRPr lang="zh-CN" altLang="en-US" dirty="0"/>
          </a:p>
        </p:txBody>
      </p:sp>
      <p:sp>
        <p:nvSpPr>
          <p:cNvPr id="3" name="内容占位符 2"/>
          <p:cNvSpPr>
            <a:spLocks noGrp="1"/>
          </p:cNvSpPr>
          <p:nvPr>
            <p:ph sz="quarter" idx="10"/>
          </p:nvPr>
        </p:nvSpPr>
        <p:spPr>
          <a:xfrm>
            <a:off x="611560" y="1412776"/>
            <a:ext cx="7608416" cy="497957"/>
          </a:xfrm>
        </p:spPr>
        <p:txBody>
          <a:bodyPr/>
          <a:lstStyle/>
          <a:p>
            <a:r>
              <a:rPr lang="zh-CN" altLang="en-US" dirty="0" smtClean="0"/>
              <a:t>在</a:t>
            </a:r>
            <a:r>
              <a:rPr lang="zh-CN" altLang="en-US" dirty="0"/>
              <a:t>所有</a:t>
            </a:r>
            <a:r>
              <a:rPr lang="zh-CN" altLang="en-US" dirty="0" smtClean="0"/>
              <a:t>数据库服务器上安装</a:t>
            </a:r>
            <a:r>
              <a:rPr lang="en-US" altLang="zh-CN" dirty="0" err="1"/>
              <a:t>mha</a:t>
            </a:r>
            <a:r>
              <a:rPr lang="en-US" altLang="zh-CN" dirty="0"/>
              <a:t>-node</a:t>
            </a:r>
            <a:r>
              <a:rPr lang="zh-CN" altLang="en-US" dirty="0" smtClean="0"/>
              <a:t>包</a:t>
            </a:r>
            <a:endParaRPr lang="en-US" altLang="zh-CN" dirty="0" smtClean="0"/>
          </a:p>
        </p:txBody>
      </p:sp>
      <p:sp>
        <p:nvSpPr>
          <p:cNvPr id="4" name="文本框 3"/>
          <p:cNvSpPr txBox="1"/>
          <p:nvPr/>
        </p:nvSpPr>
        <p:spPr>
          <a:xfrm>
            <a:off x="810635" y="1916832"/>
            <a:ext cx="6998048" cy="646331"/>
          </a:xfrm>
          <a:prstGeom prst="rect">
            <a:avLst/>
          </a:prstGeom>
          <a:noFill/>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yum -y  install </a:t>
            </a:r>
            <a:r>
              <a:rPr lang="en-US" altLang="zh-CN" dirty="0" err="1">
                <a:solidFill>
                  <a:srgbClr val="FFFF00"/>
                </a:solidFill>
                <a:latin typeface="微软雅黑" panose="020B0503020204020204" pitchFamily="34" charset="-122"/>
                <a:ea typeface="微软雅黑" panose="020B0503020204020204" pitchFamily="34" charset="-122"/>
              </a:rPr>
              <a:t>perl</a:t>
            </a:r>
            <a:r>
              <a:rPr lang="en-US" altLang="zh-CN" dirty="0">
                <a:solidFill>
                  <a:srgbClr val="FFFF00"/>
                </a:solidFill>
                <a:latin typeface="微软雅黑" panose="020B0503020204020204" pitchFamily="34" charset="-122"/>
                <a:ea typeface="微软雅黑" panose="020B0503020204020204" pitchFamily="34" charset="-122"/>
              </a:rPr>
              <a:t>-DBD-</a:t>
            </a:r>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smtClean="0">
                <a:solidFill>
                  <a:srgbClr val="FFFF00"/>
                </a:solidFill>
                <a:latin typeface="微软雅黑" panose="020B0503020204020204" pitchFamily="34" charset="-122"/>
                <a:ea typeface="微软雅黑" panose="020B0503020204020204" pitchFamily="34" charset="-122"/>
              </a:rPr>
              <a:t>perl</a:t>
            </a:r>
            <a:r>
              <a:rPr lang="en-US" altLang="zh-CN" dirty="0" smtClean="0">
                <a:solidFill>
                  <a:srgbClr val="FFFF00"/>
                </a:solidFill>
                <a:latin typeface="微软雅黑" panose="020B0503020204020204" pitchFamily="34" charset="-122"/>
                <a:ea typeface="微软雅黑" panose="020B0503020204020204" pitchFamily="34" charset="-122"/>
              </a:rPr>
              <a:t>-DBI</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rpm -</a:t>
            </a:r>
            <a:r>
              <a:rPr lang="en-US" altLang="zh-CN" dirty="0" err="1">
                <a:solidFill>
                  <a:srgbClr val="FFFF00"/>
                </a:solidFill>
                <a:latin typeface="微软雅黑" panose="020B0503020204020204" pitchFamily="34" charset="-122"/>
                <a:ea typeface="微软雅黑" panose="020B0503020204020204" pitchFamily="34" charset="-122"/>
              </a:rPr>
              <a:t>ivh</a:t>
            </a:r>
            <a:r>
              <a:rPr lang="en-US" altLang="zh-CN" dirty="0">
                <a:solidFill>
                  <a:srgbClr val="FFFF00"/>
                </a:solidFill>
                <a:latin typeface="微软雅黑" panose="020B0503020204020204" pitchFamily="34" charset="-122"/>
                <a:ea typeface="微软雅黑" panose="020B0503020204020204" pitchFamily="34" charset="-122"/>
              </a:rPr>
              <a:t>  mha4mysql-node-0.56-0.el6.noarch.rpm </a:t>
            </a:r>
            <a:endParaRPr lang="zh-CN" altLang="en-US" dirty="0">
              <a:solidFill>
                <a:srgbClr val="FFFF00"/>
              </a:solidFill>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635992" y="2564904"/>
            <a:ext cx="7608416" cy="497957"/>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20000"/>
              </a:lnSpc>
              <a:spcBef>
                <a:spcPct val="20000"/>
              </a:spcBef>
              <a:buFont typeface="Arial" pitchFamily="34" charset="0"/>
              <a:buChar char="–"/>
              <a:defRPr sz="2200" b="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 typeface="Arial" pitchFamily="34" charset="0"/>
              <a:buNone/>
              <a:defRPr sz="1800" b="0" kern="1200">
                <a:solidFill>
                  <a:srgbClr val="00B0F0"/>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在管理主机上安装</a:t>
            </a:r>
            <a:r>
              <a:rPr lang="en-US" altLang="zh-CN" dirty="0" err="1" smtClean="0"/>
              <a:t>mha_node</a:t>
            </a:r>
            <a:r>
              <a:rPr lang="en-US" altLang="zh-CN" dirty="0" smtClean="0"/>
              <a:t> </a:t>
            </a:r>
            <a:r>
              <a:rPr lang="zh-CN" altLang="en-US" dirty="0" smtClean="0"/>
              <a:t>和  </a:t>
            </a:r>
            <a:r>
              <a:rPr lang="en-US" altLang="zh-CN" dirty="0" err="1" smtClean="0"/>
              <a:t>mha</a:t>
            </a:r>
            <a:r>
              <a:rPr lang="en-US" altLang="zh-CN" dirty="0" smtClean="0"/>
              <a:t>-manager</a:t>
            </a:r>
            <a:r>
              <a:rPr lang="zh-CN" altLang="en-US" dirty="0" smtClean="0"/>
              <a:t>包</a:t>
            </a:r>
            <a:endParaRPr lang="en-US" altLang="zh-CN" dirty="0" smtClean="0"/>
          </a:p>
        </p:txBody>
      </p:sp>
      <p:sp>
        <p:nvSpPr>
          <p:cNvPr id="6" name="文本框 5"/>
          <p:cNvSpPr txBox="1"/>
          <p:nvPr/>
        </p:nvSpPr>
        <p:spPr>
          <a:xfrm>
            <a:off x="810635" y="3068960"/>
            <a:ext cx="7561741" cy="2308324"/>
          </a:xfrm>
          <a:prstGeom prst="rect">
            <a:avLst/>
          </a:prstGeom>
          <a:noFill/>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yum -y  install </a:t>
            </a:r>
            <a:r>
              <a:rPr lang="en-US" altLang="zh-CN" dirty="0" err="1">
                <a:solidFill>
                  <a:srgbClr val="FFFF00"/>
                </a:solidFill>
                <a:latin typeface="微软雅黑" panose="020B0503020204020204" pitchFamily="34" charset="-122"/>
                <a:ea typeface="微软雅黑" panose="020B0503020204020204" pitchFamily="34" charset="-122"/>
              </a:rPr>
              <a:t>perl</a:t>
            </a:r>
            <a:r>
              <a:rPr lang="en-US" altLang="zh-CN" dirty="0">
                <a:solidFill>
                  <a:srgbClr val="FFFF00"/>
                </a:solidFill>
                <a:latin typeface="微软雅黑" panose="020B0503020204020204" pitchFamily="34" charset="-122"/>
                <a:ea typeface="微软雅黑" panose="020B0503020204020204" pitchFamily="34" charset="-122"/>
              </a:rPr>
              <a:t>-DBD-</a:t>
            </a:r>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err="1" smtClean="0">
                <a:solidFill>
                  <a:srgbClr val="FFFF00"/>
                </a:solidFill>
                <a:latin typeface="微软雅黑" panose="020B0503020204020204" pitchFamily="34" charset="-122"/>
                <a:ea typeface="微软雅黑" panose="020B0503020204020204" pitchFamily="34" charset="-122"/>
              </a:rPr>
              <a:t>perl</a:t>
            </a:r>
            <a:r>
              <a:rPr lang="en-US" altLang="zh-CN" dirty="0" smtClean="0">
                <a:solidFill>
                  <a:srgbClr val="FFFF00"/>
                </a:solidFill>
                <a:latin typeface="微软雅黑" panose="020B0503020204020204" pitchFamily="34" charset="-122"/>
                <a:ea typeface="微软雅黑" panose="020B0503020204020204" pitchFamily="34" charset="-122"/>
              </a:rPr>
              <a:t>-DBI</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rpm -</a:t>
            </a:r>
            <a:r>
              <a:rPr lang="en-US" altLang="zh-CN" dirty="0" err="1">
                <a:solidFill>
                  <a:srgbClr val="FFFF00"/>
                </a:solidFill>
                <a:latin typeface="微软雅黑" panose="020B0503020204020204" pitchFamily="34" charset="-122"/>
                <a:ea typeface="微软雅黑" panose="020B0503020204020204" pitchFamily="34" charset="-122"/>
              </a:rPr>
              <a:t>ivh</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mha4mysql-node-0.56-0.el6.noarch.rpm</a:t>
            </a:r>
          </a:p>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yum -y  install </a:t>
            </a:r>
            <a:r>
              <a:rPr lang="en-US" altLang="zh-CN" dirty="0" err="1">
                <a:solidFill>
                  <a:srgbClr val="FFFF00"/>
                </a:solidFill>
                <a:latin typeface="微软雅黑" panose="020B0503020204020204" pitchFamily="34" charset="-122"/>
                <a:ea typeface="微软雅黑" panose="020B0503020204020204" pitchFamily="34" charset="-122"/>
              </a:rPr>
              <a:t>perl-ExtUtils</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perl</a:t>
            </a:r>
            <a:r>
              <a:rPr lang="en-US" altLang="zh-CN" dirty="0">
                <a:solidFill>
                  <a:srgbClr val="FFFF00"/>
                </a:solidFill>
                <a:latin typeface="微软雅黑" panose="020B0503020204020204" pitchFamily="34" charset="-122"/>
                <a:ea typeface="微软雅黑" panose="020B0503020204020204" pitchFamily="34" charset="-122"/>
              </a:rPr>
              <a:t>-CPAN-*</a:t>
            </a:r>
          </a:p>
          <a:p>
            <a:r>
              <a:rPr lang="en-US" altLang="zh-CN" dirty="0">
                <a:solidFill>
                  <a:srgbClr val="FFFF00"/>
                </a:solidFill>
                <a:latin typeface="微软雅黑" panose="020B0503020204020204" pitchFamily="34" charset="-122"/>
                <a:ea typeface="微软雅黑" panose="020B0503020204020204" pitchFamily="34" charset="-122"/>
              </a:rPr>
              <a:t>]#tar -</a:t>
            </a:r>
            <a:r>
              <a:rPr lang="en-US" altLang="zh-CN" dirty="0" err="1">
                <a:solidFill>
                  <a:srgbClr val="FFFF00"/>
                </a:solidFill>
                <a:latin typeface="微软雅黑" panose="020B0503020204020204" pitchFamily="34" charset="-122"/>
                <a:ea typeface="微软雅黑" panose="020B0503020204020204" pitchFamily="34" charset="-122"/>
              </a:rPr>
              <a:t>zxf</a:t>
            </a:r>
            <a:r>
              <a:rPr lang="en-US" altLang="zh-CN" dirty="0">
                <a:solidFill>
                  <a:srgbClr val="FFFF00"/>
                </a:solidFill>
                <a:latin typeface="微软雅黑" panose="020B0503020204020204" pitchFamily="34" charset="-122"/>
                <a:ea typeface="微软雅黑" panose="020B0503020204020204" pitchFamily="34" charset="-122"/>
              </a:rPr>
              <a:t> mha4mysql-manager-0.56.tar.gz </a:t>
            </a:r>
          </a:p>
          <a:p>
            <a:r>
              <a:rPr lang="en-US" altLang="zh-CN" dirty="0">
                <a:solidFill>
                  <a:srgbClr val="FFFF00"/>
                </a:solidFill>
                <a:latin typeface="微软雅黑" panose="020B0503020204020204" pitchFamily="34" charset="-122"/>
                <a:ea typeface="微软雅黑" panose="020B0503020204020204" pitchFamily="34" charset="-122"/>
              </a:rPr>
              <a:t>]#cd </a:t>
            </a:r>
            <a:r>
              <a:rPr lang="en-US" altLang="zh-CN" dirty="0" smtClean="0">
                <a:solidFill>
                  <a:srgbClr val="FFFF00"/>
                </a:solidFill>
                <a:latin typeface="微软雅黑" panose="020B0503020204020204" pitchFamily="34" charset="-122"/>
                <a:ea typeface="微软雅黑" panose="020B0503020204020204" pitchFamily="34" charset="-122"/>
              </a:rPr>
              <a:t>mha4mysql-manager-0.56</a:t>
            </a:r>
          </a:p>
          <a:p>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make</a:t>
            </a:r>
          </a:p>
          <a:p>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a:solidFill>
                  <a:srgbClr val="FFFF00"/>
                </a:solidFill>
                <a:latin typeface="微软雅黑" panose="020B0503020204020204" pitchFamily="34" charset="-122"/>
                <a:ea typeface="微软雅黑" panose="020B0503020204020204" pitchFamily="34" charset="-122"/>
              </a:rPr>
              <a:t>make  install</a:t>
            </a:r>
          </a:p>
        </p:txBody>
      </p:sp>
    </p:spTree>
    <p:extLst>
      <p:ext uri="{BB962C8B-B14F-4D97-AF65-F5344CB8AC3E}">
        <p14:creationId xmlns:p14="http://schemas.microsoft.com/office/powerpoint/2010/main" val="940730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配置</a:t>
            </a:r>
            <a:r>
              <a:rPr lang="en-US" altLang="zh-CN" dirty="0" err="1"/>
              <a:t>ssh</a:t>
            </a:r>
            <a:r>
              <a:rPr lang="zh-CN" altLang="en-US" dirty="0"/>
              <a:t>密钥对认证登陆</a:t>
            </a:r>
          </a:p>
        </p:txBody>
      </p:sp>
      <p:sp>
        <p:nvSpPr>
          <p:cNvPr id="3" name="内容占位符 2"/>
          <p:cNvSpPr>
            <a:spLocks noGrp="1"/>
          </p:cNvSpPr>
          <p:nvPr>
            <p:ph sz="quarter" idx="10"/>
          </p:nvPr>
        </p:nvSpPr>
        <p:spPr>
          <a:xfrm>
            <a:off x="611560" y="1628800"/>
            <a:ext cx="7608416" cy="2012859"/>
          </a:xfrm>
        </p:spPr>
        <p:txBody>
          <a:bodyPr/>
          <a:lstStyle/>
          <a:p>
            <a:r>
              <a:rPr lang="zh-CN" altLang="en-US" dirty="0"/>
              <a:t>所有</a:t>
            </a:r>
            <a:r>
              <a:rPr lang="zh-CN" altLang="en-US" dirty="0" smtClean="0"/>
              <a:t>数据库服务器彼此之间互相</a:t>
            </a:r>
            <a:r>
              <a:rPr lang="zh-CN" altLang="en-US" dirty="0"/>
              <a:t>以</a:t>
            </a:r>
            <a:r>
              <a:rPr lang="en-US" altLang="zh-CN" dirty="0"/>
              <a:t>root</a:t>
            </a:r>
            <a:r>
              <a:rPr lang="zh-CN" altLang="en-US" dirty="0"/>
              <a:t>用户</a:t>
            </a:r>
            <a:r>
              <a:rPr lang="en-US" altLang="zh-CN" dirty="0" err="1"/>
              <a:t>ssh</a:t>
            </a:r>
            <a:r>
              <a:rPr lang="zh-CN" altLang="en-US" dirty="0"/>
              <a:t>秘钥对认证登录</a:t>
            </a:r>
            <a:endParaRPr lang="en-US" altLang="zh-CN" dirty="0" smtClean="0"/>
          </a:p>
          <a:p>
            <a:pPr marL="342900" lvl="1" indent="-342900">
              <a:buFont typeface="Arial" pitchFamily="34" charset="0"/>
              <a:buChar char="•"/>
            </a:pPr>
            <a:r>
              <a:rPr lang="zh-CN" altLang="en-US" sz="2400" dirty="0"/>
              <a:t>配置管理主机以</a:t>
            </a:r>
            <a:r>
              <a:rPr lang="en-US" altLang="zh-CN" sz="2400" dirty="0"/>
              <a:t>root</a:t>
            </a:r>
            <a:r>
              <a:rPr lang="zh-CN" altLang="en-US" sz="2400" dirty="0"/>
              <a:t>用户</a:t>
            </a:r>
            <a:r>
              <a:rPr lang="en-US" altLang="zh-CN" sz="2400" dirty="0" err="1"/>
              <a:t>ssh</a:t>
            </a:r>
            <a:r>
              <a:rPr lang="zh-CN" altLang="en-US" sz="2400" dirty="0"/>
              <a:t>秘钥对认证登录</a:t>
            </a:r>
            <a:endParaRPr lang="en-US" altLang="zh-CN" sz="2400" dirty="0"/>
          </a:p>
          <a:p>
            <a:pPr marL="0" lvl="1" indent="0">
              <a:buNone/>
            </a:pPr>
            <a:r>
              <a:rPr lang="zh-CN" altLang="en-US" sz="2400" dirty="0" smtClean="0"/>
              <a:t>    所有</a:t>
            </a:r>
            <a:r>
              <a:rPr lang="zh-CN" altLang="en-US" sz="2400" dirty="0"/>
              <a:t>数据节点主机</a:t>
            </a:r>
            <a:endParaRPr lang="en-US" altLang="zh-CN" sz="2400" dirty="0"/>
          </a:p>
        </p:txBody>
      </p:sp>
      <p:sp>
        <p:nvSpPr>
          <p:cNvPr id="9" name="矩形 8"/>
          <p:cNvSpPr>
            <a:spLocks noChangeArrowheads="1"/>
          </p:cNvSpPr>
          <p:nvPr/>
        </p:nvSpPr>
        <p:spPr bwMode="auto">
          <a:xfrm>
            <a:off x="852488" y="3873822"/>
            <a:ext cx="73675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[root@server0 ~]# </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ssh-key-gen</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root@server0 ~]# </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ssh-copy-id   root@192.168.4.X</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Tree>
    <p:extLst>
      <p:ext uri="{BB962C8B-B14F-4D97-AF65-F5344CB8AC3E}">
        <p14:creationId xmlns:p14="http://schemas.microsoft.com/office/powerpoint/2010/main" val="3564352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相关命令</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242867373"/>
              </p:ext>
            </p:extLst>
          </p:nvPr>
        </p:nvGraphicFramePr>
        <p:xfrm>
          <a:off x="683568" y="2123562"/>
          <a:ext cx="6840760" cy="2219942"/>
        </p:xfrm>
        <a:graphic>
          <a:graphicData uri="http://schemas.openxmlformats.org/drawingml/2006/table">
            <a:tbl>
              <a:tblPr firstRow="1" bandRow="1">
                <a:tableStyleId>{5C22544A-7EE6-4342-B048-85BDC9FD1C3A}</a:tableStyleId>
              </a:tblPr>
              <a:tblGrid>
                <a:gridCol w="2907812"/>
                <a:gridCol w="3932948"/>
              </a:tblGrid>
              <a:tr h="355064">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命令</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marL="91365" marR="91365" marT="45711" marB="45711" anchor="ctr"/>
                </a:tc>
                <a:tc>
                  <a:txBody>
                    <a:bodyPr/>
                    <a:lstStyle/>
                    <a:p>
                      <a:pPr marL="0" marR="0" indent="0" algn="ctr" defTabSz="914400" rtl="0" eaLnBrk="1" latinLnBrk="0" hangingPunct="1">
                        <a:spcBef>
                          <a:spcPts val="0"/>
                        </a:spcBef>
                        <a:spcAft>
                          <a:spcPts val="0"/>
                        </a:spcAft>
                        <a:buClrTx/>
                        <a:buSzTx/>
                        <a:buFontTx/>
                        <a:buNone/>
                        <a:defRPr/>
                      </a:pPr>
                      <a:r>
                        <a:rPr lang="zh-CN" altLang="en-US" sz="1800" b="1" kern="1200" dirty="0" smtClean="0">
                          <a:solidFill>
                            <a:schemeClr val="tx1"/>
                          </a:solidFill>
                          <a:latin typeface="微软雅黑" panose="020B0503020204020204" pitchFamily="34" charset="-122"/>
                          <a:ea typeface="微软雅黑" panose="020B0503020204020204" pitchFamily="34" charset="-122"/>
                          <a:cs typeface="+mn-cs"/>
                        </a:rPr>
                        <a:t>作用</a:t>
                      </a:r>
                    </a:p>
                  </a:txBody>
                  <a:tcPr marL="91365" marR="91365" marT="45711" marB="45711" anchor="ctr"/>
                </a:tc>
              </a:tr>
              <a:tr h="370840">
                <a:tc>
                  <a:txBody>
                    <a:bodyPr/>
                    <a:lstStyle/>
                    <a:p>
                      <a:pPr algn="l" fontAlgn="ctr"/>
                      <a:r>
                        <a:rPr lang="en-US" sz="1800" b="0" i="0" u="none" strike="noStrike" dirty="0" err="1" smtClean="0">
                          <a:solidFill>
                            <a:srgbClr val="000000"/>
                          </a:solidFill>
                          <a:effectLst/>
                          <a:latin typeface="微软雅黑" panose="020B0503020204020204" pitchFamily="34" charset="-122"/>
                          <a:ea typeface="微软雅黑" panose="020B0503020204020204" pitchFamily="34" charset="-122"/>
                        </a:rPr>
                        <a:t>masterha_check_ssh</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8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检查</a:t>
                      </a:r>
                      <a:r>
                        <a:rPr lang="en-US" altLang="zh-CN" sz="18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MHA</a:t>
                      </a:r>
                      <a:r>
                        <a:rPr lang="zh-CN" altLang="en-US" sz="18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的</a:t>
                      </a:r>
                      <a:r>
                        <a:rPr lang="en-US" altLang="zh-CN" sz="18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SSH</a:t>
                      </a:r>
                      <a:r>
                        <a:rPr lang="zh-CN" altLang="en-US" sz="1800" b="0" i="0" u="none" strike="noStrike" kern="1200" dirty="0" smtClean="0">
                          <a:solidFill>
                            <a:srgbClr val="000000"/>
                          </a:solidFill>
                          <a:effectLst/>
                          <a:latin typeface="微软雅黑" panose="020B0503020204020204" pitchFamily="34" charset="-122"/>
                          <a:ea typeface="微软雅黑" panose="020B0503020204020204" pitchFamily="34" charset="-122"/>
                          <a:cs typeface="+mn-cs"/>
                        </a:rPr>
                        <a:t>配置状况</a:t>
                      </a:r>
                      <a:endParaRPr lang="zh-CN" altLang="en-US" sz="18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txBody>
                  <a:tcPr marL="9525" marR="9525" marT="9525" marB="0" anchor="ctr"/>
                </a:tc>
              </a:tr>
              <a:tr h="370840">
                <a:tc>
                  <a:txBody>
                    <a:bodyPr/>
                    <a:lstStyle/>
                    <a:p>
                      <a:pPr algn="l" fontAlgn="ctr"/>
                      <a:r>
                        <a:rPr lang="en-US" altLang="zh-CN" sz="1800" b="0" i="0" u="none" strike="noStrike" dirty="0" err="1" smtClean="0">
                          <a:solidFill>
                            <a:srgbClr val="000000"/>
                          </a:solidFill>
                          <a:effectLst/>
                          <a:latin typeface="微软雅黑" panose="020B0503020204020204" pitchFamily="34" charset="-122"/>
                          <a:ea typeface="微软雅黑" panose="020B0503020204020204" pitchFamily="34" charset="-122"/>
                        </a:rPr>
                        <a:t>masterha_check_repl</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检查</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MySQL</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复制状况</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800" b="0" i="0" u="none" strike="noStrike" dirty="0" err="1" smtClean="0">
                          <a:solidFill>
                            <a:srgbClr val="000000"/>
                          </a:solidFill>
                          <a:effectLst/>
                          <a:latin typeface="微软雅黑" panose="020B0503020204020204" pitchFamily="34" charset="-122"/>
                          <a:ea typeface="微软雅黑" panose="020B0503020204020204" pitchFamily="34" charset="-122"/>
                        </a:rPr>
                        <a:t>masterha_manger</a:t>
                      </a:r>
                      <a:endPar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启动</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MHA</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algn="l" fontAlgn="ctr"/>
                      <a:r>
                        <a:rPr lang="en-US" altLang="zh-CN" sz="1800" b="0" i="0" u="none" strike="noStrike" dirty="0" err="1" smtClean="0">
                          <a:solidFill>
                            <a:srgbClr val="000000"/>
                          </a:solidFill>
                          <a:effectLst/>
                          <a:latin typeface="微软雅黑" panose="020B0503020204020204" pitchFamily="34" charset="-122"/>
                          <a:ea typeface="微软雅黑" panose="020B0503020204020204" pitchFamily="34" charset="-122"/>
                        </a:rPr>
                        <a:t>masterha_check_status</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检测</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MHA</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运行状态</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37084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800" b="0" i="0" u="none" strike="noStrike" dirty="0" err="1" smtClean="0">
                          <a:solidFill>
                            <a:srgbClr val="000000"/>
                          </a:solidFill>
                          <a:effectLst/>
                          <a:latin typeface="微软雅黑" panose="020B0503020204020204" pitchFamily="34" charset="-122"/>
                          <a:ea typeface="微软雅黑" panose="020B0503020204020204" pitchFamily="34" charset="-122"/>
                        </a:rPr>
                        <a:t>masterha_master_monitor</a:t>
                      </a:r>
                      <a:endPar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fontAlgn="ct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检测</a:t>
                      </a:r>
                      <a:r>
                        <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rPr>
                        <a:t>master</a:t>
                      </a:r>
                      <a:r>
                        <a:rPr lang="zh-CN" altLang="en-US" sz="1800" b="0" i="0" u="none" strike="noStrike" dirty="0" smtClean="0">
                          <a:solidFill>
                            <a:srgbClr val="000000"/>
                          </a:solidFill>
                          <a:effectLst/>
                          <a:latin typeface="微软雅黑" panose="020B0503020204020204" pitchFamily="34" charset="-122"/>
                          <a:ea typeface="微软雅黑" panose="020B0503020204020204" pitchFamily="34" charset="-122"/>
                        </a:rPr>
                        <a:t>是否宕机</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sp>
        <p:nvSpPr>
          <p:cNvPr id="8" name="文本框 7"/>
          <p:cNvSpPr txBox="1"/>
          <p:nvPr/>
        </p:nvSpPr>
        <p:spPr>
          <a:xfrm>
            <a:off x="611560" y="1412776"/>
            <a:ext cx="4968027" cy="497957"/>
          </a:xfrm>
          <a:prstGeom prst="rect">
            <a:avLst/>
          </a:prstGeom>
          <a:noFill/>
        </p:spPr>
        <p:txBody>
          <a:bodyPr wrap="none" rtlCol="0">
            <a:spAutoFit/>
          </a:bodyPr>
          <a:lstStyle/>
          <a:p>
            <a:pPr>
              <a:lnSpc>
                <a:spcPct val="120000"/>
              </a:lnSpc>
              <a:spcBef>
                <a:spcPct val="20000"/>
              </a:spcBef>
            </a:pPr>
            <a:r>
              <a:rPr lang="zh-CN" altLang="en-US" sz="2400" dirty="0">
                <a:latin typeface="微软雅黑" pitchFamily="34" charset="-122"/>
                <a:ea typeface="微软雅黑" pitchFamily="34" charset="-122"/>
              </a:rPr>
              <a:t>安装</a:t>
            </a:r>
            <a:r>
              <a:rPr lang="en-US" altLang="zh-CN" sz="2400" dirty="0">
                <a:latin typeface="微软雅黑" pitchFamily="34" charset="-122"/>
                <a:ea typeface="微软雅黑" pitchFamily="34" charset="-122"/>
              </a:rPr>
              <a:t>manager</a:t>
            </a:r>
            <a:r>
              <a:rPr lang="zh-CN" altLang="en-US" sz="2400" dirty="0">
                <a:latin typeface="微软雅黑" pitchFamily="34" charset="-122"/>
                <a:ea typeface="微软雅黑" pitchFamily="34" charset="-122"/>
              </a:rPr>
              <a:t>软件包 后产生的命令</a:t>
            </a:r>
          </a:p>
        </p:txBody>
      </p:sp>
    </p:spTree>
    <p:extLst>
      <p:ext uri="{BB962C8B-B14F-4D97-AF65-F5344CB8AC3E}">
        <p14:creationId xmlns:p14="http://schemas.microsoft.com/office/powerpoint/2010/main" val="1214613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配置</a:t>
            </a:r>
            <a:r>
              <a:rPr lang="en-US" altLang="zh-CN" dirty="0" smtClean="0"/>
              <a:t>MHA</a:t>
            </a:r>
            <a:r>
              <a:rPr lang="zh-CN" altLang="en-US" dirty="0" smtClean="0"/>
              <a:t>集群</a:t>
            </a:r>
            <a:endParaRPr lang="zh-CN" altLang="en-US" dirty="0"/>
          </a:p>
        </p:txBody>
      </p:sp>
    </p:spTree>
    <p:extLst>
      <p:ext uri="{BB962C8B-B14F-4D97-AF65-F5344CB8AC3E}">
        <p14:creationId xmlns:p14="http://schemas.microsoft.com/office/powerpoint/2010/main" val="2767179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十字形 8"/>
          <p:cNvSpPr>
            <a:spLocks noChangeArrowheads="1"/>
          </p:cNvSpPr>
          <p:nvPr/>
        </p:nvSpPr>
        <p:spPr bwMode="auto">
          <a:xfrm>
            <a:off x="142875" y="6215063"/>
            <a:ext cx="504825" cy="504825"/>
          </a:xfrm>
          <a:prstGeom prst="plus">
            <a:avLst>
              <a:gd name="adj" fmla="val 37838"/>
            </a:avLst>
          </a:prstGeom>
          <a:solidFill>
            <a:schemeClr val="tx1"/>
          </a:solidFill>
          <a:ln>
            <a:noFill/>
          </a:ln>
          <a:extLst>
            <a:ext uri="{91240B29-F687-4F45-9708-019B960494DF}">
              <a14:hiddenLine xmlns:a14="http://schemas.microsoft.com/office/drawing/2010/main" w="38100">
                <a:solidFill>
                  <a:srgbClr val="395E8A"/>
                </a:solidFill>
                <a:bevel/>
                <a:headEnd/>
                <a:tailEnd/>
              </a14:hiddenLine>
            </a:ext>
          </a:extLst>
        </p:spPr>
        <p:txBody>
          <a:bodyPr anchor="ctr"/>
          <a:lstStyle/>
          <a:p>
            <a:pPr algn="ctr"/>
            <a:endParaRPr lang="zh-CN" altLang="zh-CN">
              <a:solidFill>
                <a:srgbClr val="FFFFFF"/>
              </a:solidFill>
              <a:latin typeface="宋体" charset="-122"/>
              <a:sym typeface="宋体" charset="-122"/>
            </a:endParaRPr>
          </a:p>
        </p:txBody>
      </p:sp>
      <p:sp>
        <p:nvSpPr>
          <p:cNvPr id="3075" name="十字形 9"/>
          <p:cNvSpPr>
            <a:spLocks noChangeArrowheads="1"/>
          </p:cNvSpPr>
          <p:nvPr/>
        </p:nvSpPr>
        <p:spPr bwMode="auto">
          <a:xfrm>
            <a:off x="568325" y="6000750"/>
            <a:ext cx="288925" cy="288925"/>
          </a:xfrm>
          <a:prstGeom prst="plus">
            <a:avLst>
              <a:gd name="adj" fmla="val 37838"/>
            </a:avLst>
          </a:prstGeom>
          <a:solidFill>
            <a:schemeClr val="tx1"/>
          </a:solidFill>
          <a:ln>
            <a:noFill/>
          </a:ln>
          <a:extLst>
            <a:ext uri="{91240B29-F687-4F45-9708-019B960494DF}">
              <a14:hiddenLine xmlns:a14="http://schemas.microsoft.com/office/drawing/2010/main" w="38100">
                <a:solidFill>
                  <a:srgbClr val="395E8A"/>
                </a:solidFill>
                <a:bevel/>
                <a:headEnd/>
                <a:tailEnd/>
              </a14:hiddenLine>
            </a:ext>
          </a:extLst>
        </p:spPr>
        <p:txBody>
          <a:bodyPr anchor="ctr"/>
          <a:lstStyle/>
          <a:p>
            <a:pPr algn="ctr"/>
            <a:endParaRPr lang="zh-CN" altLang="zh-CN">
              <a:solidFill>
                <a:srgbClr val="FFFFFF"/>
              </a:solidFill>
              <a:latin typeface="宋体" charset="-122"/>
              <a:sym typeface="宋体" charset="-122"/>
            </a:endParaRPr>
          </a:p>
        </p:txBody>
      </p:sp>
      <p:sp>
        <p:nvSpPr>
          <p:cNvPr id="3076" name="矩形 11"/>
          <p:cNvSpPr>
            <a:spLocks noChangeArrowheads="1"/>
          </p:cNvSpPr>
          <p:nvPr/>
        </p:nvSpPr>
        <p:spPr bwMode="auto">
          <a:xfrm>
            <a:off x="0" y="549275"/>
            <a:ext cx="9144000" cy="935038"/>
          </a:xfrm>
          <a:prstGeom prst="rect">
            <a:avLst/>
          </a:prstGeom>
          <a:solidFill>
            <a:srgbClr val="DC1F26"/>
          </a:solidFill>
          <a:ln w="38100">
            <a:solidFill>
              <a:srgbClr val="DC1F26"/>
            </a:solidFill>
            <a:bevel/>
            <a:headEnd/>
            <a:tailEnd/>
          </a:ln>
        </p:spPr>
        <p:txBody>
          <a:bodyPr anchor="ctr"/>
          <a:lstStyle/>
          <a:p>
            <a:pPr algn="ctr"/>
            <a:r>
              <a:rPr lang="zh-CN" sz="4000" b="1">
                <a:solidFill>
                  <a:srgbClr val="FFFFFF"/>
                </a:solidFill>
                <a:latin typeface="微软雅黑" pitchFamily="34" charset="-122"/>
                <a:ea typeface="微软雅黑" pitchFamily="34" charset="-122"/>
                <a:sym typeface="微软雅黑" pitchFamily="34" charset="-122"/>
              </a:rPr>
              <a:t>内容</a:t>
            </a:r>
          </a:p>
        </p:txBody>
      </p:sp>
      <p:graphicFrame>
        <p:nvGraphicFramePr>
          <p:cNvPr id="9" name="表格 8"/>
          <p:cNvGraphicFramePr>
            <a:graphicFrameLocks noGrp="1"/>
          </p:cNvGraphicFramePr>
          <p:nvPr>
            <p:extLst>
              <p:ext uri="{D42A27DB-BD31-4B8C-83A1-F6EECF244321}">
                <p14:modId xmlns:p14="http://schemas.microsoft.com/office/powerpoint/2010/main" val="2310924444"/>
              </p:ext>
            </p:extLst>
          </p:nvPr>
        </p:nvGraphicFramePr>
        <p:xfrm>
          <a:off x="1043608" y="1988840"/>
          <a:ext cx="7245928" cy="4011910"/>
        </p:xfrm>
        <a:graphic>
          <a:graphicData uri="http://schemas.openxmlformats.org/drawingml/2006/table">
            <a:tbl>
              <a:tblPr/>
              <a:tblGrid>
                <a:gridCol w="1152128"/>
                <a:gridCol w="3024336"/>
                <a:gridCol w="3069464"/>
              </a:tblGrid>
              <a:tr h="501489">
                <a:tc rowSpan="4">
                  <a:txBody>
                    <a:bodyPr/>
                    <a:lstStyle/>
                    <a:p>
                      <a:pPr algn="ctr"/>
                      <a:r>
                        <a:rPr lang="zh-CN" altLang="en-US" b="1" dirty="0" smtClean="0">
                          <a:latin typeface="微软雅黑" panose="020B0503020204020204" pitchFamily="34" charset="-122"/>
                          <a:ea typeface="微软雅黑" panose="020B0503020204020204" pitchFamily="34" charset="-122"/>
                        </a:rPr>
                        <a:t>上午</a:t>
                      </a:r>
                      <a:endParaRPr lang="zh-CN" altLang="en-US" b="1" dirty="0">
                        <a:latin typeface="微软雅黑" panose="020B0503020204020204" pitchFamily="34" charset="-122"/>
                        <a:ea typeface="微软雅黑" panose="020B0503020204020204" pitchFamily="34" charset="-122"/>
                      </a:endParaRPr>
                    </a:p>
                  </a:txBody>
                  <a:tcPr anchor="ctr">
                    <a:lnL w="28575" cmpd="sng">
                      <a:solidFill>
                        <a:schemeClr val="tx1"/>
                      </a:solidFill>
                      <a:prstDash val="solid"/>
                    </a:lnL>
                    <a:lnR w="28575" cap="flat" cmpd="sng" algn="ctr">
                      <a:solidFill>
                        <a:schemeClr val="tx1"/>
                      </a:solidFill>
                      <a:prstDash val="solid"/>
                      <a:round/>
                      <a:headEnd type="none" w="med" len="med"/>
                      <a:tailEnd type="none" w="med" len="med"/>
                    </a:lnR>
                    <a:lnT w="28575" cmpd="sng">
                      <a:solidFill>
                        <a:schemeClr val="tx1"/>
                      </a:solidFill>
                      <a:prstDash val="soli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微软雅黑" pitchFamily="34" charset="-122"/>
                          <a:ea typeface="微软雅黑" pitchFamily="34" charset="-122"/>
                          <a:sym typeface="微软雅黑" pitchFamily="34" charset="-122"/>
                        </a:rPr>
                        <a:t>09:00 ~ 09:30</a:t>
                      </a:r>
                      <a:endPar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sym typeface="微软雅黑"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作业讲解和回顾</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mpd="sng">
                      <a:solidFill>
                        <a:schemeClr val="tx1"/>
                      </a:solidFill>
                      <a:prstDash val="soli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8">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rPr>
                        <a:t>09:30 ~ 10:20</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sym typeface="Calibri" pitchFamily="34" charset="0"/>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b="1" dirty="0" smtClean="0">
                          <a:latin typeface="微软雅黑" panose="020B0503020204020204" pitchFamily="34" charset="-122"/>
                          <a:ea typeface="微软雅黑" panose="020B0503020204020204" pitchFamily="34" charset="-122"/>
                        </a:rPr>
                        <a:t>MHA</a:t>
                      </a:r>
                      <a:r>
                        <a:rPr lang="zh-CN" altLang="en-US" b="1" dirty="0" smtClean="0">
                          <a:latin typeface="微软雅黑" panose="020B0503020204020204" pitchFamily="34" charset="-122"/>
                          <a:ea typeface="微软雅黑" panose="020B0503020204020204" pitchFamily="34" charset="-122"/>
                        </a:rPr>
                        <a:t>集群概述</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rPr>
                        <a:t>10:30 ~ 11:20</a:t>
                      </a:r>
                      <a:endParaRPr kumimoji="0" lang="zh-CN" altLang="en-US" sz="2800" b="0" i="0" u="none" strike="noStrike" cap="none" normalizeH="0" baseline="0" dirty="0" smtClean="0">
                        <a:ln>
                          <a:noFill/>
                        </a:ln>
                        <a:solidFill>
                          <a:schemeClr val="tx1"/>
                        </a:solidFill>
                        <a:effectLst/>
                        <a:latin typeface="微软雅黑" pitchFamily="34" charset="-122"/>
                        <a:ea typeface="微软雅黑" pitchFamily="34" charset="-122"/>
                        <a:sym typeface="Calibri" pitchFamily="34" charset="0"/>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4">
                  <a:txBody>
                    <a:bodyPr/>
                    <a:lstStyle/>
                    <a:p>
                      <a:pPr algn="ctr"/>
                      <a:r>
                        <a:rPr lang="zh-CN" altLang="en-US" b="1" dirty="0" smtClean="0">
                          <a:latin typeface="微软雅黑" panose="020B0503020204020204" pitchFamily="34" charset="-122"/>
                          <a:ea typeface="微软雅黑" panose="020B0503020204020204" pitchFamily="34" charset="-122"/>
                        </a:rPr>
                        <a:t>部署</a:t>
                      </a:r>
                      <a:r>
                        <a:rPr lang="en-US" altLang="zh-CN" b="1" dirty="0" smtClean="0">
                          <a:latin typeface="微软雅黑" panose="020B0503020204020204" pitchFamily="34" charset="-122"/>
                          <a:ea typeface="微软雅黑" panose="020B0503020204020204" pitchFamily="34" charset="-122"/>
                        </a:rPr>
                        <a:t>MHA</a:t>
                      </a:r>
                      <a:r>
                        <a:rPr lang="zh-CN" altLang="en-US" b="1" dirty="0" smtClean="0">
                          <a:latin typeface="微软雅黑" panose="020B0503020204020204" pitchFamily="34" charset="-122"/>
                          <a:ea typeface="微软雅黑" panose="020B0503020204020204" pitchFamily="34" charset="-122"/>
                        </a:rPr>
                        <a:t>集群</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rPr>
                        <a:t>11:30 ~ 12:00</a:t>
                      </a:r>
                      <a:endPar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rowSpan="4">
                  <a:txBody>
                    <a:bodyPr/>
                    <a:lstStyle/>
                    <a:p>
                      <a:pPr algn="ctr"/>
                      <a:r>
                        <a:rPr lang="zh-CN" altLang="en-US" b="1" dirty="0" smtClean="0">
                          <a:latin typeface="微软雅黑" panose="020B0503020204020204" pitchFamily="34" charset="-122"/>
                          <a:ea typeface="微软雅黑" panose="020B0503020204020204" pitchFamily="34" charset="-122"/>
                        </a:rPr>
                        <a:t>下午</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微软雅黑" pitchFamily="34" charset="-122"/>
                          <a:ea typeface="微软雅黑" pitchFamily="34" charset="-122"/>
                          <a:sym typeface="微软雅黑" pitchFamily="34" charset="-122"/>
                        </a:rPr>
                        <a:t>14:00 ~ 14:50</a:t>
                      </a:r>
                      <a:endPar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sym typeface="微软雅黑"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微软雅黑" pitchFamily="34" charset="-122"/>
                          <a:ea typeface="微软雅黑" pitchFamily="34" charset="-122"/>
                          <a:sym typeface="微软雅黑" pitchFamily="34" charset="-122"/>
                        </a:rPr>
                        <a:t>15:00 ~ 15:50</a:t>
                      </a:r>
                      <a:endParaRPr kumimoji="0" lang="zh-CN" altLang="en-US" sz="1800" b="1" i="0" u="none" strike="noStrike" cap="none" normalizeH="0" baseline="0" smtClean="0">
                        <a:ln>
                          <a:noFill/>
                        </a:ln>
                        <a:solidFill>
                          <a:schemeClr val="tx1"/>
                        </a:solidFill>
                        <a:effectLst/>
                        <a:latin typeface="微软雅黑" pitchFamily="34" charset="-122"/>
                        <a:ea typeface="微软雅黑" pitchFamily="34" charset="-122"/>
                        <a:sym typeface="微软雅黑"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8">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rPr>
                        <a:t>16:10 ~ 17:00</a:t>
                      </a:r>
                      <a:endPar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测试配置</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501489">
                <a:tc vMerge="1">
                  <a:txBody>
                    <a:bodyPr/>
                    <a:lstStyle/>
                    <a:p>
                      <a:pPr algn="ctr"/>
                      <a:endParaRPr lang="zh-CN" altLang="en-US" b="1"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mpd="sng">
                      <a:solidFill>
                        <a:schemeClr val="tx1"/>
                      </a:solidFill>
                      <a:prstDash val="soli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rPr>
                        <a:t>17:10 ~ 18:00</a:t>
                      </a:r>
                      <a:endParaRPr kumimoji="0" lang="zh-CN" altLang="en-US" sz="1800" b="1" i="0" u="none" strike="noStrike" cap="none" normalizeH="0" baseline="0" dirty="0" smtClean="0">
                        <a:ln>
                          <a:noFill/>
                        </a:ln>
                        <a:solidFill>
                          <a:schemeClr val="tx1"/>
                        </a:solidFill>
                        <a:effectLst/>
                        <a:latin typeface="微软雅黑" pitchFamily="34" charset="-122"/>
                        <a:ea typeface="微软雅黑" pitchFamily="34" charset="-122"/>
                        <a:sym typeface="微软雅黑" pitchFamily="34" charset="-122"/>
                      </a:endParaRPr>
                    </a:p>
                  </a:txBody>
                  <a:tcPr marT="45730" marB="457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b="1" dirty="0" smtClean="0">
                          <a:latin typeface="微软雅黑" panose="020B0503020204020204" pitchFamily="34" charset="-122"/>
                          <a:ea typeface="微软雅黑" panose="020B0503020204020204" pitchFamily="34" charset="-122"/>
                        </a:rPr>
                        <a:t>总结和答疑</a:t>
                      </a:r>
                      <a:endParaRPr lang="zh-CN" altLang="en-US" b="1"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7181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a:t>
            </a:r>
            <a:r>
              <a:rPr lang="en-US" altLang="zh-CN" dirty="0" smtClean="0"/>
              <a:t>master</a:t>
            </a:r>
            <a:r>
              <a:rPr lang="zh-CN" altLang="en-US" dirty="0" smtClean="0"/>
              <a:t>数据库服务器</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pPr marL="0" indent="0">
              <a:buNone/>
            </a:pPr>
            <a:r>
              <a:rPr lang="en-US" altLang="zh-CN" dirty="0"/>
              <a:t>master51 </a:t>
            </a:r>
            <a:r>
              <a:rPr lang="zh-CN" altLang="en-US" dirty="0"/>
              <a:t>数据库服务器</a:t>
            </a:r>
            <a:r>
              <a:rPr lang="zh-CN" altLang="en-US" dirty="0" smtClean="0"/>
              <a:t>配置文件</a:t>
            </a:r>
            <a:endParaRPr lang="en-US" altLang="zh-CN" dirty="0" smtClean="0"/>
          </a:p>
        </p:txBody>
      </p:sp>
      <p:sp>
        <p:nvSpPr>
          <p:cNvPr id="5" name="文本框 4"/>
          <p:cNvSpPr txBox="1"/>
          <p:nvPr/>
        </p:nvSpPr>
        <p:spPr>
          <a:xfrm>
            <a:off x="611560" y="2132856"/>
            <a:ext cx="8280920" cy="3970318"/>
          </a:xfrm>
          <a:prstGeom prst="rect">
            <a:avLst/>
          </a:prstGeom>
          <a:noFill/>
        </p:spPr>
        <p:txBody>
          <a:bodyPr wrap="square" rtlCol="0">
            <a:spAutoFit/>
          </a:bodyPr>
          <a:lstStyle/>
          <a:p>
            <a:r>
              <a:rPr lang="en-US" altLang="zh-CN" dirty="0" smtClean="0">
                <a:solidFill>
                  <a:srgbClr val="FFFF00"/>
                </a:solidFill>
                <a:latin typeface="微软雅黑" panose="020B0503020204020204" pitchFamily="34" charset="-122"/>
                <a:ea typeface="微软雅黑" panose="020B0503020204020204" pitchFamily="34" charset="-122"/>
              </a:rPr>
              <a:t>]vim </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etc</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my.cnf</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mysqld</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smtClean="0">
                <a:solidFill>
                  <a:srgbClr val="FFFF00"/>
                </a:solidFill>
                <a:latin typeface="微软雅黑" panose="020B0503020204020204" pitchFamily="34" charset="-122"/>
                <a:ea typeface="微软雅黑" panose="020B0503020204020204" pitchFamily="34" charset="-122"/>
              </a:rPr>
              <a:t>plugin-load </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rpl_semi_sync_master</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semisync_master.so;rpl_semi_sync_slave</a:t>
            </a:r>
            <a:r>
              <a:rPr lang="en-US" altLang="zh-CN" dirty="0">
                <a:solidFill>
                  <a:srgbClr val="FFFF00"/>
                </a:solidFill>
                <a:latin typeface="微软雅黑" panose="020B0503020204020204" pitchFamily="34" charset="-122"/>
                <a:ea typeface="微软雅黑" panose="020B0503020204020204" pitchFamily="34" charset="-122"/>
              </a:rPr>
              <a:t>=semisync_slave.so"</a:t>
            </a:r>
          </a:p>
          <a:p>
            <a:r>
              <a:rPr lang="en-US" altLang="zh-CN" dirty="0" err="1">
                <a:solidFill>
                  <a:srgbClr val="FFFF00"/>
                </a:solidFill>
                <a:latin typeface="微软雅黑" panose="020B0503020204020204" pitchFamily="34" charset="-122"/>
                <a:ea typeface="微软雅黑" panose="020B0503020204020204" pitchFamily="34" charset="-122"/>
              </a:rPr>
              <a:t>rpl</a:t>
            </a:r>
            <a:r>
              <a:rPr lang="en-US" altLang="zh-CN" dirty="0">
                <a:solidFill>
                  <a:srgbClr val="FFFF00"/>
                </a:solidFill>
                <a:latin typeface="微软雅黑" panose="020B0503020204020204" pitchFamily="34" charset="-122"/>
                <a:ea typeface="微软雅黑" panose="020B0503020204020204" pitchFamily="34" charset="-122"/>
              </a:rPr>
              <a:t>-semi-sync-master-enabled = 1</a:t>
            </a:r>
          </a:p>
          <a:p>
            <a:r>
              <a:rPr lang="en-US" altLang="zh-CN" dirty="0" err="1">
                <a:solidFill>
                  <a:srgbClr val="FFFF00"/>
                </a:solidFill>
                <a:latin typeface="微软雅黑" panose="020B0503020204020204" pitchFamily="34" charset="-122"/>
                <a:ea typeface="微软雅黑" panose="020B0503020204020204" pitchFamily="34" charset="-122"/>
              </a:rPr>
              <a:t>rpl</a:t>
            </a:r>
            <a:r>
              <a:rPr lang="en-US" altLang="zh-CN" dirty="0">
                <a:solidFill>
                  <a:srgbClr val="FFFF00"/>
                </a:solidFill>
                <a:latin typeface="微软雅黑" panose="020B0503020204020204" pitchFamily="34" charset="-122"/>
                <a:ea typeface="微软雅黑" panose="020B0503020204020204" pitchFamily="34" charset="-122"/>
              </a:rPr>
              <a:t>-semi-sync-slave-enabled = 1</a:t>
            </a:r>
          </a:p>
          <a:p>
            <a:r>
              <a:rPr lang="en-US" altLang="zh-CN" dirty="0" err="1">
                <a:solidFill>
                  <a:srgbClr val="FFFF00"/>
                </a:solidFill>
                <a:latin typeface="微软雅黑" panose="020B0503020204020204" pitchFamily="34" charset="-122"/>
                <a:ea typeface="微软雅黑" panose="020B0503020204020204" pitchFamily="34" charset="-122"/>
              </a:rPr>
              <a:t>server_id</a:t>
            </a:r>
            <a:r>
              <a:rPr lang="en-US" altLang="zh-CN" dirty="0">
                <a:solidFill>
                  <a:srgbClr val="FFFF00"/>
                </a:solidFill>
                <a:latin typeface="微软雅黑" panose="020B0503020204020204" pitchFamily="34" charset="-122"/>
                <a:ea typeface="微软雅黑" panose="020B0503020204020204" pitchFamily="34" charset="-122"/>
              </a:rPr>
              <a:t>=51</a:t>
            </a:r>
          </a:p>
          <a:p>
            <a:r>
              <a:rPr lang="en-US" altLang="zh-CN" dirty="0">
                <a:solidFill>
                  <a:srgbClr val="FFFF00"/>
                </a:solidFill>
                <a:latin typeface="微软雅黑" panose="020B0503020204020204" pitchFamily="34" charset="-122"/>
                <a:ea typeface="微软雅黑" panose="020B0503020204020204" pitchFamily="34" charset="-122"/>
              </a:rPr>
              <a:t>log-bin=master51</a:t>
            </a:r>
          </a:p>
          <a:p>
            <a:r>
              <a:rPr lang="en-US" altLang="zh-CN" dirty="0" err="1">
                <a:solidFill>
                  <a:srgbClr val="FFFF00"/>
                </a:solidFill>
                <a:latin typeface="微软雅黑" panose="020B0503020204020204" pitchFamily="34" charset="-122"/>
                <a:ea typeface="微软雅黑" panose="020B0503020204020204" pitchFamily="34" charset="-122"/>
              </a:rPr>
              <a:t>binlog</a:t>
            </a:r>
            <a:r>
              <a:rPr lang="en-US" altLang="zh-CN" dirty="0">
                <a:solidFill>
                  <a:srgbClr val="FFFF00"/>
                </a:solidFill>
                <a:latin typeface="微软雅黑" panose="020B0503020204020204" pitchFamily="34" charset="-122"/>
                <a:ea typeface="微软雅黑" panose="020B0503020204020204" pitchFamily="34" charset="-122"/>
              </a:rPr>
              <a:t>-format="mixed"</a:t>
            </a:r>
          </a:p>
          <a:p>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wq</a:t>
            </a:r>
            <a:endParaRPr lang="en-US" altLang="zh-CN" dirty="0" smtClean="0">
              <a:solidFill>
                <a:srgbClr val="FFFF00"/>
              </a:solidFill>
              <a:latin typeface="微软雅黑" panose="020B0503020204020204" pitchFamily="34" charset="-122"/>
              <a:ea typeface="微软雅黑" panose="020B0503020204020204" pitchFamily="34" charset="-122"/>
            </a:endParaRPr>
          </a:p>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err="1" smtClean="0">
                <a:solidFill>
                  <a:srgbClr val="FFFF00"/>
                </a:solidFill>
                <a:latin typeface="微软雅黑" panose="020B0503020204020204" pitchFamily="34" charset="-122"/>
                <a:ea typeface="微软雅黑" panose="020B0503020204020204" pitchFamily="34" charset="-122"/>
              </a:rPr>
              <a:t>systemctl</a:t>
            </a:r>
            <a:r>
              <a:rPr lang="en-US" altLang="zh-CN" dirty="0" smtClean="0">
                <a:solidFill>
                  <a:srgbClr val="FFFF00"/>
                </a:solidFill>
                <a:latin typeface="微软雅黑" panose="020B0503020204020204" pitchFamily="34" charset="-122"/>
                <a:ea typeface="微软雅黑" panose="020B0503020204020204" pitchFamily="34" charset="-122"/>
              </a:rPr>
              <a:t>    restart  </a:t>
            </a:r>
            <a:r>
              <a:rPr lang="en-US" altLang="zh-CN" dirty="0" err="1" smtClean="0">
                <a:solidFill>
                  <a:srgbClr val="FFFF00"/>
                </a:solidFill>
                <a:latin typeface="微软雅黑" panose="020B0503020204020204" pitchFamily="34" charset="-122"/>
                <a:ea typeface="微软雅黑" panose="020B0503020204020204" pitchFamily="34" charset="-122"/>
              </a:rPr>
              <a:t>mysqld</a:t>
            </a:r>
            <a:endParaRPr lang="en-US" altLang="zh-CN" dirty="0">
              <a:solidFill>
                <a:srgbClr val="FFFF00"/>
              </a:solidFill>
              <a:latin typeface="微软雅黑" panose="020B0503020204020204" pitchFamily="34" charset="-122"/>
              <a:ea typeface="微软雅黑" panose="020B0503020204020204" pitchFamily="34" charset="-122"/>
            </a:endParaRPr>
          </a:p>
          <a:p>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6857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a:t>
            </a:r>
            <a:r>
              <a:rPr lang="en-US" altLang="zh-CN" dirty="0" smtClean="0"/>
              <a:t>master</a:t>
            </a:r>
            <a:r>
              <a:rPr lang="zh-CN" altLang="en-US" dirty="0" smtClean="0"/>
              <a:t>数据库</a:t>
            </a:r>
            <a:r>
              <a:rPr lang="zh-CN" altLang="en-US" dirty="0" smtClean="0"/>
              <a:t>服务器</a:t>
            </a:r>
            <a:r>
              <a:rPr lang="en-US" altLang="zh-CN" dirty="0" smtClean="0"/>
              <a:t>(</a:t>
            </a:r>
            <a:r>
              <a:rPr lang="zh-CN" altLang="en-US" dirty="0" smtClean="0"/>
              <a:t>续</a:t>
            </a:r>
            <a:r>
              <a:rPr lang="en-US" altLang="zh-CN" dirty="0" smtClean="0"/>
              <a:t>1)</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pPr marL="0" indent="0">
              <a:buNone/>
            </a:pPr>
            <a:r>
              <a:rPr lang="zh-CN" altLang="en-US" dirty="0" smtClean="0"/>
              <a:t>添加主从同步授权用户</a:t>
            </a:r>
            <a:endParaRPr lang="en-US" altLang="zh-CN" dirty="0" smtClean="0"/>
          </a:p>
        </p:txBody>
      </p:sp>
      <p:sp>
        <p:nvSpPr>
          <p:cNvPr id="5" name="文本框 4"/>
          <p:cNvSpPr txBox="1"/>
          <p:nvPr/>
        </p:nvSpPr>
        <p:spPr>
          <a:xfrm>
            <a:off x="611560" y="2444695"/>
            <a:ext cx="8280920" cy="1477328"/>
          </a:xfrm>
          <a:prstGeom prst="rect">
            <a:avLst/>
          </a:prstGeom>
          <a:noFill/>
        </p:spPr>
        <p:txBody>
          <a:bodyPr wrap="square" rtlCol="0">
            <a:spAutoFit/>
          </a:bodyPr>
          <a:lstStyle/>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set global </a:t>
            </a:r>
            <a:r>
              <a:rPr lang="en-US" altLang="zh-CN" dirty="0" err="1">
                <a:solidFill>
                  <a:srgbClr val="FFFF00"/>
                </a:solidFill>
                <a:latin typeface="微软雅黑" panose="020B0503020204020204" pitchFamily="34" charset="-122"/>
                <a:ea typeface="微软雅黑" panose="020B0503020204020204" pitchFamily="34" charset="-122"/>
              </a:rPr>
              <a:t>relay_log_purge</a:t>
            </a:r>
            <a:r>
              <a:rPr lang="en-US" altLang="zh-CN" dirty="0">
                <a:solidFill>
                  <a:srgbClr val="FFFF00"/>
                </a:solidFill>
                <a:latin typeface="微软雅黑" panose="020B0503020204020204" pitchFamily="34" charset="-122"/>
                <a:ea typeface="微软雅黑" panose="020B0503020204020204" pitchFamily="34" charset="-122"/>
              </a:rPr>
              <a:t>=off</a:t>
            </a:r>
            <a:r>
              <a:rPr lang="en-US" altLang="zh-CN" dirty="0" smtClean="0">
                <a:solidFill>
                  <a:srgbClr val="FFFF00"/>
                </a:solidFill>
                <a:latin typeface="微软雅黑" panose="020B0503020204020204" pitchFamily="34" charset="-122"/>
                <a:ea typeface="微软雅黑" panose="020B0503020204020204" pitchFamily="34" charset="-122"/>
              </a:rPr>
              <a:t>;//</a:t>
            </a:r>
            <a:r>
              <a:rPr lang="zh-CN" altLang="en-US" dirty="0" smtClean="0">
                <a:solidFill>
                  <a:srgbClr val="FFFF00"/>
                </a:solidFill>
                <a:latin typeface="微软雅黑" panose="020B0503020204020204" pitchFamily="34" charset="-122"/>
                <a:ea typeface="微软雅黑" panose="020B0503020204020204" pitchFamily="34" charset="-122"/>
              </a:rPr>
              <a:t>不</a:t>
            </a:r>
            <a:r>
              <a:rPr lang="zh-CN" altLang="en-US" dirty="0">
                <a:solidFill>
                  <a:srgbClr val="FFFF00"/>
                </a:solidFill>
                <a:latin typeface="微软雅黑" panose="020B0503020204020204" pitchFamily="34" charset="-122"/>
                <a:ea typeface="微软雅黑" panose="020B0503020204020204" pitchFamily="34" charset="-122"/>
              </a:rPr>
              <a:t>自动删除本机的中继日志文件</a:t>
            </a:r>
            <a:endParaRPr lang="en-US" altLang="zh-CN" dirty="0">
              <a:solidFill>
                <a:srgbClr val="FFFF00"/>
              </a:solidFill>
              <a:latin typeface="微软雅黑" panose="020B0503020204020204" pitchFamily="34" charset="-122"/>
              <a:ea typeface="微软雅黑" panose="020B0503020204020204" pitchFamily="34" charset="-122"/>
            </a:endParaRPr>
          </a:p>
          <a:p>
            <a:endParaRPr lang="en-US" altLang="zh-CN" dirty="0" smtClean="0">
              <a:solidFill>
                <a:srgbClr val="FFFF00"/>
              </a:solidFill>
              <a:latin typeface="微软雅黑" panose="020B0503020204020204" pitchFamily="34" charset="-122"/>
              <a:ea typeface="微软雅黑" panose="020B0503020204020204" pitchFamily="34" charset="-122"/>
            </a:endParaRPr>
          </a:p>
          <a:p>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grant  replication slave  on  *.*  to </a:t>
            </a:r>
            <a:r>
              <a:rPr lang="en-US" altLang="zh-CN" dirty="0" err="1">
                <a:solidFill>
                  <a:srgbClr val="FFFF00"/>
                </a:solidFill>
                <a:latin typeface="微软雅黑" panose="020B0503020204020204" pitchFamily="34" charset="-122"/>
                <a:ea typeface="微软雅黑" panose="020B0503020204020204" pitchFamily="34" charset="-122"/>
              </a:rPr>
              <a:t>repluser</a:t>
            </a:r>
            <a:r>
              <a:rPr lang="en-US" altLang="zh-CN" dirty="0">
                <a:solidFill>
                  <a:srgbClr val="FFFF00"/>
                </a:solidFill>
                <a:latin typeface="微软雅黑" panose="020B0503020204020204" pitchFamily="34" charset="-122"/>
                <a:ea typeface="微软雅黑" panose="020B0503020204020204" pitchFamily="34" charset="-122"/>
              </a:rPr>
              <a:t>@"%"  identified by "123456";</a:t>
            </a:r>
          </a:p>
        </p:txBody>
      </p:sp>
    </p:spTree>
    <p:extLst>
      <p:ext uri="{BB962C8B-B14F-4D97-AF65-F5344CB8AC3E}">
        <p14:creationId xmlns:p14="http://schemas.microsoft.com/office/powerpoint/2010/main" val="2938030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配置备用</a:t>
            </a:r>
            <a:r>
              <a:rPr lang="en-US" altLang="zh-CN" dirty="0" smtClean="0"/>
              <a:t>1 master</a:t>
            </a:r>
            <a:r>
              <a:rPr lang="zh-CN" altLang="en-US" dirty="0" smtClean="0"/>
              <a:t>数据库服务器</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pPr marL="0" indent="0">
              <a:buNone/>
            </a:pPr>
            <a:r>
              <a:rPr lang="zh-CN" altLang="en-US" dirty="0"/>
              <a:t>备用</a:t>
            </a:r>
            <a:r>
              <a:rPr lang="en-US" altLang="zh-CN" dirty="0"/>
              <a:t>1 master52  </a:t>
            </a:r>
            <a:r>
              <a:rPr lang="zh-CN" altLang="en-US" dirty="0"/>
              <a:t>数据库服务器</a:t>
            </a:r>
            <a:r>
              <a:rPr lang="zh-CN" altLang="en-US" dirty="0" smtClean="0"/>
              <a:t>配置文件</a:t>
            </a:r>
            <a:endParaRPr lang="en-US" altLang="zh-CN" dirty="0" smtClean="0"/>
          </a:p>
        </p:txBody>
      </p:sp>
      <p:sp>
        <p:nvSpPr>
          <p:cNvPr id="4" name="矩形 3"/>
          <p:cNvSpPr>
            <a:spLocks noChangeArrowheads="1"/>
          </p:cNvSpPr>
          <p:nvPr/>
        </p:nvSpPr>
        <p:spPr bwMode="auto">
          <a:xfrm>
            <a:off x="592246" y="2204864"/>
            <a:ext cx="736758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mysql&gt; set global </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relay_log_purge=off</a:t>
            </a:r>
            <a:endParaRPr lang="zh-CN" altLang="en-US"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vim /etc/my.cnf</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[mysqld]</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plugin-load </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rpl_semi_sync_master=semisync_master.so;rpl_semi_sync_slave=semisync_slave.so</a:t>
            </a: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rpl-semi-sync-master-enabled = 1</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rpl-semi-sync-slave-enabled = 1</a:t>
            </a: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server_id=52</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log-bin=master52</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binlog-format="mixed"</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:wq</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743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58" y="547285"/>
            <a:ext cx="6984778" cy="1003408"/>
          </a:xfrm>
        </p:spPr>
        <p:txBody>
          <a:bodyPr/>
          <a:lstStyle/>
          <a:p>
            <a:r>
              <a:rPr lang="zh-CN" altLang="en-US" dirty="0" smtClean="0"/>
              <a:t>配置备用</a:t>
            </a:r>
            <a:r>
              <a:rPr lang="en-US" altLang="zh-CN" dirty="0" smtClean="0"/>
              <a:t>1master</a:t>
            </a:r>
            <a:r>
              <a:rPr lang="zh-CN" altLang="en-US" dirty="0" smtClean="0"/>
              <a:t>数据库</a:t>
            </a:r>
            <a:r>
              <a:rPr lang="zh-CN" altLang="en-US" dirty="0" smtClean="0"/>
              <a:t>服务器</a:t>
            </a:r>
            <a:r>
              <a:rPr lang="en-US" altLang="zh-CN" dirty="0" smtClean="0"/>
              <a:t>(</a:t>
            </a:r>
            <a:r>
              <a:rPr lang="zh-CN" altLang="en-US" dirty="0" smtClean="0"/>
              <a:t>续</a:t>
            </a:r>
            <a:r>
              <a:rPr lang="en-US" altLang="zh-CN" dirty="0" smtClean="0"/>
              <a:t>1</a:t>
            </a:r>
            <a:r>
              <a:rPr lang="en-US" altLang="zh-CN" dirty="0"/>
              <a:t>)</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pPr marL="0" indent="0">
              <a:buNone/>
            </a:pPr>
            <a:r>
              <a:rPr lang="zh-CN" altLang="en-US" dirty="0"/>
              <a:t>备用</a:t>
            </a:r>
            <a:r>
              <a:rPr lang="en-US" altLang="zh-CN" dirty="0"/>
              <a:t>1 master52  </a:t>
            </a:r>
            <a:r>
              <a:rPr lang="zh-CN" altLang="en-US" dirty="0"/>
              <a:t>数据库服务器</a:t>
            </a:r>
            <a:r>
              <a:rPr lang="zh-CN" altLang="en-US" dirty="0" smtClean="0"/>
              <a:t>配置文件</a:t>
            </a:r>
            <a:endParaRPr lang="en-US" altLang="zh-CN" dirty="0" smtClean="0"/>
          </a:p>
        </p:txBody>
      </p:sp>
      <p:sp>
        <p:nvSpPr>
          <p:cNvPr id="4" name="矩形 3"/>
          <p:cNvSpPr>
            <a:spLocks noChangeArrowheads="1"/>
          </p:cNvSpPr>
          <p:nvPr/>
        </p:nvSpPr>
        <p:spPr bwMode="auto">
          <a:xfrm>
            <a:off x="592246" y="2204864"/>
            <a:ext cx="73675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mysql&gt; set global </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relay_log_purge=off</a:t>
            </a: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&gt; change master to </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-&gt;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master_host</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192.168.4.51",</a:t>
            </a:r>
            <a:endParaRPr lang="en-US"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-&gt;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master_user</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repluser</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-&gt;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master_password</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1234546</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-&gt;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master_log_file</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="master51.000001",</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-&gt;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master_log_pos</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=441;</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Query OK, 0 rows affected, 2 warnings (0.04 sec)</a:t>
            </a:r>
          </a:p>
          <a:p>
            <a:endParaRPr lang="en-US"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mysql</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&gt; start slave;</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Query OK, 0 rows affected (0.01 sec)</a:t>
            </a:r>
            <a:endParaRPr lang="zh-CN" altLang="en-US"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Tree>
    <p:extLst>
      <p:ext uri="{BB962C8B-B14F-4D97-AF65-F5344CB8AC3E}">
        <p14:creationId xmlns:p14="http://schemas.microsoft.com/office/powerpoint/2010/main" val="3738192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配置备用</a:t>
            </a:r>
            <a:r>
              <a:rPr lang="en-US" altLang="zh-CN" dirty="0" smtClean="0"/>
              <a:t>2 master</a:t>
            </a:r>
            <a:r>
              <a:rPr lang="zh-CN" altLang="en-US" dirty="0" smtClean="0"/>
              <a:t>数据库服务器</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pPr marL="0" indent="0">
              <a:buNone/>
            </a:pPr>
            <a:r>
              <a:rPr lang="zh-CN" altLang="en-US" dirty="0"/>
              <a:t>备用</a:t>
            </a:r>
            <a:r>
              <a:rPr lang="en-US" altLang="zh-CN" dirty="0"/>
              <a:t>2 master53  </a:t>
            </a:r>
            <a:r>
              <a:rPr lang="zh-CN" altLang="en-US" dirty="0"/>
              <a:t>数据库服务器</a:t>
            </a:r>
            <a:r>
              <a:rPr lang="zh-CN" altLang="en-US" dirty="0" smtClean="0"/>
              <a:t>配置文件</a:t>
            </a:r>
            <a:endParaRPr lang="en-US" altLang="zh-CN" dirty="0" smtClean="0"/>
          </a:p>
        </p:txBody>
      </p:sp>
      <p:sp>
        <p:nvSpPr>
          <p:cNvPr id="4" name="矩形 3"/>
          <p:cNvSpPr>
            <a:spLocks noChangeArrowheads="1"/>
          </p:cNvSpPr>
          <p:nvPr/>
        </p:nvSpPr>
        <p:spPr bwMode="auto">
          <a:xfrm>
            <a:off x="611559" y="2187407"/>
            <a:ext cx="736758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vim /etc/my.cnf</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[mysqld]</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plugin-load </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rpl_semi_sync_master=semisync_master.so;rpl_semi_sync_slave=semisync_slave.so</a:t>
            </a: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rpl-semi-sync-master-enabled = 1</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rpl-semi-sync-slave-enabled = 1</a:t>
            </a: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server_id=53</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log-bin=master53</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binlog-format="mixed"</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:wq</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4815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58" y="547284"/>
            <a:ext cx="6912769" cy="865491"/>
          </a:xfrm>
        </p:spPr>
        <p:txBody>
          <a:bodyPr/>
          <a:lstStyle/>
          <a:p>
            <a:r>
              <a:rPr lang="zh-CN" altLang="en-US" dirty="0" smtClean="0"/>
              <a:t>配置备用</a:t>
            </a:r>
            <a:r>
              <a:rPr lang="en-US" altLang="zh-CN" dirty="0" smtClean="0"/>
              <a:t>2 master</a:t>
            </a:r>
            <a:r>
              <a:rPr lang="zh-CN" altLang="en-US" dirty="0" smtClean="0"/>
              <a:t>数据库</a:t>
            </a:r>
            <a:r>
              <a:rPr lang="zh-CN" altLang="en-US" dirty="0" smtClean="0"/>
              <a:t>服务器</a:t>
            </a:r>
            <a:r>
              <a:rPr lang="en-US" altLang="zh-CN" dirty="0" smtClean="0"/>
              <a:t>(</a:t>
            </a:r>
            <a:r>
              <a:rPr lang="zh-CN" altLang="en-US" dirty="0" smtClean="0"/>
              <a:t>续</a:t>
            </a:r>
            <a:r>
              <a:rPr lang="en-US" altLang="zh-CN" dirty="0" smtClean="0"/>
              <a:t>1)</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pPr marL="0" indent="0">
              <a:buNone/>
            </a:pPr>
            <a:r>
              <a:rPr lang="zh-CN" altLang="en-US" dirty="0"/>
              <a:t>备用</a:t>
            </a:r>
            <a:r>
              <a:rPr lang="en-US" altLang="zh-CN" dirty="0"/>
              <a:t>2 master53  </a:t>
            </a:r>
            <a:r>
              <a:rPr lang="zh-CN" altLang="en-US" dirty="0"/>
              <a:t>数据库服务器</a:t>
            </a:r>
            <a:r>
              <a:rPr lang="zh-CN" altLang="en-US" dirty="0" smtClean="0"/>
              <a:t>配置文件</a:t>
            </a:r>
            <a:endParaRPr lang="en-US" altLang="zh-CN" dirty="0" smtClean="0"/>
          </a:p>
        </p:txBody>
      </p:sp>
      <p:sp>
        <p:nvSpPr>
          <p:cNvPr id="4" name="矩形 3"/>
          <p:cNvSpPr>
            <a:spLocks noChangeArrowheads="1"/>
          </p:cNvSpPr>
          <p:nvPr/>
        </p:nvSpPr>
        <p:spPr bwMode="auto">
          <a:xfrm>
            <a:off x="611559" y="2187407"/>
            <a:ext cx="73675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mysql&gt; set global relay_log_purge=off</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mysql&gt; change master to </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-&gt; master_host="</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192.168.4.51",</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-&gt; master_user="repluser",</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-&gt; master_password="123456",</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-&gt; master_log_file="master51.000001",</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-&gt; master_log_pos=441;</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Query OK, 0 rows affected, 2 warnings (0.04 sec)</a:t>
            </a: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mysql&gt; start slave;</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Query OK, 0 rows affected (0.01 sec)</a:t>
            </a:r>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5556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配置第</a:t>
            </a:r>
            <a:r>
              <a:rPr lang="en-US" altLang="zh-CN" dirty="0"/>
              <a:t>2</a:t>
            </a:r>
            <a:r>
              <a:rPr lang="zh-CN" altLang="en-US" dirty="0" smtClean="0"/>
              <a:t>台  </a:t>
            </a:r>
            <a:r>
              <a:rPr lang="en-US" altLang="zh-CN" dirty="0" smtClean="0"/>
              <a:t>slave</a:t>
            </a:r>
            <a:r>
              <a:rPr lang="zh-CN" altLang="en-US" dirty="0" smtClean="0"/>
              <a:t>服务器</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pPr marL="0" indent="0">
              <a:buNone/>
            </a:pPr>
            <a:r>
              <a:rPr lang="zh-CN" altLang="en-US" dirty="0"/>
              <a:t>从库 </a:t>
            </a:r>
            <a:r>
              <a:rPr lang="en-US" altLang="zh-CN" dirty="0"/>
              <a:t>slave54  </a:t>
            </a:r>
            <a:r>
              <a:rPr lang="zh-CN" altLang="en-US" dirty="0"/>
              <a:t>数据库服务器</a:t>
            </a:r>
            <a:r>
              <a:rPr lang="zh-CN" altLang="en-US" dirty="0" smtClean="0"/>
              <a:t>配置文件</a:t>
            </a:r>
            <a:endParaRPr lang="en-US" altLang="zh-CN" dirty="0" smtClean="0"/>
          </a:p>
        </p:txBody>
      </p:sp>
      <p:sp>
        <p:nvSpPr>
          <p:cNvPr id="4" name="矩形 3"/>
          <p:cNvSpPr>
            <a:spLocks noChangeArrowheads="1"/>
          </p:cNvSpPr>
          <p:nvPr/>
        </p:nvSpPr>
        <p:spPr bwMode="auto">
          <a:xfrm>
            <a:off x="611559" y="2348880"/>
            <a:ext cx="736758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vim /etc/my.cnf</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[mysqld]</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server_id=54</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zh-CN" altLang="nn-NO" dirty="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wq</a:t>
            </a:r>
          </a:p>
          <a:p>
            <a:r>
              <a:rPr lang="en-US" altLang="zh-CN" dirty="0" err="1" smtClean="0">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change master to </a:t>
            </a:r>
          </a:p>
          <a:p>
            <a:r>
              <a:rPr lang="en-US" altLang="zh-CN" dirty="0">
                <a:solidFill>
                  <a:srgbClr val="FFFF00"/>
                </a:solidFill>
                <a:latin typeface="微软雅黑" panose="020B0503020204020204" pitchFamily="34" charset="-122"/>
                <a:ea typeface="微软雅黑" panose="020B0503020204020204" pitchFamily="34" charset="-122"/>
              </a:rPr>
              <a:t>    -&gt; </a:t>
            </a:r>
            <a:r>
              <a:rPr lang="en-US" altLang="zh-CN" dirty="0" err="1">
                <a:solidFill>
                  <a:srgbClr val="FFFF00"/>
                </a:solidFill>
                <a:latin typeface="微软雅黑" panose="020B0503020204020204" pitchFamily="34" charset="-122"/>
                <a:ea typeface="微软雅黑" panose="020B0503020204020204" pitchFamily="34" charset="-122"/>
              </a:rPr>
              <a:t>master_host</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smtClean="0">
                <a:solidFill>
                  <a:srgbClr val="FFFF00"/>
                </a:solidFill>
                <a:latin typeface="微软雅黑" panose="020B0503020204020204" pitchFamily="34" charset="-122"/>
                <a:ea typeface="微软雅黑" panose="020B0503020204020204" pitchFamily="34" charset="-122"/>
              </a:rPr>
              <a:t>192.168.4.51",</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    -&gt; </a:t>
            </a:r>
            <a:r>
              <a:rPr lang="en-US" altLang="zh-CN" dirty="0" err="1">
                <a:solidFill>
                  <a:srgbClr val="FFFF00"/>
                </a:solidFill>
                <a:latin typeface="微软雅黑" panose="020B0503020204020204" pitchFamily="34" charset="-122"/>
                <a:ea typeface="微软雅黑" panose="020B0503020204020204" pitchFamily="34" charset="-122"/>
              </a:rPr>
              <a:t>master_user</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repluser</a:t>
            </a:r>
            <a:r>
              <a:rPr lang="en-US" altLang="zh-CN" dirty="0">
                <a:solidFill>
                  <a:srgbClr val="FFFF00"/>
                </a:solidFill>
                <a:latin typeface="微软雅黑" panose="020B0503020204020204" pitchFamily="34" charset="-122"/>
                <a:ea typeface="微软雅黑" panose="020B0503020204020204" pitchFamily="34" charset="-122"/>
              </a:rPr>
              <a:t>",</a:t>
            </a:r>
          </a:p>
          <a:p>
            <a:r>
              <a:rPr lang="en-US" altLang="zh-CN" dirty="0">
                <a:solidFill>
                  <a:srgbClr val="FFFF00"/>
                </a:solidFill>
                <a:latin typeface="微软雅黑" panose="020B0503020204020204" pitchFamily="34" charset="-122"/>
                <a:ea typeface="微软雅黑" panose="020B0503020204020204" pitchFamily="34" charset="-122"/>
              </a:rPr>
              <a:t>    -&gt; </a:t>
            </a:r>
            <a:r>
              <a:rPr lang="en-US" altLang="zh-CN" dirty="0" err="1">
                <a:solidFill>
                  <a:srgbClr val="FFFF00"/>
                </a:solidFill>
                <a:latin typeface="微软雅黑" panose="020B0503020204020204" pitchFamily="34" charset="-122"/>
                <a:ea typeface="微软雅黑" panose="020B0503020204020204" pitchFamily="34" charset="-122"/>
              </a:rPr>
              <a:t>master_password</a:t>
            </a:r>
            <a:r>
              <a:rPr lang="en-US" altLang="zh-CN" dirty="0">
                <a:solidFill>
                  <a:srgbClr val="FFFF00"/>
                </a:solidFill>
                <a:latin typeface="微软雅黑" panose="020B0503020204020204" pitchFamily="34" charset="-122"/>
                <a:ea typeface="微软雅黑" panose="020B0503020204020204" pitchFamily="34" charset="-122"/>
              </a:rPr>
              <a:t>="123456",</a:t>
            </a:r>
          </a:p>
          <a:p>
            <a:r>
              <a:rPr lang="en-US" altLang="zh-CN" dirty="0">
                <a:solidFill>
                  <a:srgbClr val="FFFF00"/>
                </a:solidFill>
                <a:latin typeface="微软雅黑" panose="020B0503020204020204" pitchFamily="34" charset="-122"/>
                <a:ea typeface="微软雅黑" panose="020B0503020204020204" pitchFamily="34" charset="-122"/>
              </a:rPr>
              <a:t>    -&gt; </a:t>
            </a:r>
            <a:r>
              <a:rPr lang="en-US" altLang="zh-CN" dirty="0" err="1">
                <a:solidFill>
                  <a:srgbClr val="FFFF00"/>
                </a:solidFill>
                <a:latin typeface="微软雅黑" panose="020B0503020204020204" pitchFamily="34" charset="-122"/>
                <a:ea typeface="微软雅黑" panose="020B0503020204020204" pitchFamily="34" charset="-122"/>
              </a:rPr>
              <a:t>master_log_file</a:t>
            </a:r>
            <a:r>
              <a:rPr lang="en-US" altLang="zh-CN" dirty="0">
                <a:solidFill>
                  <a:srgbClr val="FFFF00"/>
                </a:solidFill>
                <a:latin typeface="微软雅黑" panose="020B0503020204020204" pitchFamily="34" charset="-122"/>
                <a:ea typeface="微软雅黑" panose="020B0503020204020204" pitchFamily="34" charset="-122"/>
              </a:rPr>
              <a:t>="master51.000001",</a:t>
            </a:r>
          </a:p>
          <a:p>
            <a:r>
              <a:rPr lang="en-US" altLang="zh-CN" dirty="0">
                <a:solidFill>
                  <a:srgbClr val="FFFF00"/>
                </a:solidFill>
                <a:latin typeface="微软雅黑" panose="020B0503020204020204" pitchFamily="34" charset="-122"/>
                <a:ea typeface="微软雅黑" panose="020B0503020204020204" pitchFamily="34" charset="-122"/>
              </a:rPr>
              <a:t>    -&gt; </a:t>
            </a:r>
            <a:r>
              <a:rPr lang="en-US" altLang="zh-CN" dirty="0" err="1">
                <a:solidFill>
                  <a:srgbClr val="FFFF00"/>
                </a:solidFill>
                <a:latin typeface="微软雅黑" panose="020B0503020204020204" pitchFamily="34" charset="-122"/>
                <a:ea typeface="微软雅黑" panose="020B0503020204020204" pitchFamily="34" charset="-122"/>
              </a:rPr>
              <a:t>master_log_pos</a:t>
            </a:r>
            <a:r>
              <a:rPr lang="en-US" altLang="zh-CN" dirty="0">
                <a:solidFill>
                  <a:srgbClr val="FFFF00"/>
                </a:solidFill>
                <a:latin typeface="微软雅黑" panose="020B0503020204020204" pitchFamily="34" charset="-122"/>
                <a:ea typeface="微软雅黑" panose="020B0503020204020204" pitchFamily="34" charset="-122"/>
              </a:rPr>
              <a:t>=441;</a:t>
            </a:r>
          </a:p>
          <a:p>
            <a:r>
              <a:rPr lang="en-US" altLang="zh-CN" dirty="0">
                <a:solidFill>
                  <a:srgbClr val="FFFF00"/>
                </a:solidFill>
                <a:latin typeface="微软雅黑" panose="020B0503020204020204" pitchFamily="34" charset="-122"/>
                <a:ea typeface="微软雅黑" panose="020B0503020204020204" pitchFamily="34" charset="-122"/>
              </a:rPr>
              <a:t>Query OK, 0 rows affected, 2 warnings (0.04 sec)</a:t>
            </a:r>
          </a:p>
          <a:p>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mysql</a:t>
            </a:r>
            <a:r>
              <a:rPr lang="en-US" altLang="zh-CN" dirty="0">
                <a:solidFill>
                  <a:srgbClr val="FFFF00"/>
                </a:solidFill>
                <a:latin typeface="微软雅黑" panose="020B0503020204020204" pitchFamily="34" charset="-122"/>
                <a:ea typeface="微软雅黑" panose="020B0503020204020204" pitchFamily="34" charset="-122"/>
              </a:rPr>
              <a:t>&gt; start slave;</a:t>
            </a:r>
          </a:p>
          <a:p>
            <a:r>
              <a:rPr lang="en-US" altLang="zh-CN" dirty="0">
                <a:solidFill>
                  <a:srgbClr val="FFFF00"/>
                </a:solidFill>
                <a:latin typeface="微软雅黑" panose="020B0503020204020204" pitchFamily="34" charset="-122"/>
                <a:ea typeface="微软雅黑" panose="020B0503020204020204" pitchFamily="34" charset="-122"/>
              </a:rPr>
              <a:t>Query OK, 0 rows affected (0.01 sec)</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5557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配置第</a:t>
            </a:r>
            <a:r>
              <a:rPr lang="en-US" altLang="zh-CN" dirty="0"/>
              <a:t>2</a:t>
            </a:r>
            <a:r>
              <a:rPr lang="zh-CN" altLang="en-US" dirty="0" smtClean="0"/>
              <a:t>台  </a:t>
            </a:r>
            <a:r>
              <a:rPr lang="en-US" altLang="zh-CN" dirty="0" smtClean="0"/>
              <a:t>slave</a:t>
            </a:r>
            <a:r>
              <a:rPr lang="zh-CN" altLang="en-US" dirty="0" smtClean="0"/>
              <a:t>服务器</a:t>
            </a:r>
            <a:r>
              <a:rPr lang="en-US" altLang="zh-CN" dirty="0" smtClean="0"/>
              <a:t>(</a:t>
            </a:r>
            <a:r>
              <a:rPr lang="zh-CN" altLang="en-US" dirty="0" smtClean="0"/>
              <a:t>续</a:t>
            </a:r>
            <a:r>
              <a:rPr lang="en-US" altLang="zh-CN" dirty="0" smtClean="0"/>
              <a:t>1)</a:t>
            </a:r>
            <a:endParaRPr lang="zh-CN" altLang="en-US" dirty="0"/>
          </a:p>
        </p:txBody>
      </p:sp>
      <p:sp>
        <p:nvSpPr>
          <p:cNvPr id="5" name="内容占位符 2"/>
          <p:cNvSpPr txBox="1">
            <a:spLocks/>
          </p:cNvSpPr>
          <p:nvPr/>
        </p:nvSpPr>
        <p:spPr>
          <a:xfrm>
            <a:off x="611560" y="1340768"/>
            <a:ext cx="7608416" cy="497957"/>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20000"/>
              </a:lnSpc>
              <a:spcBef>
                <a:spcPct val="20000"/>
              </a:spcBef>
              <a:buFont typeface="Arial" pitchFamily="34" charset="0"/>
              <a:buChar char="–"/>
              <a:defRPr sz="2200" b="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 typeface="Arial" pitchFamily="34" charset="0"/>
              <a:buNone/>
              <a:defRPr sz="1800" b="0" kern="1200">
                <a:solidFill>
                  <a:srgbClr val="00B0F0"/>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dirty="0" smtClean="0">
                <a:solidFill>
                  <a:prstClr val="white"/>
                </a:solidFill>
              </a:rPr>
              <a:t>从库 </a:t>
            </a:r>
            <a:r>
              <a:rPr lang="en-US" altLang="zh-CN" dirty="0" smtClean="0">
                <a:solidFill>
                  <a:prstClr val="white"/>
                </a:solidFill>
              </a:rPr>
              <a:t>slave55  </a:t>
            </a:r>
            <a:r>
              <a:rPr lang="zh-CN" altLang="en-US" dirty="0" smtClean="0">
                <a:solidFill>
                  <a:prstClr val="white"/>
                </a:solidFill>
              </a:rPr>
              <a:t>数据库服务器配置文件</a:t>
            </a:r>
            <a:endParaRPr lang="en-US" altLang="zh-CN" dirty="0" smtClean="0">
              <a:solidFill>
                <a:prstClr val="white"/>
              </a:solidFill>
            </a:endParaRPr>
          </a:p>
        </p:txBody>
      </p:sp>
      <p:sp>
        <p:nvSpPr>
          <p:cNvPr id="6" name="矩形 5"/>
          <p:cNvSpPr>
            <a:spLocks noChangeArrowheads="1"/>
          </p:cNvSpPr>
          <p:nvPr/>
        </p:nvSpPr>
        <p:spPr bwMode="auto">
          <a:xfrm>
            <a:off x="588789" y="1916832"/>
            <a:ext cx="7367587"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 vim /etc/my.cnf</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[mysqld]</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server_id=55</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zh-CN" altLang="nn-NO" dirty="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wq</a:t>
            </a:r>
          </a:p>
          <a:p>
            <a:endPar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mysql&gt; change master to </a:t>
            </a: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    -&gt; master_host="</a:t>
            </a:r>
            <a:r>
              <a:rPr lang="nn-NO" altLang="zh-CN" sz="1600" dirty="0" smtClean="0">
                <a:solidFill>
                  <a:srgbClr val="FFFF00"/>
                </a:solidFill>
                <a:latin typeface="微软雅黑" panose="020B0503020204020204" pitchFamily="34" charset="-122"/>
                <a:ea typeface="微软雅黑" panose="020B0503020204020204" pitchFamily="34" charset="-122"/>
                <a:sym typeface="Calibri" pitchFamily="34" charset="0"/>
              </a:rPr>
              <a:t>192.168.4.51",</a:t>
            </a:r>
            <a:endPar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    -&gt; master_user="repluser",</a:t>
            </a: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    -&gt; master_password="123456",</a:t>
            </a: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    -&gt; master_log_file="master51.000001",</a:t>
            </a: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    -&gt; master_log_pos=441;</a:t>
            </a: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Query OK, 0 rows affected, 2 warnings (0.04 sec)</a:t>
            </a:r>
          </a:p>
          <a:p>
            <a:endPar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mysql&gt; start slave;</a:t>
            </a:r>
          </a:p>
          <a:p>
            <a:r>
              <a:rPr lang="nn-NO" altLang="zh-CN" sz="1600" dirty="0">
                <a:solidFill>
                  <a:srgbClr val="FFFF00"/>
                </a:solidFill>
                <a:latin typeface="微软雅黑" panose="020B0503020204020204" pitchFamily="34" charset="-122"/>
                <a:ea typeface="微软雅黑" panose="020B0503020204020204" pitchFamily="34" charset="-122"/>
                <a:sym typeface="Calibri" pitchFamily="34" charset="0"/>
              </a:rPr>
              <a:t>Query OK, 0 rows affected (0.01 sec)</a:t>
            </a:r>
          </a:p>
          <a:p>
            <a:endParaRPr lang="zh-CN" altLang="en-US" sz="16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8855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配置管理主机</a:t>
            </a:r>
            <a:endParaRPr lang="zh-CN" altLang="en-US" dirty="0"/>
          </a:p>
        </p:txBody>
      </p:sp>
      <p:sp>
        <p:nvSpPr>
          <p:cNvPr id="3" name="内容占位符 2"/>
          <p:cNvSpPr>
            <a:spLocks noGrp="1"/>
          </p:cNvSpPr>
          <p:nvPr>
            <p:ph sz="quarter" idx="10"/>
          </p:nvPr>
        </p:nvSpPr>
        <p:spPr>
          <a:xfrm>
            <a:off x="611560" y="1268760"/>
            <a:ext cx="7608416" cy="497957"/>
          </a:xfrm>
        </p:spPr>
        <p:txBody>
          <a:bodyPr/>
          <a:lstStyle/>
          <a:p>
            <a:pPr marL="0" indent="0">
              <a:buNone/>
            </a:pPr>
            <a:r>
              <a:rPr lang="zh-CN" altLang="en-US" dirty="0"/>
              <a:t>管理</a:t>
            </a:r>
            <a:r>
              <a:rPr lang="zh-CN" altLang="en-US" dirty="0" smtClean="0"/>
              <a:t>节点主机配置文件</a:t>
            </a:r>
            <a:endParaRPr lang="en-US" altLang="zh-CN" dirty="0" smtClean="0"/>
          </a:p>
        </p:txBody>
      </p:sp>
      <p:sp>
        <p:nvSpPr>
          <p:cNvPr id="4" name="矩形 3"/>
          <p:cNvSpPr>
            <a:spLocks noChangeArrowheads="1"/>
          </p:cNvSpPr>
          <p:nvPr/>
        </p:nvSpPr>
        <p:spPr bwMode="auto">
          <a:xfrm>
            <a:off x="626826" y="1724615"/>
            <a:ext cx="81347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fr-FR" altLang="zh-CN" dirty="0">
                <a:solidFill>
                  <a:srgbClr val="FFFF00"/>
                </a:solidFill>
                <a:latin typeface="微软雅黑" panose="020B0503020204020204" pitchFamily="34" charset="-122"/>
                <a:ea typeface="微软雅黑" panose="020B0503020204020204" pitchFamily="34" charset="-122"/>
                <a:sym typeface="Calibri" pitchFamily="34" charset="0"/>
              </a:rPr>
              <a:t>]# cp  mha4mysql-manager-0.56/bin/* /usr/local/bin/</a:t>
            </a:r>
          </a:p>
          <a:p>
            <a:r>
              <a:rPr lang="fr-FR" altLang="zh-CN" dirty="0">
                <a:solidFill>
                  <a:srgbClr val="FFFF00"/>
                </a:solidFill>
                <a:latin typeface="微软雅黑" panose="020B0503020204020204" pitchFamily="34" charset="-122"/>
                <a:ea typeface="微软雅黑" panose="020B0503020204020204" pitchFamily="34" charset="-122"/>
                <a:sym typeface="Calibri" pitchFamily="34" charset="0"/>
              </a:rPr>
              <a:t>]#mkdir /etc/mha_manager/</a:t>
            </a:r>
          </a:p>
          <a:p>
            <a:r>
              <a:rPr lang="fr-FR" altLang="zh-CN" dirty="0">
                <a:solidFill>
                  <a:srgbClr val="FFFF00"/>
                </a:solidFill>
                <a:latin typeface="微软雅黑" panose="020B0503020204020204" pitchFamily="34" charset="-122"/>
                <a:ea typeface="微软雅黑" panose="020B0503020204020204" pitchFamily="34" charset="-122"/>
                <a:sym typeface="Calibri" pitchFamily="34" charset="0"/>
              </a:rPr>
              <a:t>[root@host114 mha4mysql-manager-0.56]# cp samples/conf/app1.cnf  /etc/mha_manager</a:t>
            </a:r>
            <a:r>
              <a:rPr lang="fr-FR"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endParaRPr lang="fr-FR" altLang="zh-CN"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
        <p:nvSpPr>
          <p:cNvPr id="6" name="矩形 5"/>
          <p:cNvSpPr>
            <a:spLocks noChangeArrowheads="1"/>
          </p:cNvSpPr>
          <p:nvPr/>
        </p:nvSpPr>
        <p:spPr bwMode="auto">
          <a:xfrm>
            <a:off x="611560" y="2926685"/>
            <a:ext cx="813479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fr-FR"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fr-FR" altLang="zh-CN" dirty="0">
                <a:solidFill>
                  <a:srgbClr val="FFFF00"/>
                </a:solidFill>
                <a:latin typeface="微软雅黑" panose="020B0503020204020204" pitchFamily="34" charset="-122"/>
                <a:ea typeface="微软雅黑" panose="020B0503020204020204" pitchFamily="34" charset="-122"/>
                <a:sym typeface="Calibri" pitchFamily="34" charset="0"/>
              </a:rPr>
              <a:t>]# vim /etc/mha_manager/app1.cnf</a:t>
            </a:r>
            <a:endParaRPr lang="zh-CN" altLang="en-US" sz="1600" dirty="0">
              <a:solidFill>
                <a:prstClr val="white"/>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a:solidFill>
                  <a:srgbClr val="FFFF00"/>
                </a:solidFill>
                <a:latin typeface="微软雅黑" panose="020B0503020204020204" pitchFamily="34" charset="-122"/>
                <a:ea typeface="微软雅黑" panose="020B0503020204020204" pitchFamily="34" charset="-122"/>
              </a:rPr>
              <a:t>server default]</a:t>
            </a:r>
          </a:p>
          <a:p>
            <a:r>
              <a:rPr lang="en-US" altLang="zh-CN" dirty="0" err="1">
                <a:solidFill>
                  <a:srgbClr val="FFFF00"/>
                </a:solidFill>
                <a:latin typeface="微软雅黑" panose="020B0503020204020204" pitchFamily="34" charset="-122"/>
                <a:ea typeface="微软雅黑" panose="020B0503020204020204" pitchFamily="34" charset="-122"/>
              </a:rPr>
              <a:t>manager_workdir</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etc</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mha_manager</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manager_log</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etc</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mha_manager</a:t>
            </a:r>
            <a:r>
              <a:rPr lang="en-US" altLang="zh-CN" dirty="0" smtClean="0">
                <a:solidFill>
                  <a:srgbClr val="FFFF00"/>
                </a:solidFill>
                <a:latin typeface="微软雅黑" panose="020B0503020204020204" pitchFamily="34" charset="-122"/>
                <a:ea typeface="微软雅黑" panose="020B0503020204020204" pitchFamily="34" charset="-122"/>
              </a:rPr>
              <a:t>/manager.log</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master_ip_failover_script</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usr</a:t>
            </a:r>
            <a:r>
              <a:rPr lang="en-US" altLang="zh-CN" dirty="0" smtClean="0">
                <a:solidFill>
                  <a:srgbClr val="FFFF00"/>
                </a:solidFill>
                <a:latin typeface="微软雅黑" panose="020B0503020204020204" pitchFamily="34" charset="-122"/>
                <a:ea typeface="微软雅黑" panose="020B0503020204020204" pitchFamily="34" charset="-122"/>
              </a:rPr>
              <a:t>/local/bin/</a:t>
            </a:r>
            <a:r>
              <a:rPr lang="en-US" altLang="zh-CN" dirty="0" err="1" smtClean="0">
                <a:solidFill>
                  <a:srgbClr val="FFFF00"/>
                </a:solidFill>
                <a:latin typeface="微软雅黑" panose="020B0503020204020204" pitchFamily="34" charset="-122"/>
                <a:ea typeface="微软雅黑" panose="020B0503020204020204" pitchFamily="34" charset="-122"/>
              </a:rPr>
              <a:t>master_ip_failover</a:t>
            </a:r>
            <a:r>
              <a:rPr lang="en-US" altLang="zh-CN" dirty="0" smtClean="0">
                <a:solidFill>
                  <a:srgbClr val="FFFF00"/>
                </a:solidFill>
                <a:latin typeface="微软雅黑" panose="020B0503020204020204" pitchFamily="34" charset="-122"/>
                <a:ea typeface="微软雅黑" panose="020B0503020204020204" pitchFamily="34" charset="-122"/>
              </a:rPr>
              <a:t>  </a:t>
            </a:r>
            <a:r>
              <a:rPr lang="en-US" altLang="zh-CN" dirty="0" smtClean="0">
                <a:solidFill>
                  <a:srgbClr val="FFFF00"/>
                </a:solidFill>
                <a:latin typeface="微软雅黑" panose="020B0503020204020204" pitchFamily="34" charset="-122"/>
                <a:ea typeface="微软雅黑" panose="020B0503020204020204" pitchFamily="34" charset="-122"/>
              </a:rPr>
              <a:t>//</a:t>
            </a:r>
            <a:r>
              <a:rPr lang="zh-CN" altLang="en-US" dirty="0">
                <a:solidFill>
                  <a:srgbClr val="FFFF00"/>
                </a:solidFill>
                <a:latin typeface="微软雅黑" panose="020B0503020204020204" pitchFamily="34" charset="-122"/>
                <a:ea typeface="微软雅黑" panose="020B0503020204020204" pitchFamily="34" charset="-122"/>
              </a:rPr>
              <a:t>自动</a:t>
            </a:r>
            <a:r>
              <a:rPr lang="en-US" altLang="zh-CN" dirty="0">
                <a:solidFill>
                  <a:srgbClr val="FFFF00"/>
                </a:solidFill>
                <a:latin typeface="微软雅黑" panose="020B0503020204020204" pitchFamily="34" charset="-122"/>
                <a:ea typeface="微软雅黑" panose="020B0503020204020204" pitchFamily="34" charset="-122"/>
              </a:rPr>
              <a:t>failover</a:t>
            </a:r>
            <a:r>
              <a:rPr lang="zh-CN" altLang="en-US" dirty="0">
                <a:solidFill>
                  <a:srgbClr val="FFFF00"/>
                </a:solidFill>
                <a:latin typeface="微软雅黑" panose="020B0503020204020204" pitchFamily="34" charset="-122"/>
                <a:ea typeface="微软雅黑" panose="020B0503020204020204" pitchFamily="34" charset="-122"/>
              </a:rPr>
              <a:t>时候的切换</a:t>
            </a:r>
            <a:r>
              <a:rPr lang="zh-CN" altLang="en-US" dirty="0" smtClean="0">
                <a:solidFill>
                  <a:srgbClr val="FFFF00"/>
                </a:solidFill>
                <a:latin typeface="微软雅黑" panose="020B0503020204020204" pitchFamily="34" charset="-122"/>
                <a:ea typeface="微软雅黑" panose="020B0503020204020204" pitchFamily="34" charset="-122"/>
              </a:rPr>
              <a:t>脚本</a:t>
            </a:r>
            <a:endParaRPr lang="en-US" altLang="zh-CN" dirty="0" smtClean="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ssh_user</a:t>
            </a:r>
            <a:r>
              <a:rPr lang="en-US" altLang="zh-CN" dirty="0" smtClean="0">
                <a:solidFill>
                  <a:srgbClr val="FFFF00"/>
                </a:solidFill>
                <a:latin typeface="微软雅黑" panose="020B0503020204020204" pitchFamily="34" charset="-122"/>
                <a:ea typeface="微软雅黑" panose="020B0503020204020204" pitchFamily="34" charset="-122"/>
              </a:rPr>
              <a:t>=root</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a:solidFill>
                  <a:srgbClr val="FFFF00"/>
                </a:solidFill>
                <a:latin typeface="微软雅黑" panose="020B0503020204020204" pitchFamily="34" charset="-122"/>
                <a:ea typeface="微软雅黑" panose="020B0503020204020204" pitchFamily="34" charset="-122"/>
              </a:rPr>
              <a:t>ssh_port</a:t>
            </a:r>
            <a:r>
              <a:rPr lang="en-US" altLang="zh-CN" dirty="0">
                <a:solidFill>
                  <a:srgbClr val="FFFF00"/>
                </a:solidFill>
                <a:latin typeface="微软雅黑" panose="020B0503020204020204" pitchFamily="34" charset="-122"/>
                <a:ea typeface="微软雅黑" panose="020B0503020204020204" pitchFamily="34" charset="-122"/>
              </a:rPr>
              <a:t>=22</a:t>
            </a:r>
          </a:p>
          <a:p>
            <a:r>
              <a:rPr lang="en-US" altLang="zh-CN" dirty="0" err="1" smtClean="0">
                <a:solidFill>
                  <a:srgbClr val="FFFF00"/>
                </a:solidFill>
                <a:latin typeface="微软雅黑" panose="020B0503020204020204" pitchFamily="34" charset="-122"/>
                <a:ea typeface="微软雅黑" panose="020B0503020204020204" pitchFamily="34" charset="-122"/>
              </a:rPr>
              <a:t>repl_user</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repluser</a:t>
            </a:r>
            <a:r>
              <a:rPr lang="en-US" altLang="zh-CN" dirty="0" smtClean="0">
                <a:solidFill>
                  <a:srgbClr val="FFFF00"/>
                </a:solidFill>
                <a:latin typeface="微软雅黑" panose="020B0503020204020204" pitchFamily="34" charset="-122"/>
                <a:ea typeface="微软雅黑" panose="020B0503020204020204" pitchFamily="34" charset="-122"/>
              </a:rPr>
              <a:t>   //</a:t>
            </a:r>
            <a:r>
              <a:rPr lang="zh-CN" altLang="en-US" dirty="0" smtClean="0">
                <a:solidFill>
                  <a:srgbClr val="FFFF00"/>
                </a:solidFill>
                <a:latin typeface="微软雅黑" panose="020B0503020204020204" pitchFamily="34" charset="-122"/>
                <a:ea typeface="微软雅黑" panose="020B0503020204020204" pitchFamily="34" charset="-122"/>
              </a:rPr>
              <a:t>主从同步用户名</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err="1" smtClean="0">
                <a:solidFill>
                  <a:srgbClr val="FFFF00"/>
                </a:solidFill>
                <a:latin typeface="微软雅黑" panose="020B0503020204020204" pitchFamily="34" charset="-122"/>
                <a:ea typeface="微软雅黑" panose="020B0503020204020204" pitchFamily="34" charset="-122"/>
              </a:rPr>
              <a:t>repl_password</a:t>
            </a:r>
            <a:r>
              <a:rPr lang="en-US" altLang="zh-CN" dirty="0" smtClean="0">
                <a:solidFill>
                  <a:srgbClr val="FFFF00"/>
                </a:solidFill>
                <a:latin typeface="微软雅黑" panose="020B0503020204020204" pitchFamily="34" charset="-122"/>
                <a:ea typeface="微软雅黑" panose="020B0503020204020204" pitchFamily="34" charset="-122"/>
              </a:rPr>
              <a:t>=123456  //</a:t>
            </a:r>
            <a:r>
              <a:rPr lang="zh-CN" altLang="en-US" dirty="0" smtClean="0">
                <a:solidFill>
                  <a:srgbClr val="FFFF00"/>
                </a:solidFill>
                <a:latin typeface="微软雅黑" panose="020B0503020204020204" pitchFamily="34" charset="-122"/>
                <a:ea typeface="微软雅黑" panose="020B0503020204020204" pitchFamily="34" charset="-122"/>
              </a:rPr>
              <a:t>主从同步密码</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user=root  </a:t>
            </a:r>
            <a:r>
              <a:rPr lang="en-US" altLang="zh-CN" dirty="0" smtClean="0">
                <a:solidFill>
                  <a:srgbClr val="FFFF00"/>
                </a:solidFill>
                <a:latin typeface="微软雅黑" panose="020B0503020204020204" pitchFamily="34" charset="-122"/>
                <a:ea typeface="微软雅黑" panose="020B0503020204020204" pitchFamily="34" charset="-122"/>
              </a:rPr>
              <a:t>//</a:t>
            </a:r>
            <a:r>
              <a:rPr lang="zh-CN" altLang="en-US" dirty="0" smtClean="0">
                <a:solidFill>
                  <a:srgbClr val="FFFF00"/>
                </a:solidFill>
                <a:latin typeface="微软雅黑" panose="020B0503020204020204" pitchFamily="34" charset="-122"/>
                <a:ea typeface="微软雅黑" panose="020B0503020204020204" pitchFamily="34" charset="-122"/>
              </a:rPr>
              <a:t>连接数据库服务器</a:t>
            </a:r>
            <a:r>
              <a:rPr lang="zh-CN" altLang="en-US" dirty="0" smtClean="0">
                <a:solidFill>
                  <a:srgbClr val="FFFF00"/>
                </a:solidFill>
                <a:latin typeface="微软雅黑" panose="020B0503020204020204" pitchFamily="34" charset="-122"/>
                <a:ea typeface="微软雅黑" panose="020B0503020204020204" pitchFamily="34" charset="-122"/>
              </a:rPr>
              <a:t>用户名</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smtClean="0">
                <a:solidFill>
                  <a:srgbClr val="FFFF00"/>
                </a:solidFill>
                <a:latin typeface="微软雅黑" panose="020B0503020204020204" pitchFamily="34" charset="-122"/>
                <a:ea typeface="微软雅黑" panose="020B0503020204020204" pitchFamily="34" charset="-122"/>
              </a:rPr>
              <a:t>password=123456  </a:t>
            </a:r>
            <a:r>
              <a:rPr lang="en-US" altLang="zh-CN" dirty="0" smtClean="0">
                <a:solidFill>
                  <a:srgbClr val="FFFF00"/>
                </a:solidFill>
                <a:latin typeface="微软雅黑" panose="020B0503020204020204" pitchFamily="34" charset="-122"/>
                <a:ea typeface="微软雅黑" panose="020B0503020204020204" pitchFamily="34" charset="-122"/>
              </a:rPr>
              <a:t>//</a:t>
            </a:r>
            <a:r>
              <a:rPr lang="zh-CN" altLang="en-US" dirty="0" smtClean="0">
                <a:solidFill>
                  <a:srgbClr val="FFFF00"/>
                </a:solidFill>
                <a:latin typeface="微软雅黑" panose="020B0503020204020204" pitchFamily="34" charset="-122"/>
                <a:ea typeface="微软雅黑" panose="020B0503020204020204" pitchFamily="34" charset="-122"/>
              </a:rPr>
              <a:t>密码</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0017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配置管理主机</a:t>
            </a:r>
            <a:r>
              <a:rPr lang="en-US" altLang="zh-CN" dirty="0" smtClean="0"/>
              <a:t>(</a:t>
            </a:r>
            <a:r>
              <a:rPr lang="zh-CN" altLang="en-US" dirty="0" smtClean="0"/>
              <a:t>续</a:t>
            </a:r>
            <a:r>
              <a:rPr lang="en-US" altLang="zh-CN" dirty="0" smtClean="0"/>
              <a:t>1)</a:t>
            </a:r>
            <a:endParaRPr lang="zh-CN" altLang="en-US" dirty="0"/>
          </a:p>
        </p:txBody>
      </p:sp>
      <p:sp>
        <p:nvSpPr>
          <p:cNvPr id="6" name="矩形 5"/>
          <p:cNvSpPr>
            <a:spLocks noChangeArrowheads="1"/>
          </p:cNvSpPr>
          <p:nvPr/>
        </p:nvSpPr>
        <p:spPr bwMode="auto">
          <a:xfrm>
            <a:off x="611560" y="1700808"/>
            <a:ext cx="813479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[server1]</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hostname=192.168.4.51</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port=3306</a:t>
            </a:r>
          </a:p>
          <a:p>
            <a:endPar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server2]</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hostname=192.168.4.52</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port=3306</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candidate_master=1   </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设置为候选</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master</a:t>
            </a:r>
          </a:p>
          <a:p>
            <a:endPar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server3]</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hostname=192.168.4.53</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port=3306</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candidate_master=1    </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设置为候选</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master</a:t>
            </a:r>
          </a:p>
        </p:txBody>
      </p:sp>
    </p:spTree>
    <p:extLst>
      <p:ext uri="{BB962C8B-B14F-4D97-AF65-F5344CB8AC3E}">
        <p14:creationId xmlns:p14="http://schemas.microsoft.com/office/powerpoint/2010/main" val="2331054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0892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MHA</a:t>
            </a:r>
            <a:r>
              <a:rPr lang="zh-CN" altLang="en-US" sz="1600" b="1" dirty="0" smtClean="0">
                <a:latin typeface="微软雅黑" panose="020B0503020204020204" pitchFamily="34" charset="-122"/>
                <a:ea typeface="微软雅黑" panose="020B0503020204020204" pitchFamily="34" charset="-122"/>
              </a:rPr>
              <a:t>集群概述</a:t>
            </a:r>
            <a:endParaRPr lang="zh-CN" altLang="en-US"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00762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MHA</a:t>
            </a:r>
            <a:r>
              <a:rPr lang="zh-CN" altLang="en-US" sz="1400" dirty="0" smtClean="0">
                <a:latin typeface="微软雅黑" panose="020B0503020204020204" pitchFamily="34" charset="-122"/>
                <a:ea typeface="微软雅黑" panose="020B0503020204020204" pitchFamily="34" charset="-122"/>
              </a:rPr>
              <a:t>介绍</a:t>
            </a:r>
            <a:endParaRPr lang="zh-CN" altLang="en-US" sz="1400" dirty="0">
              <a:latin typeface="微软雅黑" panose="020B0503020204020204" pitchFamily="34" charset="-122"/>
              <a:ea typeface="微软雅黑" panose="020B0503020204020204" pitchFamily="34" charset="-122"/>
            </a:endParaRPr>
          </a:p>
        </p:txBody>
      </p:sp>
      <p:sp>
        <p:nvSpPr>
          <p:cNvPr id="109" name="圆角矩形 108"/>
          <p:cNvSpPr/>
          <p:nvPr/>
        </p:nvSpPr>
        <p:spPr>
          <a:xfrm>
            <a:off x="4987907" y="143975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MHA</a:t>
            </a:r>
            <a:r>
              <a:rPr lang="zh-CN" altLang="en-US" sz="1400" dirty="0" smtClean="0">
                <a:latin typeface="微软雅黑" panose="020B0503020204020204" pitchFamily="34" charset="-122"/>
                <a:ea typeface="微软雅黑" panose="020B0503020204020204" pitchFamily="34" charset="-122"/>
              </a:rPr>
              <a:t>组成</a:t>
            </a:r>
            <a:endParaRPr lang="zh-CN" altLang="en-US" sz="1400" dirty="0">
              <a:latin typeface="微软雅黑" panose="020B0503020204020204" pitchFamily="34" charset="-122"/>
              <a:ea typeface="微软雅黑" panose="020B0503020204020204" pitchFamily="34" charset="-122"/>
            </a:endParaRPr>
          </a:p>
        </p:txBody>
      </p:sp>
      <p:cxnSp>
        <p:nvCxnSpPr>
          <p:cNvPr id="132" name="直接箭头连接符 131"/>
          <p:cNvCxnSpPr>
            <a:stCxn id="11" idx="3"/>
            <a:endCxn id="105" idx="1"/>
          </p:cNvCxnSpPr>
          <p:nvPr/>
        </p:nvCxnSpPr>
        <p:spPr>
          <a:xfrm flipV="1">
            <a:off x="2166271" y="1187622"/>
            <a:ext cx="1048406" cy="1803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26" idx="1"/>
          </p:cNvCxnSpPr>
          <p:nvPr/>
        </p:nvCxnSpPr>
        <p:spPr>
          <a:xfrm>
            <a:off x="2166271" y="2990974"/>
            <a:ext cx="1048406" cy="1046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87907" y="101036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MHA</a:t>
            </a:r>
            <a:r>
              <a:rPr lang="zh-CN" altLang="en-US" sz="1400" dirty="0" smtClean="0">
                <a:latin typeface="微软雅黑" panose="020B0503020204020204" pitchFamily="34" charset="-122"/>
                <a:ea typeface="微软雅黑" panose="020B0503020204020204" pitchFamily="34" charset="-122"/>
              </a:rPr>
              <a:t>简介</a:t>
            </a:r>
            <a:endParaRPr lang="zh-CN" altLang="en-US" sz="1400"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b="1" dirty="0" smtClean="0"/>
                <a:t>MHA</a:t>
              </a:r>
              <a:r>
                <a:rPr lang="zh-CN" altLang="en-US" sz="2400" b="1" dirty="0" smtClean="0"/>
                <a:t>集群概述</a:t>
              </a:r>
              <a:endParaRPr lang="zh-CN" altLang="en-US" sz="2400" b="1" dirty="0"/>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grpSp>
      <p:sp>
        <p:nvSpPr>
          <p:cNvPr id="26" name="圆角矩形 25"/>
          <p:cNvSpPr/>
          <p:nvPr/>
        </p:nvSpPr>
        <p:spPr>
          <a:xfrm>
            <a:off x="3214677" y="3857058"/>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MHA</a:t>
            </a:r>
            <a:r>
              <a:rPr lang="zh-CN" altLang="en-US" sz="1400" dirty="0" smtClean="0">
                <a:latin typeface="微软雅黑" panose="020B0503020204020204" pitchFamily="34" charset="-122"/>
                <a:ea typeface="微软雅黑" panose="020B0503020204020204" pitchFamily="34" charset="-122"/>
              </a:rPr>
              <a:t>工作过程</a:t>
            </a:r>
            <a:endParaRPr lang="zh-CN" altLang="en-US" sz="1400" dirty="0">
              <a:latin typeface="微软雅黑" panose="020B0503020204020204" pitchFamily="34" charset="-122"/>
              <a:ea typeface="微软雅黑" panose="020B0503020204020204" pitchFamily="34" charset="-122"/>
            </a:endParaRPr>
          </a:p>
        </p:txBody>
      </p:sp>
      <p:sp>
        <p:nvSpPr>
          <p:cNvPr id="28" name="圆角矩形 27"/>
          <p:cNvSpPr/>
          <p:nvPr/>
        </p:nvSpPr>
        <p:spPr>
          <a:xfrm>
            <a:off x="4987907" y="385705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MHA</a:t>
            </a:r>
            <a:r>
              <a:rPr lang="zh-CN" altLang="en-US" sz="1400" dirty="0" smtClean="0">
                <a:latin typeface="微软雅黑" panose="020B0503020204020204" pitchFamily="34" charset="-122"/>
                <a:ea typeface="微软雅黑" panose="020B0503020204020204" pitchFamily="34" charset="-122"/>
              </a:rPr>
              <a:t>集群架构</a:t>
            </a:r>
            <a:endParaRPr lang="zh-CN" altLang="en-US" sz="1400" dirty="0">
              <a:latin typeface="微软雅黑" panose="020B0503020204020204" pitchFamily="34" charset="-122"/>
              <a:ea typeface="微软雅黑" panose="020B0503020204020204" pitchFamily="34" charset="-122"/>
            </a:endParaRPr>
          </a:p>
        </p:txBody>
      </p:sp>
      <p:sp>
        <p:nvSpPr>
          <p:cNvPr id="36" name="圆角矩形 35"/>
          <p:cNvSpPr/>
          <p:nvPr/>
        </p:nvSpPr>
        <p:spPr>
          <a:xfrm>
            <a:off x="4987907" y="429313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latin typeface="微软雅黑" panose="020B0503020204020204" pitchFamily="34" charset="-122"/>
                <a:ea typeface="微软雅黑" panose="020B0503020204020204" pitchFamily="34" charset="-122"/>
              </a:rPr>
              <a:t>MHA</a:t>
            </a:r>
            <a:r>
              <a:rPr lang="zh-CN" altLang="en-US" sz="1400" dirty="0" smtClean="0">
                <a:latin typeface="微软雅黑" panose="020B0503020204020204" pitchFamily="34" charset="-122"/>
                <a:ea typeface="微软雅黑" panose="020B0503020204020204" pitchFamily="34" charset="-122"/>
              </a:rPr>
              <a:t>工作过程</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5731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配置管理主机</a:t>
            </a:r>
            <a:r>
              <a:rPr lang="en-US" altLang="zh-CN" dirty="0" smtClean="0"/>
              <a:t>(</a:t>
            </a:r>
            <a:r>
              <a:rPr lang="zh-CN" altLang="en-US" dirty="0" smtClean="0"/>
              <a:t>续</a:t>
            </a:r>
            <a:r>
              <a:rPr lang="en-US" altLang="zh-CN" dirty="0"/>
              <a:t>2</a:t>
            </a:r>
            <a:r>
              <a:rPr lang="en-US" altLang="zh-CN" dirty="0" smtClean="0"/>
              <a:t>)</a:t>
            </a:r>
            <a:endParaRPr lang="zh-CN" altLang="en-US" dirty="0"/>
          </a:p>
        </p:txBody>
      </p:sp>
      <p:sp>
        <p:nvSpPr>
          <p:cNvPr id="6" name="矩形 5"/>
          <p:cNvSpPr>
            <a:spLocks noChangeArrowheads="1"/>
          </p:cNvSpPr>
          <p:nvPr/>
        </p:nvSpPr>
        <p:spPr bwMode="auto">
          <a:xfrm>
            <a:off x="611560" y="1700808"/>
            <a:ext cx="813479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server4]</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hostname=192.168.4.54</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port=3306</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no_master=1     </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zh-CN" altLang="en-US" dirty="0" smtClean="0">
                <a:solidFill>
                  <a:srgbClr val="FFFF00"/>
                </a:solidFill>
                <a:latin typeface="微软雅黑" panose="020B0503020204020204" pitchFamily="34" charset="-122"/>
                <a:ea typeface="微软雅黑" panose="020B0503020204020204" pitchFamily="34" charset="-122"/>
                <a:sym typeface="Calibri" pitchFamily="34" charset="0"/>
              </a:rPr>
              <a:t>不竞选</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master</a:t>
            </a:r>
          </a:p>
          <a:p>
            <a:endPar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endParaRP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server5]</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hostname=192.168.4.55</a:t>
            </a:r>
          </a:p>
          <a:p>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port=3306</a:t>
            </a:r>
          </a:p>
          <a:p>
            <a:r>
              <a:rPr lang="nn-NO" altLang="zh-CN" dirty="0" smtClean="0">
                <a:solidFill>
                  <a:srgbClr val="FFFF00"/>
                </a:solidFill>
                <a:latin typeface="微软雅黑" panose="020B0503020204020204" pitchFamily="34" charset="-122"/>
                <a:ea typeface="微软雅黑" panose="020B0503020204020204" pitchFamily="34" charset="-122"/>
                <a:sym typeface="Calibri" pitchFamily="34" charset="0"/>
              </a:rPr>
              <a:t>no_master=1   </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不竞选</a:t>
            </a:r>
            <a:r>
              <a:rPr lang="nn-NO" altLang="zh-CN" dirty="0">
                <a:solidFill>
                  <a:srgbClr val="FFFF00"/>
                </a:solidFill>
                <a:latin typeface="微软雅黑" panose="020B0503020204020204" pitchFamily="34" charset="-122"/>
                <a:ea typeface="微软雅黑" panose="020B0503020204020204" pitchFamily="34" charset="-122"/>
                <a:sym typeface="Calibri" pitchFamily="34" charset="0"/>
              </a:rPr>
              <a:t>master</a:t>
            </a:r>
            <a:endParaRPr lang="en-US" altLang="zh-CN"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909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08920"/>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测试配置</a:t>
            </a:r>
            <a:endParaRPr lang="zh-CN" altLang="en-US" sz="1600" b="1" dirty="0">
              <a:latin typeface="微软雅黑" panose="020B0503020204020204" pitchFamily="34" charset="-122"/>
              <a:ea typeface="微软雅黑" panose="020B0503020204020204" pitchFamily="34" charset="-122"/>
            </a:endParaRPr>
          </a:p>
        </p:txBody>
      </p:sp>
      <p:sp>
        <p:nvSpPr>
          <p:cNvPr id="105" name="圆角矩形 104"/>
          <p:cNvSpPr/>
          <p:nvPr/>
        </p:nvSpPr>
        <p:spPr>
          <a:xfrm>
            <a:off x="3214677" y="1007622"/>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测试集群配置</a:t>
            </a:r>
            <a:endParaRPr lang="zh-CN" altLang="en-US" sz="1400" dirty="0">
              <a:latin typeface="微软雅黑" panose="020B0503020204020204" pitchFamily="34" charset="-122"/>
              <a:ea typeface="微软雅黑" panose="020B0503020204020204" pitchFamily="34" charset="-122"/>
            </a:endParaRPr>
          </a:p>
        </p:txBody>
      </p:sp>
      <p:sp>
        <p:nvSpPr>
          <p:cNvPr id="120" name="圆角矩形 119"/>
          <p:cNvSpPr/>
          <p:nvPr/>
        </p:nvSpPr>
        <p:spPr>
          <a:xfrm>
            <a:off x="4987907" y="280863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漫游家目录的条件</a:t>
            </a:r>
          </a:p>
        </p:txBody>
      </p:sp>
      <p:cxnSp>
        <p:nvCxnSpPr>
          <p:cNvPr id="132" name="直接箭头连接符 131"/>
          <p:cNvCxnSpPr>
            <a:stCxn id="11" idx="3"/>
            <a:endCxn id="105" idx="1"/>
          </p:cNvCxnSpPr>
          <p:nvPr/>
        </p:nvCxnSpPr>
        <p:spPr>
          <a:xfrm flipV="1">
            <a:off x="2166271" y="1187622"/>
            <a:ext cx="1048406" cy="1803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4957927" y="100269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测试</a:t>
            </a:r>
            <a:r>
              <a:rPr lang="en-US" altLang="zh-CN" sz="1400" dirty="0" err="1" smtClean="0">
                <a:latin typeface="微软雅黑" panose="020B0503020204020204" pitchFamily="34" charset="-122"/>
                <a:ea typeface="微软雅黑" panose="020B0503020204020204" pitchFamily="34" charset="-122"/>
              </a:rPr>
              <a:t>ssh</a:t>
            </a:r>
            <a:r>
              <a:rPr lang="zh-CN" altLang="en-US" sz="1400" dirty="0" smtClean="0">
                <a:latin typeface="微软雅黑" panose="020B0503020204020204" pitchFamily="34" charset="-122"/>
                <a:ea typeface="微软雅黑" panose="020B0503020204020204" pitchFamily="34" charset="-122"/>
              </a:rPr>
              <a:t>密钥对认证登陆</a:t>
            </a:r>
            <a:endParaRPr lang="zh-CN" altLang="en-US" sz="1400" dirty="0">
              <a:latin typeface="微软雅黑" panose="020B0503020204020204" pitchFamily="34" charset="-122"/>
              <a:ea typeface="微软雅黑" panose="020B0503020204020204" pitchFamily="34" charset="-122"/>
            </a:endParaRPr>
          </a:p>
        </p:txBody>
      </p: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400" b="1" dirty="0" smtClean="0"/>
                <a:t>测试配置</a:t>
              </a:r>
              <a:endParaRPr lang="zh-CN" altLang="en-US" sz="2400" b="1" dirty="0"/>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smtClean="0">
                <a:solidFill>
                  <a:schemeClr val="tx1"/>
                </a:solidFill>
                <a:latin typeface="微软雅黑" pitchFamily="34" charset="-122"/>
                <a:ea typeface="微软雅黑" pitchFamily="34" charset="-122"/>
              </a:endParaRPr>
            </a:p>
          </p:txBody>
        </p:sp>
      </p:grpSp>
      <p:sp>
        <p:nvSpPr>
          <p:cNvPr id="23" name="圆角矩形 22"/>
          <p:cNvSpPr/>
          <p:nvPr/>
        </p:nvSpPr>
        <p:spPr>
          <a:xfrm>
            <a:off x="4987907" y="324471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客户机配置及验证</a:t>
            </a:r>
          </a:p>
        </p:txBody>
      </p:sp>
      <p:sp>
        <p:nvSpPr>
          <p:cNvPr id="20" name="圆角矩形 19"/>
          <p:cNvSpPr/>
          <p:nvPr/>
        </p:nvSpPr>
        <p:spPr>
          <a:xfrm>
            <a:off x="3214677" y="2808638"/>
            <a:ext cx="1717362"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测试高可用配置</a:t>
            </a:r>
            <a:endParaRPr lang="zh-CN" altLang="en-US" sz="1400" dirty="0">
              <a:latin typeface="微软雅黑" panose="020B0503020204020204" pitchFamily="34" charset="-122"/>
              <a:ea typeface="微软雅黑" panose="020B0503020204020204" pitchFamily="34" charset="-122"/>
            </a:endParaRPr>
          </a:p>
        </p:txBody>
      </p:sp>
      <p:cxnSp>
        <p:nvCxnSpPr>
          <p:cNvPr id="21" name="直接箭头连接符 20"/>
          <p:cNvCxnSpPr>
            <a:stCxn id="11" idx="3"/>
            <a:endCxn id="20" idx="1"/>
          </p:cNvCxnSpPr>
          <p:nvPr/>
        </p:nvCxnSpPr>
        <p:spPr>
          <a:xfrm flipV="1">
            <a:off x="2166271" y="2988638"/>
            <a:ext cx="1048406" cy="23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972917" y="1461005"/>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测试主从同步配置</a:t>
            </a:r>
            <a:endParaRPr lang="zh-CN" altLang="en-US" sz="1400" dirty="0">
              <a:latin typeface="微软雅黑" panose="020B0503020204020204" pitchFamily="34" charset="-122"/>
              <a:ea typeface="微软雅黑" panose="020B0503020204020204" pitchFamily="34" charset="-122"/>
            </a:endParaRPr>
          </a:p>
        </p:txBody>
      </p:sp>
      <p:sp>
        <p:nvSpPr>
          <p:cNvPr id="14" name="圆角矩形 13"/>
          <p:cNvSpPr/>
          <p:nvPr/>
        </p:nvSpPr>
        <p:spPr>
          <a:xfrm>
            <a:off x="5004048" y="191687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anose="020B0503020204020204" pitchFamily="34" charset="-122"/>
                <a:ea typeface="微软雅黑" panose="020B0503020204020204" pitchFamily="34" charset="-122"/>
              </a:rPr>
              <a:t>启动</a:t>
            </a:r>
            <a:r>
              <a:rPr lang="en-US" altLang="zh-CN" sz="1400" dirty="0" err="1" smtClean="0">
                <a:latin typeface="微软雅黑" panose="020B0503020204020204" pitchFamily="34" charset="-122"/>
                <a:ea typeface="微软雅黑" panose="020B0503020204020204" pitchFamily="34" charset="-122"/>
              </a:rPr>
              <a:t>MHA_Manager</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3817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测试集群配置</a:t>
            </a:r>
            <a:endParaRPr lang="zh-CN" altLang="en-US" dirty="0"/>
          </a:p>
        </p:txBody>
      </p:sp>
    </p:spTree>
    <p:extLst>
      <p:ext uri="{BB962C8B-B14F-4D97-AF65-F5344CB8AC3E}">
        <p14:creationId xmlns:p14="http://schemas.microsoft.com/office/powerpoint/2010/main" val="2485077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a:t>
            </a:r>
            <a:r>
              <a:rPr lang="en-US" altLang="zh-CN" dirty="0" err="1" smtClean="0"/>
              <a:t>ssh</a:t>
            </a:r>
            <a:r>
              <a:rPr lang="zh-CN" altLang="en-US" dirty="0" smtClean="0"/>
              <a:t>密钥对认证登陆</a:t>
            </a:r>
            <a:endParaRPr lang="zh-CN" altLang="en-US" dirty="0"/>
          </a:p>
        </p:txBody>
      </p:sp>
      <p:sp>
        <p:nvSpPr>
          <p:cNvPr id="3" name="内容占位符 2"/>
          <p:cNvSpPr>
            <a:spLocks noGrp="1"/>
          </p:cNvSpPr>
          <p:nvPr>
            <p:ph sz="quarter" idx="10"/>
          </p:nvPr>
        </p:nvSpPr>
        <p:spPr>
          <a:xfrm>
            <a:off x="611560" y="1628800"/>
            <a:ext cx="7608416" cy="535531"/>
          </a:xfrm>
        </p:spPr>
        <p:txBody>
          <a:bodyPr/>
          <a:lstStyle/>
          <a:p>
            <a:r>
              <a:rPr lang="zh-CN" altLang="en-US" dirty="0"/>
              <a:t>在管理节点上 </a:t>
            </a:r>
            <a:r>
              <a:rPr lang="zh-CN" altLang="en-US" dirty="0" smtClean="0"/>
              <a:t>通过</a:t>
            </a:r>
            <a:r>
              <a:rPr lang="en-US" altLang="zh-CN" dirty="0" err="1" smtClean="0"/>
              <a:t>master_check_ssh</a:t>
            </a:r>
            <a:r>
              <a:rPr lang="zh-CN" altLang="en-US" dirty="0" smtClean="0"/>
              <a:t>做</a:t>
            </a:r>
            <a:r>
              <a:rPr lang="en-US" altLang="zh-CN" dirty="0" err="1"/>
              <a:t>ssh</a:t>
            </a:r>
            <a:r>
              <a:rPr lang="zh-CN" altLang="en-US" dirty="0" smtClean="0"/>
              <a:t>检查</a:t>
            </a:r>
            <a:endParaRPr lang="en-US" altLang="zh-CN" dirty="0" smtClean="0"/>
          </a:p>
        </p:txBody>
      </p:sp>
      <p:sp>
        <p:nvSpPr>
          <p:cNvPr id="5" name="矩形 4"/>
          <p:cNvSpPr>
            <a:spLocks noChangeArrowheads="1"/>
          </p:cNvSpPr>
          <p:nvPr/>
        </p:nvSpPr>
        <p:spPr bwMode="auto">
          <a:xfrm>
            <a:off x="640435" y="2348880"/>
            <a:ext cx="73675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usr</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/local/bin/</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masterha_check_ssh</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p>
          <a:p>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conf</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zh-CN" altLang="en-US" dirty="0" smtClean="0">
                <a:solidFill>
                  <a:srgbClr val="FFFF00"/>
                </a:solidFill>
                <a:latin typeface="微软雅黑" panose="020B0503020204020204" pitchFamily="34" charset="-122"/>
                <a:ea typeface="微软雅黑" panose="020B0503020204020204" pitchFamily="34" charset="-122"/>
                <a:sym typeface="Calibri" pitchFamily="34" charset="0"/>
              </a:rPr>
              <a:t>管理节点主机主配置文件</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
        <p:nvSpPr>
          <p:cNvPr id="6" name="文本框 5"/>
          <p:cNvSpPr txBox="1"/>
          <p:nvPr/>
        </p:nvSpPr>
        <p:spPr>
          <a:xfrm>
            <a:off x="611559" y="3068960"/>
            <a:ext cx="7392392" cy="2308324"/>
          </a:xfrm>
          <a:prstGeom prst="rect">
            <a:avLst/>
          </a:prstGeom>
          <a:noFill/>
        </p:spPr>
        <p:txBody>
          <a:bodyPr wrap="square" rtlCol="0">
            <a:spAutoFit/>
          </a:bodyPr>
          <a:lstStyle/>
          <a:p>
            <a:r>
              <a:rPr lang="en-US" altLang="zh-CN" dirty="0">
                <a:solidFill>
                  <a:srgbClr val="FFFF00"/>
                </a:solidFill>
                <a:latin typeface="微软雅黑" panose="020B0503020204020204" pitchFamily="34" charset="-122"/>
                <a:ea typeface="微软雅黑" panose="020B0503020204020204" pitchFamily="34" charset="-122"/>
              </a:rPr>
              <a:t>[root@redis96 samples]# /</a:t>
            </a:r>
            <a:r>
              <a:rPr lang="en-US" altLang="zh-CN" dirty="0" err="1">
                <a:solidFill>
                  <a:srgbClr val="FFFF00"/>
                </a:solidFill>
                <a:latin typeface="微软雅黑" panose="020B0503020204020204" pitchFamily="34" charset="-122"/>
                <a:ea typeface="微软雅黑" panose="020B0503020204020204" pitchFamily="34" charset="-122"/>
              </a:rPr>
              <a:t>usr</a:t>
            </a:r>
            <a:r>
              <a:rPr lang="en-US" altLang="zh-CN" dirty="0">
                <a:solidFill>
                  <a:srgbClr val="FFFF00"/>
                </a:solidFill>
                <a:latin typeface="微软雅黑" panose="020B0503020204020204" pitchFamily="34" charset="-122"/>
                <a:ea typeface="微软雅黑" panose="020B0503020204020204" pitchFamily="34" charset="-122"/>
              </a:rPr>
              <a:t>/local/bin/</a:t>
            </a:r>
            <a:r>
              <a:rPr lang="en-US" altLang="zh-CN" dirty="0" err="1">
                <a:solidFill>
                  <a:srgbClr val="FFFF00"/>
                </a:solidFill>
                <a:latin typeface="微软雅黑" panose="020B0503020204020204" pitchFamily="34" charset="-122"/>
                <a:ea typeface="微软雅黑" panose="020B0503020204020204" pitchFamily="34" charset="-122"/>
              </a:rPr>
              <a:t>masterha_check_ssh</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conf</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etc</a:t>
            </a:r>
            <a:r>
              <a:rPr lang="en-US" altLang="zh-CN" dirty="0" smtClean="0">
                <a:solidFill>
                  <a:srgbClr val="FFFF00"/>
                </a:solidFill>
                <a:latin typeface="微软雅黑" panose="020B0503020204020204" pitchFamily="34" charset="-122"/>
                <a:ea typeface="微软雅黑" panose="020B0503020204020204" pitchFamily="34" charset="-122"/>
              </a:rPr>
              <a:t>/</a:t>
            </a:r>
            <a:r>
              <a:rPr lang="en-US" altLang="zh-CN" dirty="0" err="1" smtClean="0">
                <a:solidFill>
                  <a:srgbClr val="FFFF00"/>
                </a:solidFill>
                <a:latin typeface="微软雅黑" panose="020B0503020204020204" pitchFamily="34" charset="-122"/>
                <a:ea typeface="微软雅黑" panose="020B0503020204020204" pitchFamily="34" charset="-122"/>
              </a:rPr>
              <a:t>mha_manager</a:t>
            </a:r>
            <a:r>
              <a:rPr lang="en-US" altLang="zh-CN" dirty="0" smtClean="0">
                <a:solidFill>
                  <a:srgbClr val="FFFF00"/>
                </a:solidFill>
                <a:latin typeface="微软雅黑" panose="020B0503020204020204" pitchFamily="34" charset="-122"/>
                <a:ea typeface="微软雅黑" panose="020B0503020204020204" pitchFamily="34" charset="-122"/>
              </a:rPr>
              <a:t>/app1.cnf </a:t>
            </a:r>
            <a:endParaRPr lang="en-US" altLang="zh-CN" dirty="0">
              <a:solidFill>
                <a:srgbClr val="FFFF00"/>
              </a:solidFill>
              <a:latin typeface="微软雅黑" panose="020B0503020204020204" pitchFamily="34" charset="-122"/>
              <a:ea typeface="微软雅黑" panose="020B0503020204020204" pitchFamily="34" charset="-122"/>
            </a:endParaRPr>
          </a:p>
          <a:p>
            <a:r>
              <a:rPr lang="en-US" altLang="zh-CN" dirty="0">
                <a:solidFill>
                  <a:srgbClr val="FFFF00"/>
                </a:solidFill>
                <a:latin typeface="微软雅黑" panose="020B0503020204020204" pitchFamily="34" charset="-122"/>
                <a:ea typeface="微软雅黑" panose="020B0503020204020204" pitchFamily="34" charset="-122"/>
              </a:rPr>
              <a:t>Wed Jan 24 01:30:24 2018 - [debug]  Connecting via SSH from root@192.168.4.51(192.168.4.51:22) to root@192.168.4.52(192.168.4.52:22)..</a:t>
            </a:r>
          </a:p>
          <a:p>
            <a:r>
              <a:rPr lang="en-US" altLang="zh-CN" dirty="0">
                <a:solidFill>
                  <a:srgbClr val="FFFF00"/>
                </a:solidFill>
                <a:latin typeface="微软雅黑" panose="020B0503020204020204" pitchFamily="34" charset="-122"/>
                <a:ea typeface="微软雅黑" panose="020B0503020204020204" pitchFamily="34" charset="-122"/>
              </a:rPr>
              <a:t>Wed Jan 24 01:30:25 2018 - [debug]   ok.</a:t>
            </a:r>
          </a:p>
          <a:p>
            <a:r>
              <a:rPr lang="en-US" altLang="zh-CN" dirty="0">
                <a:solidFill>
                  <a:srgbClr val="FFFF00"/>
                </a:solidFill>
                <a:latin typeface="微软雅黑" panose="020B0503020204020204" pitchFamily="34" charset="-122"/>
                <a:ea typeface="微软雅黑" panose="020B0503020204020204" pitchFamily="34" charset="-122"/>
              </a:rPr>
              <a:t>Wed Jan 24 01:30:25 2018 - [debug]  Connecting via SSH from root@192.168.4.51(192.168.4.51:22) to root@192.168.4.53</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8881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测试主从同步状态</a:t>
            </a:r>
            <a:endParaRPr lang="zh-CN" altLang="en-US" dirty="0"/>
          </a:p>
        </p:txBody>
      </p:sp>
      <p:sp>
        <p:nvSpPr>
          <p:cNvPr id="3" name="内容占位符 2"/>
          <p:cNvSpPr>
            <a:spLocks noGrp="1"/>
          </p:cNvSpPr>
          <p:nvPr>
            <p:ph sz="quarter" idx="10"/>
          </p:nvPr>
        </p:nvSpPr>
        <p:spPr>
          <a:xfrm>
            <a:off x="611560" y="1628800"/>
            <a:ext cx="7608416" cy="941155"/>
          </a:xfrm>
        </p:spPr>
        <p:txBody>
          <a:bodyPr/>
          <a:lstStyle/>
          <a:p>
            <a:r>
              <a:rPr lang="zh-CN" altLang="en-US" dirty="0"/>
              <a:t>在管理节点上监控复制环境： 通过</a:t>
            </a:r>
            <a:r>
              <a:rPr lang="en-US" altLang="zh-CN" dirty="0" err="1"/>
              <a:t>masterha_check_repl</a:t>
            </a:r>
            <a:r>
              <a:rPr lang="zh-CN" altLang="en-US" dirty="0"/>
              <a:t>脚本查看整个集群的状态</a:t>
            </a:r>
            <a:endParaRPr lang="en-US" altLang="zh-CN" dirty="0" smtClean="0"/>
          </a:p>
        </p:txBody>
      </p:sp>
      <p:sp>
        <p:nvSpPr>
          <p:cNvPr id="4" name="文本框 3"/>
          <p:cNvSpPr txBox="1"/>
          <p:nvPr/>
        </p:nvSpPr>
        <p:spPr>
          <a:xfrm>
            <a:off x="755576" y="2708920"/>
            <a:ext cx="6408712" cy="646331"/>
          </a:xfrm>
          <a:prstGeom prst="rect">
            <a:avLst/>
          </a:prstGeom>
          <a:noFill/>
        </p:spPr>
        <p:txBody>
          <a:bodyPr wrap="square" rtlCol="0">
            <a:spAutoFit/>
          </a:bodyPr>
          <a:lstStyle/>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usr</a:t>
            </a:r>
            <a:r>
              <a:rPr lang="en-US" altLang="zh-CN" dirty="0">
                <a:solidFill>
                  <a:srgbClr val="FFFF00"/>
                </a:solidFill>
                <a:latin typeface="微软雅黑" panose="020B0503020204020204" pitchFamily="34" charset="-122"/>
                <a:ea typeface="微软雅黑" panose="020B0503020204020204" pitchFamily="34" charset="-122"/>
              </a:rPr>
              <a:t>/local/bin/</a:t>
            </a:r>
            <a:r>
              <a:rPr lang="en-US" altLang="zh-CN" dirty="0" err="1">
                <a:solidFill>
                  <a:srgbClr val="FFFF00"/>
                </a:solidFill>
                <a:latin typeface="微软雅黑" panose="020B0503020204020204" pitchFamily="34" charset="-122"/>
                <a:ea typeface="微软雅黑" panose="020B0503020204020204" pitchFamily="34" charset="-122"/>
              </a:rPr>
              <a:t>masterha_check_repl</a:t>
            </a:r>
            <a:r>
              <a:rPr lang="en-US" altLang="zh-CN" dirty="0">
                <a:solidFill>
                  <a:srgbClr val="FFFF00"/>
                </a:solidFill>
                <a:latin typeface="微软雅黑" panose="020B0503020204020204" pitchFamily="34" charset="-122"/>
                <a:ea typeface="微软雅黑" panose="020B0503020204020204" pitchFamily="34" charset="-122"/>
              </a:rPr>
              <a:t>       \ </a:t>
            </a:r>
          </a:p>
          <a:p>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conf</a:t>
            </a:r>
            <a:r>
              <a:rPr lang="en-US" altLang="zh-CN" dirty="0">
                <a:solidFill>
                  <a:srgbClr val="FFFF00"/>
                </a:solidFill>
                <a:latin typeface="微软雅黑" panose="020B0503020204020204" pitchFamily="34" charset="-122"/>
                <a:ea typeface="微软雅黑" panose="020B0503020204020204" pitchFamily="34" charset="-122"/>
              </a:rPr>
              <a:t>=</a:t>
            </a:r>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管理节点主机主配置文件</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
        <p:nvSpPr>
          <p:cNvPr id="5" name="文本框 4"/>
          <p:cNvSpPr txBox="1"/>
          <p:nvPr/>
        </p:nvSpPr>
        <p:spPr>
          <a:xfrm>
            <a:off x="755575" y="3356992"/>
            <a:ext cx="7488833" cy="2308324"/>
          </a:xfrm>
          <a:prstGeom prst="rect">
            <a:avLst/>
          </a:prstGeom>
          <a:noFill/>
        </p:spPr>
        <p:txBody>
          <a:bodyPr wrap="square" rtlCol="0">
            <a:spAutoFit/>
          </a:bodyPr>
          <a:lstStyle/>
          <a:p>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usr</a:t>
            </a:r>
            <a:r>
              <a:rPr lang="en-US" altLang="zh-CN" dirty="0">
                <a:solidFill>
                  <a:srgbClr val="FFFF00"/>
                </a:solidFill>
                <a:latin typeface="微软雅黑" panose="020B0503020204020204" pitchFamily="34" charset="-122"/>
                <a:ea typeface="微软雅黑" panose="020B0503020204020204" pitchFamily="34" charset="-122"/>
              </a:rPr>
              <a:t>/local/bin/</a:t>
            </a:r>
            <a:r>
              <a:rPr lang="en-US" altLang="zh-CN" dirty="0" err="1">
                <a:solidFill>
                  <a:srgbClr val="FFFF00"/>
                </a:solidFill>
                <a:latin typeface="微软雅黑" panose="020B0503020204020204" pitchFamily="34" charset="-122"/>
                <a:ea typeface="微软雅黑" panose="020B0503020204020204" pitchFamily="34" charset="-122"/>
              </a:rPr>
              <a:t>masterha_check_repl</a:t>
            </a:r>
            <a:r>
              <a:rPr lang="en-US" altLang="zh-CN" dirty="0">
                <a:solidFill>
                  <a:srgbClr val="FFFF00"/>
                </a:solidFill>
                <a:latin typeface="微软雅黑" panose="020B0503020204020204" pitchFamily="34" charset="-122"/>
                <a:ea typeface="微软雅黑" panose="020B0503020204020204" pitchFamily="34" charset="-122"/>
              </a:rPr>
              <a:t> --</a:t>
            </a:r>
            <a:r>
              <a:rPr lang="en-US" altLang="zh-CN" dirty="0" err="1">
                <a:solidFill>
                  <a:srgbClr val="FFFF00"/>
                </a:solidFill>
                <a:latin typeface="微软雅黑" panose="020B0503020204020204" pitchFamily="34" charset="-122"/>
                <a:ea typeface="微软雅黑" panose="020B0503020204020204" pitchFamily="34" charset="-122"/>
              </a:rPr>
              <a:t>conf</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etc</a:t>
            </a:r>
            <a:r>
              <a:rPr lang="en-US" altLang="zh-CN" dirty="0">
                <a:solidFill>
                  <a:srgbClr val="FFFF00"/>
                </a:solidFill>
                <a:latin typeface="微软雅黑" panose="020B0503020204020204" pitchFamily="34" charset="-122"/>
                <a:ea typeface="微软雅黑" panose="020B0503020204020204" pitchFamily="34" charset="-122"/>
              </a:rPr>
              <a:t>/</a:t>
            </a:r>
            <a:r>
              <a:rPr lang="en-US" altLang="zh-CN" dirty="0" err="1">
                <a:solidFill>
                  <a:srgbClr val="FFFF00"/>
                </a:solidFill>
                <a:latin typeface="微软雅黑" panose="020B0503020204020204" pitchFamily="34" charset="-122"/>
                <a:ea typeface="微软雅黑" panose="020B0503020204020204" pitchFamily="34" charset="-122"/>
              </a:rPr>
              <a:t>masterha</a:t>
            </a:r>
            <a:r>
              <a:rPr lang="en-US" altLang="zh-CN" dirty="0">
                <a:solidFill>
                  <a:srgbClr val="FFFF00"/>
                </a:solidFill>
                <a:latin typeface="微软雅黑" panose="020B0503020204020204" pitchFamily="34" charset="-122"/>
                <a:ea typeface="微软雅黑" panose="020B0503020204020204" pitchFamily="34" charset="-122"/>
              </a:rPr>
              <a:t>/app1.cnf</a:t>
            </a:r>
          </a:p>
          <a:p>
            <a:r>
              <a:rPr lang="en-US" altLang="zh-CN" dirty="0">
                <a:solidFill>
                  <a:srgbClr val="FFFF00"/>
                </a:solidFill>
                <a:latin typeface="微软雅黑" panose="020B0503020204020204" pitchFamily="34" charset="-122"/>
                <a:ea typeface="微软雅黑" panose="020B0503020204020204" pitchFamily="34" charset="-122"/>
              </a:rPr>
              <a:t>Wed Jan 24 02:02:46 2018 - [info] Alive Servers:</a:t>
            </a:r>
          </a:p>
          <a:p>
            <a:r>
              <a:rPr lang="en-US" altLang="zh-CN" dirty="0">
                <a:solidFill>
                  <a:srgbClr val="FFFF00"/>
                </a:solidFill>
                <a:latin typeface="微软雅黑" panose="020B0503020204020204" pitchFamily="34" charset="-122"/>
                <a:ea typeface="微软雅黑" panose="020B0503020204020204" pitchFamily="34" charset="-122"/>
              </a:rPr>
              <a:t>Wed Jan 24 02:02:46 2018 - [info]   192.168.4.51(192.168.4.51:3306)</a:t>
            </a:r>
          </a:p>
          <a:p>
            <a:r>
              <a:rPr lang="en-US" altLang="zh-CN" dirty="0">
                <a:solidFill>
                  <a:srgbClr val="FFFF00"/>
                </a:solidFill>
                <a:latin typeface="微软雅黑" panose="020B0503020204020204" pitchFamily="34" charset="-122"/>
                <a:ea typeface="微软雅黑" panose="020B0503020204020204" pitchFamily="34" charset="-122"/>
              </a:rPr>
              <a:t>Wed Jan 24 02:02:46 2018 - [info]   192.168.4.52(192.168.4.52:3306)</a:t>
            </a:r>
          </a:p>
          <a:p>
            <a:r>
              <a:rPr lang="en-US" altLang="zh-CN" dirty="0">
                <a:solidFill>
                  <a:srgbClr val="FFFF00"/>
                </a:solidFill>
                <a:latin typeface="微软雅黑" panose="020B0503020204020204" pitchFamily="34" charset="-122"/>
                <a:ea typeface="微软雅黑" panose="020B0503020204020204" pitchFamily="34" charset="-122"/>
              </a:rPr>
              <a:t>Wed Jan 24 02:02:46 2018 - [info]   192.168.4.53(192.168.4.53:3306)</a:t>
            </a:r>
          </a:p>
          <a:p>
            <a:r>
              <a:rPr lang="en-US" altLang="zh-CN" dirty="0">
                <a:solidFill>
                  <a:srgbClr val="FFFF00"/>
                </a:solidFill>
                <a:latin typeface="微软雅黑" panose="020B0503020204020204" pitchFamily="34" charset="-122"/>
                <a:ea typeface="微软雅黑" panose="020B0503020204020204" pitchFamily="34" charset="-122"/>
              </a:rPr>
              <a:t>Wed Jan 24 02:02:46 2018 - [info]   192.168.4.54(192.168.4.54:3306)</a:t>
            </a:r>
          </a:p>
          <a:p>
            <a:r>
              <a:rPr lang="en-US" altLang="zh-CN" dirty="0">
                <a:solidFill>
                  <a:srgbClr val="FFFF00"/>
                </a:solidFill>
                <a:latin typeface="微软雅黑" panose="020B0503020204020204" pitchFamily="34" charset="-122"/>
                <a:ea typeface="微软雅黑" panose="020B0503020204020204" pitchFamily="34" charset="-122"/>
              </a:rPr>
              <a:t>Wed Jan 24 02:02:46 2018 - [info]   192.168.4.55(192.168.4.55:3306)</a:t>
            </a:r>
            <a:endParaRPr lang="zh-CN" altLang="en-US"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9263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启动</a:t>
            </a:r>
            <a:r>
              <a:rPr lang="en-US" altLang="zh-CN" dirty="0" err="1" smtClean="0"/>
              <a:t>MHA_Manager</a:t>
            </a:r>
            <a:endParaRPr lang="zh-CN" altLang="en-US" dirty="0"/>
          </a:p>
        </p:txBody>
      </p:sp>
      <p:sp>
        <p:nvSpPr>
          <p:cNvPr id="3" name="内容占位符 2"/>
          <p:cNvSpPr>
            <a:spLocks noGrp="1"/>
          </p:cNvSpPr>
          <p:nvPr>
            <p:ph sz="quarter" idx="10"/>
          </p:nvPr>
        </p:nvSpPr>
        <p:spPr>
          <a:xfrm>
            <a:off x="611560" y="1340768"/>
            <a:ext cx="7608416" cy="2406813"/>
          </a:xfrm>
        </p:spPr>
        <p:txBody>
          <a:bodyPr/>
          <a:lstStyle/>
          <a:p>
            <a:r>
              <a:rPr lang="zh-CN" altLang="en-US" dirty="0"/>
              <a:t>开启</a:t>
            </a:r>
            <a:r>
              <a:rPr lang="en-US" altLang="zh-CN" dirty="0"/>
              <a:t>MHA Manager</a:t>
            </a:r>
            <a:r>
              <a:rPr lang="zh-CN" altLang="en-US" dirty="0" smtClean="0"/>
              <a:t>监控</a:t>
            </a:r>
            <a:endParaRPr lang="en-US" altLang="zh-CN" dirty="0"/>
          </a:p>
          <a:p>
            <a:pPr lvl="1"/>
            <a:r>
              <a:rPr lang="en-US" altLang="zh-CN" dirty="0" err="1"/>
              <a:t>masterha_manager</a:t>
            </a:r>
            <a:r>
              <a:rPr lang="en-US" altLang="zh-CN" dirty="0"/>
              <a:t>  //</a:t>
            </a:r>
            <a:r>
              <a:rPr lang="zh-CN" altLang="en-US" dirty="0"/>
              <a:t>启动命令</a:t>
            </a:r>
            <a:endParaRPr lang="en-US" altLang="zh-CN" dirty="0"/>
          </a:p>
          <a:p>
            <a:pPr lvl="1"/>
            <a:r>
              <a:rPr lang="en-US" altLang="zh-CN" dirty="0"/>
              <a:t>--</a:t>
            </a:r>
            <a:r>
              <a:rPr lang="en-US" altLang="zh-CN" dirty="0" err="1"/>
              <a:t>remove_dead_master_conf</a:t>
            </a:r>
            <a:r>
              <a:rPr lang="en-US" altLang="zh-CN" dirty="0"/>
              <a:t> </a:t>
            </a:r>
            <a:r>
              <a:rPr lang="en-US" altLang="zh-CN" dirty="0" smtClean="0"/>
              <a:t> //</a:t>
            </a:r>
            <a:r>
              <a:rPr lang="zh-CN" altLang="en-US" dirty="0"/>
              <a:t>不在</a:t>
            </a:r>
            <a:r>
              <a:rPr lang="en-US" altLang="zh-CN" dirty="0"/>
              <a:t>app1.cnf</a:t>
            </a:r>
            <a:r>
              <a:rPr lang="zh-CN" altLang="en-US" dirty="0"/>
              <a:t>文件里删除宕机的主库的信息</a:t>
            </a:r>
            <a:endParaRPr lang="en-US" altLang="zh-CN" dirty="0"/>
          </a:p>
          <a:p>
            <a:pPr lvl="1"/>
            <a:r>
              <a:rPr lang="en-US" altLang="zh-CN" dirty="0"/>
              <a:t>--</a:t>
            </a:r>
            <a:r>
              <a:rPr lang="en-US" altLang="zh-CN" dirty="0" err="1"/>
              <a:t>ignore_last_failover</a:t>
            </a:r>
            <a:r>
              <a:rPr lang="en-US" altLang="zh-CN" dirty="0"/>
              <a:t> </a:t>
            </a:r>
            <a:r>
              <a:rPr lang="en-US" altLang="zh-CN" dirty="0" smtClean="0"/>
              <a:t> //</a:t>
            </a:r>
            <a:r>
              <a:rPr lang="zh-CN" altLang="en-US" dirty="0"/>
              <a:t>忽略</a:t>
            </a:r>
            <a:r>
              <a:rPr lang="en-US" altLang="zh-CN" dirty="0"/>
              <a:t>.health</a:t>
            </a:r>
            <a:r>
              <a:rPr lang="zh-CN" altLang="en-US" dirty="0"/>
              <a:t>文件</a:t>
            </a:r>
            <a:endParaRPr lang="en-US" altLang="zh-CN" dirty="0"/>
          </a:p>
        </p:txBody>
      </p:sp>
      <p:sp>
        <p:nvSpPr>
          <p:cNvPr id="4" name="矩形 3"/>
          <p:cNvSpPr>
            <a:spLocks noChangeArrowheads="1"/>
          </p:cNvSpPr>
          <p:nvPr/>
        </p:nvSpPr>
        <p:spPr bwMode="auto">
          <a:xfrm>
            <a:off x="611559" y="3717032"/>
            <a:ext cx="736758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[root@host56 bin]#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masterha_manager</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conf</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etc</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mha</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/app1.cnf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remove_dead_master_conf</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ignore_last_failover</a:t>
            </a:r>
            <a:endParaRPr lang="en-US"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Wed Jan 24 03:17:51 2018 - [warning] Global configuration file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etc</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masterha_default.cnf</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not found. Skipping.</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Wed Jan 24 03:17:51 2018 - [info] Reading application default configuration from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etc</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mha</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/app1.cnf..</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Wed Jan 24 03:17:51 2018 - [info] Reading server configuration from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etc</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mha</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/app1.cnf..</a:t>
            </a:r>
          </a:p>
        </p:txBody>
      </p:sp>
    </p:spTree>
    <p:extLst>
      <p:ext uri="{BB962C8B-B14F-4D97-AF65-F5344CB8AC3E}">
        <p14:creationId xmlns:p14="http://schemas.microsoft.com/office/powerpoint/2010/main" val="41516635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启动</a:t>
            </a:r>
            <a:r>
              <a:rPr lang="en-US" altLang="zh-CN" dirty="0" err="1" smtClean="0"/>
              <a:t>MHA_Manager</a:t>
            </a:r>
            <a:r>
              <a:rPr lang="en-US" altLang="zh-CN" dirty="0" smtClean="0"/>
              <a:t>(</a:t>
            </a:r>
            <a:r>
              <a:rPr lang="zh-CN" altLang="en-US" dirty="0" smtClean="0"/>
              <a:t>续</a:t>
            </a:r>
            <a:r>
              <a:rPr lang="en-US" altLang="zh-CN" dirty="0" smtClean="0"/>
              <a:t>1)</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r>
              <a:rPr lang="zh-CN" altLang="en-US" dirty="0" smtClean="0"/>
              <a:t>查看状态 </a:t>
            </a:r>
            <a:r>
              <a:rPr lang="zh-CN" altLang="en-US" dirty="0">
                <a:solidFill>
                  <a:srgbClr val="FFFF00"/>
                </a:solidFill>
                <a:sym typeface="Calibri" pitchFamily="34" charset="0"/>
              </a:rPr>
              <a:t>：</a:t>
            </a:r>
            <a:r>
              <a:rPr lang="en-US" altLang="zh-CN" dirty="0" smtClean="0">
                <a:solidFill>
                  <a:srgbClr val="FFFF00"/>
                </a:solidFill>
                <a:sym typeface="Calibri" pitchFamily="34" charset="0"/>
              </a:rPr>
              <a:t> </a:t>
            </a:r>
            <a:r>
              <a:rPr lang="en-US" altLang="zh-CN" dirty="0" err="1">
                <a:sym typeface="Calibri" pitchFamily="34" charset="0"/>
              </a:rPr>
              <a:t>masterha_check_status</a:t>
            </a:r>
            <a:endParaRPr lang="en-US" altLang="zh-CN" dirty="0"/>
          </a:p>
        </p:txBody>
      </p:sp>
      <p:sp>
        <p:nvSpPr>
          <p:cNvPr id="4" name="矩形 3"/>
          <p:cNvSpPr>
            <a:spLocks noChangeArrowheads="1"/>
          </p:cNvSpPr>
          <p:nvPr/>
        </p:nvSpPr>
        <p:spPr bwMode="auto">
          <a:xfrm>
            <a:off x="611560" y="2204864"/>
            <a:ext cx="73675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检查</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mha</a:t>
            </a:r>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服务状态：</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[root@host56 bin]#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masterha_check_status</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conf</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etc</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mha</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/app1.cnf</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app1 (pid:19513) is running(0:PING_OK), master:192.168.4.51</a:t>
            </a:r>
          </a:p>
        </p:txBody>
      </p:sp>
      <p:sp>
        <p:nvSpPr>
          <p:cNvPr id="5" name="矩形 4"/>
          <p:cNvSpPr>
            <a:spLocks noChangeArrowheads="1"/>
          </p:cNvSpPr>
          <p:nvPr/>
        </p:nvSpPr>
        <p:spPr bwMode="auto">
          <a:xfrm>
            <a:off x="588789" y="4244895"/>
            <a:ext cx="73675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停止</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mha</a:t>
            </a:r>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服务</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[root@host56 bin]#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masterha_stop</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conf</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etc</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mha</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/app1.cnf</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Stopped app1 successfully.</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[root@host56 bin]# </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
        <p:nvSpPr>
          <p:cNvPr id="6" name="内容占位符 2"/>
          <p:cNvSpPr txBox="1">
            <a:spLocks/>
          </p:cNvSpPr>
          <p:nvPr/>
        </p:nvSpPr>
        <p:spPr>
          <a:xfrm>
            <a:off x="683568" y="3651123"/>
            <a:ext cx="7608416" cy="497957"/>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20000"/>
              </a:lnSpc>
              <a:spcBef>
                <a:spcPct val="20000"/>
              </a:spcBef>
              <a:buFont typeface="Arial" pitchFamily="34" charset="0"/>
              <a:buChar char="–"/>
              <a:defRPr sz="2200" b="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 typeface="Arial" pitchFamily="34" charset="0"/>
              <a:buNone/>
              <a:defRPr sz="1800" b="0" kern="1200">
                <a:solidFill>
                  <a:srgbClr val="00B0F0"/>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停止服务 </a:t>
            </a:r>
            <a:r>
              <a:rPr lang="zh-CN" altLang="en-US" dirty="0" smtClean="0">
                <a:solidFill>
                  <a:srgbClr val="FFFF00"/>
                </a:solidFill>
                <a:sym typeface="Calibri" pitchFamily="34" charset="0"/>
              </a:rPr>
              <a:t>：</a:t>
            </a:r>
            <a:r>
              <a:rPr lang="en-US" altLang="zh-CN" dirty="0" smtClean="0">
                <a:solidFill>
                  <a:srgbClr val="FFFF00"/>
                </a:solidFill>
                <a:sym typeface="Calibri" pitchFamily="34" charset="0"/>
              </a:rPr>
              <a:t> </a:t>
            </a:r>
            <a:r>
              <a:rPr lang="en-US" altLang="zh-CN" dirty="0" err="1" smtClean="0">
                <a:sym typeface="Calibri" pitchFamily="34" charset="0"/>
              </a:rPr>
              <a:t>masterha_stop</a:t>
            </a:r>
            <a:endParaRPr lang="en-US" altLang="zh-CN" dirty="0"/>
          </a:p>
        </p:txBody>
      </p:sp>
    </p:spTree>
    <p:extLst>
      <p:ext uri="{BB962C8B-B14F-4D97-AF65-F5344CB8AC3E}">
        <p14:creationId xmlns:p14="http://schemas.microsoft.com/office/powerpoint/2010/main" val="2640836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测试高可用配置</a:t>
            </a:r>
            <a:endParaRPr lang="zh-CN" altLang="en-US" dirty="0"/>
          </a:p>
        </p:txBody>
      </p:sp>
    </p:spTree>
    <p:extLst>
      <p:ext uri="{BB962C8B-B14F-4D97-AF65-F5344CB8AC3E}">
        <p14:creationId xmlns:p14="http://schemas.microsoft.com/office/powerpoint/2010/main" val="722690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修改</a:t>
            </a:r>
            <a:r>
              <a:rPr lang="en-US" altLang="zh-CN" dirty="0" smtClean="0"/>
              <a:t>VIP</a:t>
            </a:r>
            <a:r>
              <a:rPr lang="zh-CN" altLang="en-US" dirty="0" smtClean="0"/>
              <a:t>地址切换脚本</a:t>
            </a:r>
            <a:endParaRPr lang="zh-CN" altLang="en-US" dirty="0"/>
          </a:p>
        </p:txBody>
      </p:sp>
      <p:sp>
        <p:nvSpPr>
          <p:cNvPr id="3" name="内容占位符 2"/>
          <p:cNvSpPr>
            <a:spLocks noGrp="1"/>
          </p:cNvSpPr>
          <p:nvPr>
            <p:ph sz="quarter" idx="10"/>
          </p:nvPr>
        </p:nvSpPr>
        <p:spPr>
          <a:xfrm>
            <a:off x="611560" y="1628800"/>
            <a:ext cx="7608416" cy="497957"/>
          </a:xfrm>
        </p:spPr>
        <p:txBody>
          <a:bodyPr/>
          <a:lstStyle/>
          <a:p>
            <a:r>
              <a:rPr lang="zh-CN" altLang="en-US" dirty="0" smtClean="0"/>
              <a:t>在脚本里添加如下行</a:t>
            </a:r>
            <a:r>
              <a:rPr lang="en-US" altLang="zh-CN" dirty="0" smtClean="0"/>
              <a:t> </a:t>
            </a:r>
          </a:p>
        </p:txBody>
      </p:sp>
      <p:sp>
        <p:nvSpPr>
          <p:cNvPr id="4" name="矩形 3"/>
          <p:cNvSpPr>
            <a:spLocks noChangeArrowheads="1"/>
          </p:cNvSpPr>
          <p:nvPr/>
        </p:nvSpPr>
        <p:spPr bwMode="auto">
          <a:xfrm>
            <a:off x="852488" y="2204864"/>
            <a:ext cx="736748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root@mangle</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 vim</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usr</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/local/bin/</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master_ip_failover</a:t>
            </a:r>
            <a:endPar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endPar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new_master_password</a:t>
            </a:r>
            <a:endParaRPr lang="en-US"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p>
          <a:p>
            <a:endParaRPr lang="en-US"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my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vip</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 '192.168.1.100/24';  # Virtual IP </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my $key = "1"; </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my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ssh_start_vip</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sbin</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ifconfig</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eth0:$key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vip</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p>
          <a:p>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my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ssh_stop_vip</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 "/</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sbin</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ifconfig</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eth0:$key down";</a:t>
            </a:r>
          </a:p>
          <a:p>
            <a:endParaRPr lang="en-US" altLang="zh-CN" dirty="0">
              <a:solidFill>
                <a:srgbClr val="FFFF00"/>
              </a:solidFill>
              <a:latin typeface="微软雅黑" panose="020B0503020204020204" pitchFamily="34" charset="-122"/>
              <a:ea typeface="微软雅黑" panose="020B0503020204020204" pitchFamily="34" charset="-122"/>
              <a:sym typeface="Calibri" pitchFamily="34" charset="0"/>
            </a:endParaRPr>
          </a:p>
          <a:p>
            <a:r>
              <a:rPr lang="en-US" altLang="zh-CN" dirty="0" err="1">
                <a:solidFill>
                  <a:srgbClr val="FFFF00"/>
                </a:solidFill>
                <a:latin typeface="微软雅黑" panose="020B0503020204020204" pitchFamily="34" charset="-122"/>
                <a:ea typeface="微软雅黑" panose="020B0503020204020204" pitchFamily="34" charset="-122"/>
                <a:sym typeface="Calibri" pitchFamily="34" charset="0"/>
              </a:rPr>
              <a:t>GetOptions</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a:t>
            </a:r>
          </a:p>
          <a:p>
            <a:endParaRPr lang="zh-CN" altLang="en-US" dirty="0" smtClean="0">
              <a:solidFill>
                <a:srgbClr val="00B0F0"/>
              </a:solidFill>
              <a:latin typeface="微软雅黑" panose="020B0503020204020204" pitchFamily="34" charset="-122"/>
              <a:ea typeface="微软雅黑" panose="020B0503020204020204" pitchFamily="34" charset="-122"/>
              <a:sym typeface="Calibri" pitchFamily="34" charset="0"/>
            </a:endParaRPr>
          </a:p>
          <a:p>
            <a:endPar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endParaRPr>
          </a:p>
        </p:txBody>
      </p:sp>
    </p:spTree>
    <p:extLst>
      <p:ext uri="{BB962C8B-B14F-4D97-AF65-F5344CB8AC3E}">
        <p14:creationId xmlns:p14="http://schemas.microsoft.com/office/powerpoint/2010/main" val="30006017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查看</a:t>
            </a:r>
            <a:r>
              <a:rPr lang="en-US" altLang="zh-CN" dirty="0" smtClean="0"/>
              <a:t>VIP</a:t>
            </a:r>
            <a:r>
              <a:rPr lang="zh-CN" altLang="en-US" dirty="0" smtClean="0"/>
              <a:t>地址</a:t>
            </a:r>
            <a:endParaRPr lang="zh-CN" altLang="en-US" dirty="0"/>
          </a:p>
        </p:txBody>
      </p:sp>
      <p:sp>
        <p:nvSpPr>
          <p:cNvPr id="3" name="内容占位符 2"/>
          <p:cNvSpPr>
            <a:spLocks noGrp="1"/>
          </p:cNvSpPr>
          <p:nvPr>
            <p:ph sz="quarter" idx="10"/>
          </p:nvPr>
        </p:nvSpPr>
        <p:spPr>
          <a:xfrm>
            <a:off x="611560" y="1628800"/>
            <a:ext cx="7608416" cy="941155"/>
          </a:xfrm>
        </p:spPr>
        <p:txBody>
          <a:bodyPr/>
          <a:lstStyle/>
          <a:p>
            <a:r>
              <a:rPr lang="zh-CN" altLang="en-US" dirty="0" smtClean="0"/>
              <a:t>当主库服务器宕机后，在备用</a:t>
            </a:r>
            <a:r>
              <a:rPr lang="en-US" altLang="zh-CN" dirty="0" smtClean="0"/>
              <a:t>1 </a:t>
            </a:r>
            <a:r>
              <a:rPr lang="zh-CN" altLang="en-US" dirty="0" smtClean="0"/>
              <a:t>主库数据库服务器上查看</a:t>
            </a:r>
            <a:r>
              <a:rPr lang="en-US" altLang="zh-CN" dirty="0" smtClean="0"/>
              <a:t>VIP</a:t>
            </a:r>
            <a:r>
              <a:rPr lang="zh-CN" altLang="en-US" dirty="0" smtClean="0"/>
              <a:t>地址</a:t>
            </a:r>
          </a:p>
        </p:txBody>
      </p:sp>
      <p:sp>
        <p:nvSpPr>
          <p:cNvPr id="6" name="矩形 5"/>
          <p:cNvSpPr>
            <a:spLocks noChangeArrowheads="1"/>
          </p:cNvSpPr>
          <p:nvPr/>
        </p:nvSpPr>
        <p:spPr bwMode="auto">
          <a:xfrm>
            <a:off x="852489" y="2708920"/>
            <a:ext cx="7367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altLang="zh-CN" dirty="0">
                <a:solidFill>
                  <a:srgbClr val="FFFF00"/>
                </a:solidFill>
                <a:latin typeface="微软雅黑" panose="020B0503020204020204" pitchFamily="34" charset="-122"/>
                <a:ea typeface="微软雅黑" panose="020B0503020204020204" pitchFamily="34" charset="-122"/>
                <a:sym typeface="Calibri" pitchFamily="34" charset="0"/>
              </a:rPr>
              <a:t>[root@server0 </a:t>
            </a:r>
            <a:r>
              <a:rPr lang="es-E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ip</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addr</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show  |  </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grep</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vip</a:t>
            </a:r>
            <a:r>
              <a:rPr lang="zh-CN" altLang="en-US" dirty="0">
                <a:solidFill>
                  <a:srgbClr val="FFFF00"/>
                </a:solidFill>
                <a:latin typeface="微软雅黑" panose="020B0503020204020204" pitchFamily="34" charset="-122"/>
                <a:ea typeface="微软雅黑" panose="020B0503020204020204" pitchFamily="34" charset="-122"/>
                <a:sym typeface="Calibri" pitchFamily="34" charset="0"/>
              </a:rPr>
              <a:t>地址</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
        <p:nvSpPr>
          <p:cNvPr id="5" name="内容占位符 2"/>
          <p:cNvSpPr txBox="1">
            <a:spLocks/>
          </p:cNvSpPr>
          <p:nvPr/>
        </p:nvSpPr>
        <p:spPr>
          <a:xfrm>
            <a:off x="611560" y="3495957"/>
            <a:ext cx="7608416" cy="497957"/>
          </a:xfrm>
          <a:prstGeom prst="rect">
            <a:avLst/>
          </a:prstGeom>
        </p:spPr>
        <p:txBody>
          <a:bodyPr vert="horz" wrap="square" lIns="91440" tIns="45720" rIns="91440" bIns="45720" rtlCol="0">
            <a:spAutoFit/>
          </a:bodyPr>
          <a:lstStyle>
            <a:lvl1pPr marL="342900" indent="-342900" algn="l" defTabSz="914400" rtl="0" eaLnBrk="1" latinLnBrk="0" hangingPunct="1">
              <a:lnSpc>
                <a:spcPct val="120000"/>
              </a:lnSpc>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lnSpc>
                <a:spcPct val="120000"/>
              </a:lnSpc>
              <a:spcBef>
                <a:spcPct val="20000"/>
              </a:spcBef>
              <a:buFont typeface="Arial" pitchFamily="34" charset="0"/>
              <a:buChar char="–"/>
              <a:defRPr sz="2200" b="0" kern="1200">
                <a:solidFill>
                  <a:schemeClr val="tx1"/>
                </a:solidFill>
                <a:latin typeface="微软雅黑" pitchFamily="34" charset="-122"/>
                <a:ea typeface="微软雅黑" pitchFamily="34" charset="-122"/>
                <a:cs typeface="+mn-cs"/>
              </a:defRPr>
            </a:lvl2pPr>
            <a:lvl3pPr marL="914400" indent="0" algn="l" defTabSz="914400" rtl="0" eaLnBrk="1" latinLnBrk="0" hangingPunct="1">
              <a:spcBef>
                <a:spcPct val="20000"/>
              </a:spcBef>
              <a:buFont typeface="Arial" pitchFamily="34" charset="0"/>
              <a:buNone/>
              <a:defRPr sz="1800" b="0" kern="1200">
                <a:solidFill>
                  <a:srgbClr val="00B0F0"/>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 </a:t>
            </a:r>
            <a:r>
              <a:rPr lang="zh-CN" altLang="en-US" dirty="0" smtClean="0"/>
              <a:t>手动配置</a:t>
            </a:r>
            <a:r>
              <a:rPr lang="en-US" altLang="zh-CN" dirty="0" err="1" smtClean="0"/>
              <a:t>vip</a:t>
            </a:r>
            <a:r>
              <a:rPr lang="zh-CN" altLang="en-US" dirty="0" smtClean="0"/>
              <a:t>地址</a:t>
            </a:r>
            <a:endParaRPr lang="zh-CN" altLang="en-US" dirty="0" smtClean="0"/>
          </a:p>
        </p:txBody>
      </p:sp>
      <p:sp>
        <p:nvSpPr>
          <p:cNvPr id="7" name="矩形 6"/>
          <p:cNvSpPr>
            <a:spLocks noChangeArrowheads="1"/>
          </p:cNvSpPr>
          <p:nvPr/>
        </p:nvSpPr>
        <p:spPr bwMode="auto">
          <a:xfrm>
            <a:off x="899592" y="4283804"/>
            <a:ext cx="73674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s-ES" altLang="zh-CN" dirty="0">
                <a:solidFill>
                  <a:srgbClr val="FFFF00"/>
                </a:solidFill>
                <a:latin typeface="微软雅黑" panose="020B0503020204020204" pitchFamily="34" charset="-122"/>
                <a:ea typeface="微软雅黑" panose="020B0503020204020204" pitchFamily="34" charset="-122"/>
                <a:sym typeface="Calibri" pitchFamily="34" charset="0"/>
              </a:rPr>
              <a:t>[root@server0 </a:t>
            </a:r>
            <a:r>
              <a:rPr lang="es-E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a:solidFill>
                  <a:srgbClr val="FFFF00"/>
                </a:solidFill>
                <a:latin typeface="微软雅黑" panose="020B0503020204020204" pitchFamily="34" charset="-122"/>
                <a:ea typeface="微软雅黑" panose="020B0503020204020204" pitchFamily="34" charset="-122"/>
                <a:sym typeface="Calibri" pitchFamily="34" charset="0"/>
              </a:rPr>
              <a:t> </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ifconfig</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   ethX:1  </a:t>
            </a:r>
            <a:r>
              <a:rPr lang="en-US" altLang="zh-CN" dirty="0" err="1" smtClean="0">
                <a:solidFill>
                  <a:srgbClr val="FFFF00"/>
                </a:solidFill>
                <a:latin typeface="微软雅黑" panose="020B0503020204020204" pitchFamily="34" charset="-122"/>
                <a:ea typeface="微软雅黑" panose="020B0503020204020204" pitchFamily="34" charset="-122"/>
                <a:sym typeface="Calibri" pitchFamily="34" charset="0"/>
              </a:rPr>
              <a:t>x.x.x.x</a:t>
            </a:r>
            <a:r>
              <a:rPr lang="en-US" altLang="zh-CN" dirty="0" smtClean="0">
                <a:solidFill>
                  <a:srgbClr val="FFFF00"/>
                </a:solidFill>
                <a:latin typeface="微软雅黑" panose="020B0503020204020204" pitchFamily="34" charset="-122"/>
                <a:ea typeface="微软雅黑" panose="020B0503020204020204" pitchFamily="34" charset="-122"/>
                <a:sym typeface="Calibri" pitchFamily="34" charset="0"/>
              </a:rPr>
              <a:t>/32</a:t>
            </a:r>
            <a:endParaRPr lang="nn-NO" altLang="zh-CN" dirty="0">
              <a:solidFill>
                <a:srgbClr val="FFFF00"/>
              </a:solidFill>
              <a:latin typeface="微软雅黑" panose="020B0503020204020204" pitchFamily="34" charset="-122"/>
              <a:ea typeface="微软雅黑" panose="020B0503020204020204" pitchFamily="34" charset="-122"/>
              <a:sym typeface="Calibri" pitchFamily="34" charset="0"/>
            </a:endParaRPr>
          </a:p>
        </p:txBody>
      </p:sp>
    </p:spTree>
    <p:extLst>
      <p:ext uri="{BB962C8B-B14F-4D97-AF65-F5344CB8AC3E}">
        <p14:creationId xmlns:p14="http://schemas.microsoft.com/office/powerpoint/2010/main" val="594590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MHA</a:t>
            </a:r>
            <a:r>
              <a:rPr lang="zh-CN" altLang="en-US" dirty="0" smtClean="0"/>
              <a:t>介绍</a:t>
            </a:r>
            <a:endParaRPr lang="zh-CN" altLang="en-US" dirty="0"/>
          </a:p>
        </p:txBody>
      </p:sp>
    </p:spTree>
    <p:extLst>
      <p:ext uri="{BB962C8B-B14F-4D97-AF65-F5344CB8AC3E}">
        <p14:creationId xmlns:p14="http://schemas.microsoft.com/office/powerpoint/2010/main" val="33841199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案例</a:t>
            </a:r>
            <a:r>
              <a:rPr lang="en-US" altLang="zh-CN" dirty="0" smtClean="0"/>
              <a:t>:1 </a:t>
            </a:r>
            <a:r>
              <a:rPr lang="zh-CN" altLang="en-US" dirty="0" smtClean="0"/>
              <a:t>配置</a:t>
            </a:r>
            <a:r>
              <a:rPr lang="en-US" altLang="zh-CN" dirty="0" smtClean="0"/>
              <a:t>MHA</a:t>
            </a:r>
            <a:r>
              <a:rPr lang="zh-CN" altLang="en-US" dirty="0" smtClean="0"/>
              <a:t>高可用集群</a:t>
            </a:r>
            <a:endParaRPr lang="zh-CN" altLang="en-US" dirty="0"/>
          </a:p>
        </p:txBody>
      </p:sp>
      <p:sp>
        <p:nvSpPr>
          <p:cNvPr id="5" name="内容占位符 4"/>
          <p:cNvSpPr>
            <a:spLocks noGrp="1"/>
          </p:cNvSpPr>
          <p:nvPr>
            <p:ph sz="quarter" idx="10"/>
          </p:nvPr>
        </p:nvSpPr>
        <p:spPr>
          <a:xfrm>
            <a:off x="611560" y="1628800"/>
            <a:ext cx="7608416" cy="2905411"/>
          </a:xfrm>
        </p:spPr>
        <p:txBody>
          <a:bodyPr/>
          <a:lstStyle/>
          <a:p>
            <a:pPr marL="0" indent="0">
              <a:buNone/>
            </a:pPr>
            <a:r>
              <a:rPr lang="zh-CN" altLang="en-US" dirty="0" smtClean="0"/>
              <a:t>配置</a:t>
            </a:r>
            <a:r>
              <a:rPr lang="en-US" altLang="zh-CN" dirty="0" smtClean="0"/>
              <a:t>MHA</a:t>
            </a:r>
            <a:r>
              <a:rPr lang="zh-CN" altLang="en-US" dirty="0" smtClean="0"/>
              <a:t>高可用集群，具体要求如下：</a:t>
            </a:r>
            <a:endParaRPr lang="en-US" altLang="zh-CN" dirty="0" smtClean="0"/>
          </a:p>
          <a:p>
            <a:pPr lvl="1"/>
            <a:r>
              <a:rPr lang="zh-CN" altLang="en-US" dirty="0" smtClean="0"/>
              <a:t>管理主机：</a:t>
            </a:r>
            <a:r>
              <a:rPr lang="en-US" altLang="zh-CN" dirty="0" smtClean="0"/>
              <a:t>192.168.4.56 </a:t>
            </a:r>
          </a:p>
          <a:p>
            <a:pPr lvl="1"/>
            <a:r>
              <a:rPr lang="zh-CN" altLang="en-US" dirty="0" smtClean="0"/>
              <a:t>主库服务器：</a:t>
            </a:r>
            <a:r>
              <a:rPr lang="en-US" altLang="zh-CN" dirty="0" smtClean="0"/>
              <a:t>192.168.4.51 </a:t>
            </a:r>
          </a:p>
          <a:p>
            <a:pPr lvl="1"/>
            <a:r>
              <a:rPr lang="en-US" altLang="zh-CN" dirty="0" smtClean="0"/>
              <a:t>2</a:t>
            </a:r>
            <a:r>
              <a:rPr lang="zh-CN" altLang="en-US" dirty="0" smtClean="0"/>
              <a:t>台备用主库服务器 </a:t>
            </a:r>
            <a:r>
              <a:rPr lang="en-US" altLang="zh-CN" dirty="0" smtClean="0"/>
              <a:t>192.168.4.52/53</a:t>
            </a:r>
          </a:p>
          <a:p>
            <a:pPr lvl="1"/>
            <a:r>
              <a:rPr lang="en-US" altLang="zh-CN" dirty="0" smtClean="0"/>
              <a:t>2</a:t>
            </a:r>
            <a:r>
              <a:rPr lang="zh-CN" altLang="en-US" dirty="0" smtClean="0"/>
              <a:t>台从库服务器</a:t>
            </a:r>
            <a:r>
              <a:rPr lang="en-US" altLang="zh-CN" dirty="0" smtClean="0"/>
              <a:t>192.168.4.54/55</a:t>
            </a:r>
          </a:p>
          <a:p>
            <a:pPr lvl="1"/>
            <a:r>
              <a:rPr lang="zh-CN" altLang="en-US" dirty="0" smtClean="0"/>
              <a:t>测试集群配置</a:t>
            </a:r>
            <a:r>
              <a:rPr lang="en-US" altLang="zh-CN" dirty="0" smtClean="0"/>
              <a:t> </a:t>
            </a:r>
            <a:endParaRPr lang="zh-CN" altLang="en-US" dirty="0"/>
          </a:p>
        </p:txBody>
      </p:sp>
    </p:spTree>
    <p:extLst>
      <p:ext uri="{BB962C8B-B14F-4D97-AF65-F5344CB8AC3E}">
        <p14:creationId xmlns:p14="http://schemas.microsoft.com/office/powerpoint/2010/main" val="1147195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MHA</a:t>
            </a:r>
            <a:r>
              <a:rPr lang="zh-CN" altLang="en-US" dirty="0" smtClean="0"/>
              <a:t>简介</a:t>
            </a:r>
            <a:endParaRPr lang="zh-CN" altLang="en-US" dirty="0"/>
          </a:p>
        </p:txBody>
      </p:sp>
      <p:sp>
        <p:nvSpPr>
          <p:cNvPr id="4" name="内容占位符 3"/>
          <p:cNvSpPr>
            <a:spLocks noGrp="1"/>
          </p:cNvSpPr>
          <p:nvPr>
            <p:ph sz="quarter" idx="10"/>
          </p:nvPr>
        </p:nvSpPr>
        <p:spPr>
          <a:xfrm>
            <a:off x="611560" y="1628800"/>
            <a:ext cx="7608416" cy="4530471"/>
          </a:xfrm>
        </p:spPr>
        <p:txBody>
          <a:bodyPr/>
          <a:lstStyle/>
          <a:p>
            <a:r>
              <a:rPr lang="en-US" altLang="zh-CN" dirty="0"/>
              <a:t>MHA</a:t>
            </a:r>
            <a:r>
              <a:rPr lang="zh-CN" altLang="en-US" dirty="0"/>
              <a:t>（</a:t>
            </a:r>
            <a:r>
              <a:rPr lang="en-US" altLang="zh-CN" dirty="0"/>
              <a:t>Master High Availability</a:t>
            </a:r>
            <a:r>
              <a:rPr lang="zh-CN" altLang="en-US" dirty="0"/>
              <a:t>）</a:t>
            </a:r>
          </a:p>
          <a:p>
            <a:pPr lvl="1"/>
            <a:r>
              <a:rPr lang="zh-CN" altLang="en-US" dirty="0"/>
              <a:t>由日本</a:t>
            </a:r>
            <a:r>
              <a:rPr lang="en-US" altLang="zh-CN" dirty="0" err="1"/>
              <a:t>DeNA</a:t>
            </a:r>
            <a:r>
              <a:rPr lang="zh-CN" altLang="en-US" dirty="0"/>
              <a:t>公司</a:t>
            </a:r>
            <a:r>
              <a:rPr lang="en-US" altLang="zh-CN" dirty="0" err="1"/>
              <a:t>youshimaton</a:t>
            </a:r>
            <a:r>
              <a:rPr lang="zh-CN" altLang="en-US" dirty="0"/>
              <a:t>（现就职于</a:t>
            </a:r>
            <a:r>
              <a:rPr lang="en-US" altLang="zh-CN" dirty="0"/>
              <a:t>Facebook</a:t>
            </a:r>
            <a:r>
              <a:rPr lang="zh-CN" altLang="en-US" dirty="0"/>
              <a:t>公司）</a:t>
            </a:r>
            <a:r>
              <a:rPr lang="zh-CN" altLang="en-US" dirty="0" smtClean="0"/>
              <a:t>开发</a:t>
            </a:r>
            <a:endParaRPr lang="en-US" altLang="zh-CN" dirty="0" smtClean="0"/>
          </a:p>
          <a:p>
            <a:pPr lvl="1"/>
            <a:r>
              <a:rPr lang="zh-CN" altLang="en-US" dirty="0"/>
              <a:t>是一套优秀的作为</a:t>
            </a:r>
            <a:r>
              <a:rPr lang="en-US" altLang="zh-CN" dirty="0"/>
              <a:t>MySQL</a:t>
            </a:r>
            <a:r>
              <a:rPr lang="zh-CN" altLang="en-US" dirty="0"/>
              <a:t>高可用性环境下故障切换和主从提升的高可用软件</a:t>
            </a:r>
            <a:r>
              <a:rPr lang="zh-CN" altLang="en-US" dirty="0" smtClean="0"/>
              <a:t>。</a:t>
            </a:r>
            <a:endParaRPr lang="en-US" altLang="zh-CN" dirty="0" smtClean="0"/>
          </a:p>
          <a:p>
            <a:pPr lvl="1"/>
            <a:r>
              <a:rPr lang="zh-CN" altLang="en-US" dirty="0"/>
              <a:t>目前在</a:t>
            </a:r>
            <a:r>
              <a:rPr lang="en-US" altLang="zh-CN" dirty="0"/>
              <a:t>MySQL</a:t>
            </a:r>
            <a:r>
              <a:rPr lang="zh-CN" altLang="en-US" dirty="0"/>
              <a:t>高可用方面是一个相对成熟的解决</a:t>
            </a:r>
            <a:r>
              <a:rPr lang="zh-CN" altLang="en-US" dirty="0" smtClean="0"/>
              <a:t>方案。</a:t>
            </a:r>
            <a:endParaRPr lang="en-US" altLang="zh-CN" dirty="0" smtClean="0"/>
          </a:p>
          <a:p>
            <a:pPr lvl="1"/>
            <a:r>
              <a:rPr lang="zh-CN" altLang="en-US" dirty="0"/>
              <a:t>在</a:t>
            </a:r>
            <a:r>
              <a:rPr lang="en-US" altLang="zh-CN" dirty="0"/>
              <a:t>MySQL</a:t>
            </a:r>
            <a:r>
              <a:rPr lang="zh-CN" altLang="en-US" dirty="0"/>
              <a:t>故障切换过程中，</a:t>
            </a:r>
            <a:r>
              <a:rPr lang="en-US" altLang="zh-CN" dirty="0"/>
              <a:t>MHA</a:t>
            </a:r>
            <a:r>
              <a:rPr lang="zh-CN" altLang="en-US" dirty="0"/>
              <a:t>能做到在</a:t>
            </a:r>
            <a:r>
              <a:rPr lang="en-US" altLang="zh-CN" dirty="0"/>
              <a:t>0~30</a:t>
            </a:r>
            <a:r>
              <a:rPr lang="zh-CN" altLang="en-US" dirty="0"/>
              <a:t>秒之内自动完成数据库的故障切换</a:t>
            </a:r>
            <a:r>
              <a:rPr lang="zh-CN" altLang="en-US" dirty="0" smtClean="0"/>
              <a:t>操作</a:t>
            </a:r>
            <a:endParaRPr lang="en-US" altLang="zh-CN" dirty="0" smtClean="0"/>
          </a:p>
          <a:p>
            <a:pPr lvl="1"/>
            <a:r>
              <a:rPr lang="zh-CN" altLang="en-US" dirty="0"/>
              <a:t>并且在进行故障切换的过程中，</a:t>
            </a:r>
            <a:r>
              <a:rPr lang="en-US" altLang="zh-CN" dirty="0"/>
              <a:t>MHA</a:t>
            </a:r>
            <a:r>
              <a:rPr lang="zh-CN" altLang="en-US" dirty="0"/>
              <a:t>能在最大程度上保证数据的一致性，以达到真正意义上的高可用。</a:t>
            </a:r>
          </a:p>
        </p:txBody>
      </p:sp>
    </p:spTree>
    <p:extLst>
      <p:ext uri="{BB962C8B-B14F-4D97-AF65-F5344CB8AC3E}">
        <p14:creationId xmlns:p14="http://schemas.microsoft.com/office/powerpoint/2010/main" val="3883251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MHA</a:t>
            </a:r>
            <a:r>
              <a:rPr lang="zh-CN" altLang="en-US" dirty="0" smtClean="0"/>
              <a:t>组成</a:t>
            </a:r>
            <a:endParaRPr lang="zh-CN" altLang="en-US" dirty="0"/>
          </a:p>
        </p:txBody>
      </p:sp>
      <p:sp>
        <p:nvSpPr>
          <p:cNvPr id="4" name="内容占位符 3"/>
          <p:cNvSpPr>
            <a:spLocks noGrp="1"/>
          </p:cNvSpPr>
          <p:nvPr>
            <p:ph sz="quarter" idx="10"/>
          </p:nvPr>
        </p:nvSpPr>
        <p:spPr>
          <a:xfrm>
            <a:off x="611560" y="1628800"/>
            <a:ext cx="7608416" cy="2880789"/>
          </a:xfrm>
        </p:spPr>
        <p:txBody>
          <a:bodyPr/>
          <a:lstStyle/>
          <a:p>
            <a:r>
              <a:rPr lang="en-US" altLang="zh-CN" dirty="0"/>
              <a:t>MHA </a:t>
            </a:r>
            <a:r>
              <a:rPr lang="en-US" altLang="zh-CN" dirty="0" smtClean="0"/>
              <a:t> Manager</a:t>
            </a:r>
            <a:r>
              <a:rPr lang="zh-CN" altLang="en-US" dirty="0"/>
              <a:t>（管理节点</a:t>
            </a:r>
            <a:r>
              <a:rPr lang="zh-CN" altLang="en-US" dirty="0" smtClean="0"/>
              <a:t>）</a:t>
            </a:r>
            <a:endParaRPr lang="en-US" altLang="zh-CN" dirty="0" smtClean="0"/>
          </a:p>
          <a:p>
            <a:pPr lvl="1"/>
            <a:r>
              <a:rPr lang="zh-CN" altLang="en-US" dirty="0"/>
              <a:t>可以单独部署在一台独立的机器上管理多个</a:t>
            </a:r>
            <a:r>
              <a:rPr lang="en-US" altLang="zh-CN" dirty="0"/>
              <a:t>master-slave</a:t>
            </a:r>
            <a:r>
              <a:rPr lang="zh-CN" altLang="en-US" dirty="0"/>
              <a:t>集群，也可以部署在一台</a:t>
            </a:r>
            <a:r>
              <a:rPr lang="en-US" altLang="zh-CN" dirty="0"/>
              <a:t>slave</a:t>
            </a:r>
            <a:r>
              <a:rPr lang="zh-CN" altLang="en-US" dirty="0"/>
              <a:t>节点上</a:t>
            </a:r>
            <a:r>
              <a:rPr lang="zh-CN" altLang="en-US" dirty="0" smtClean="0"/>
              <a:t>。</a:t>
            </a:r>
            <a:endParaRPr lang="en-US" altLang="zh-CN" dirty="0" smtClean="0"/>
          </a:p>
          <a:p>
            <a:pPr lvl="1"/>
            <a:endParaRPr lang="en-US" altLang="zh-CN" dirty="0" smtClean="0"/>
          </a:p>
          <a:p>
            <a:pPr marL="342900" lvl="1" indent="-342900">
              <a:buFont typeface="Arial" pitchFamily="34" charset="0"/>
              <a:buChar char="•"/>
            </a:pPr>
            <a:r>
              <a:rPr lang="en-US" altLang="zh-CN" sz="2400" dirty="0"/>
              <a:t>MHA </a:t>
            </a:r>
            <a:r>
              <a:rPr lang="en-US" altLang="zh-CN" sz="2400" dirty="0" smtClean="0"/>
              <a:t> Node</a:t>
            </a:r>
            <a:r>
              <a:rPr lang="zh-CN" altLang="en-US" sz="2400" dirty="0"/>
              <a:t>（数据节点）</a:t>
            </a:r>
            <a:endParaRPr lang="en-US" altLang="zh-CN" sz="2400" dirty="0"/>
          </a:p>
          <a:p>
            <a:pPr lvl="1"/>
            <a:r>
              <a:rPr lang="zh-CN" altLang="en-US" dirty="0"/>
              <a:t>运行在每台</a:t>
            </a:r>
            <a:r>
              <a:rPr lang="en-US" altLang="zh-CN" dirty="0"/>
              <a:t>MySQL</a:t>
            </a:r>
            <a:r>
              <a:rPr lang="zh-CN" altLang="en-US" dirty="0"/>
              <a:t>服务器上。</a:t>
            </a:r>
          </a:p>
        </p:txBody>
      </p:sp>
    </p:spTree>
    <p:extLst>
      <p:ext uri="{BB962C8B-B14F-4D97-AF65-F5344CB8AC3E}">
        <p14:creationId xmlns:p14="http://schemas.microsoft.com/office/powerpoint/2010/main" val="749646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MHA</a:t>
            </a:r>
            <a:r>
              <a:rPr lang="zh-CN" altLang="en-US" dirty="0" smtClean="0"/>
              <a:t>工作过程</a:t>
            </a:r>
            <a:endParaRPr lang="zh-CN" altLang="en-US" dirty="0"/>
          </a:p>
        </p:txBody>
      </p:sp>
    </p:spTree>
    <p:extLst>
      <p:ext uri="{BB962C8B-B14F-4D97-AF65-F5344CB8AC3E}">
        <p14:creationId xmlns:p14="http://schemas.microsoft.com/office/powerpoint/2010/main" val="1024965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MHA</a:t>
            </a:r>
            <a:r>
              <a:rPr lang="zh-CN" altLang="en-US" dirty="0" smtClean="0"/>
              <a:t>集群架构</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340768"/>
            <a:ext cx="7056784" cy="4742501"/>
          </a:xfrm>
          <a:prstGeom prst="rect">
            <a:avLst/>
          </a:prstGeom>
          <a:ln>
            <a:noFill/>
          </a:ln>
          <a:effectLst>
            <a:softEdge rad="112500"/>
          </a:effectLst>
        </p:spPr>
      </p:pic>
    </p:spTree>
    <p:extLst>
      <p:ext uri="{BB962C8B-B14F-4D97-AF65-F5344CB8AC3E}">
        <p14:creationId xmlns:p14="http://schemas.microsoft.com/office/powerpoint/2010/main" val="2614800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MHA</a:t>
            </a:r>
            <a:r>
              <a:rPr lang="zh-CN" altLang="en-US" dirty="0" smtClean="0"/>
              <a:t>工作过程</a:t>
            </a:r>
            <a:endParaRPr lang="zh-CN" altLang="en-US" dirty="0"/>
          </a:p>
        </p:txBody>
      </p:sp>
      <p:sp>
        <p:nvSpPr>
          <p:cNvPr id="4" name="内容占位符 3"/>
          <p:cNvSpPr>
            <a:spLocks noGrp="1"/>
          </p:cNvSpPr>
          <p:nvPr>
            <p:ph sz="quarter" idx="10"/>
          </p:nvPr>
        </p:nvSpPr>
        <p:spPr>
          <a:xfrm>
            <a:off x="611560" y="1340768"/>
            <a:ext cx="7608416" cy="4635115"/>
          </a:xfrm>
        </p:spPr>
        <p:txBody>
          <a:bodyPr/>
          <a:lstStyle/>
          <a:p>
            <a:r>
              <a:rPr lang="en-US" altLang="zh-CN" dirty="0"/>
              <a:t>MHA Manager</a:t>
            </a:r>
            <a:r>
              <a:rPr lang="zh-CN" altLang="en-US" dirty="0"/>
              <a:t>会定时探测集群中的</a:t>
            </a:r>
            <a:r>
              <a:rPr lang="en-US" altLang="zh-CN" dirty="0"/>
              <a:t>master</a:t>
            </a:r>
            <a:r>
              <a:rPr lang="zh-CN" altLang="en-US" dirty="0"/>
              <a:t>节点，当</a:t>
            </a:r>
            <a:r>
              <a:rPr lang="en-US" altLang="zh-CN" dirty="0"/>
              <a:t>master</a:t>
            </a:r>
            <a:r>
              <a:rPr lang="zh-CN" altLang="en-US" dirty="0"/>
              <a:t>出现故障时，它可以自动将最新数据的</a:t>
            </a:r>
            <a:r>
              <a:rPr lang="en-US" altLang="zh-CN" dirty="0"/>
              <a:t>slave</a:t>
            </a:r>
            <a:r>
              <a:rPr lang="zh-CN" altLang="en-US" dirty="0"/>
              <a:t>提升为新的</a:t>
            </a:r>
            <a:r>
              <a:rPr lang="en-US" altLang="zh-CN" dirty="0"/>
              <a:t>master</a:t>
            </a:r>
            <a:r>
              <a:rPr lang="zh-CN" altLang="en-US" dirty="0"/>
              <a:t>，然后将所有其他的</a:t>
            </a:r>
            <a:r>
              <a:rPr lang="en-US" altLang="zh-CN" dirty="0"/>
              <a:t>slave</a:t>
            </a:r>
            <a:r>
              <a:rPr lang="zh-CN" altLang="en-US" dirty="0"/>
              <a:t>重新指向新的</a:t>
            </a:r>
            <a:r>
              <a:rPr lang="en-US" altLang="zh-CN" dirty="0"/>
              <a:t>master</a:t>
            </a:r>
            <a:r>
              <a:rPr lang="zh-CN" altLang="en-US" dirty="0"/>
              <a:t>。整个故障转移过程对应用程序完全透明</a:t>
            </a:r>
            <a:r>
              <a:rPr lang="zh-CN" altLang="en-US" dirty="0" smtClean="0"/>
              <a:t>。</a:t>
            </a:r>
            <a:endParaRPr lang="en-US" altLang="zh-CN" dirty="0" smtClean="0"/>
          </a:p>
          <a:p>
            <a:pPr lvl="1"/>
            <a:r>
              <a:rPr lang="zh-CN" altLang="en-US" sz="1800" dirty="0"/>
              <a:t>（</a:t>
            </a:r>
            <a:r>
              <a:rPr lang="en-US" altLang="zh-CN" sz="1800" dirty="0"/>
              <a:t>1</a:t>
            </a:r>
            <a:r>
              <a:rPr lang="zh-CN" altLang="en-US" sz="1800" dirty="0"/>
              <a:t>）从宕机崩溃的</a:t>
            </a:r>
            <a:r>
              <a:rPr lang="en-US" altLang="zh-CN" sz="1800" dirty="0"/>
              <a:t>master</a:t>
            </a:r>
            <a:r>
              <a:rPr lang="zh-CN" altLang="en-US" sz="1800" dirty="0"/>
              <a:t>保存二进制日志事件（</a:t>
            </a:r>
            <a:r>
              <a:rPr lang="en-US" altLang="zh-CN" sz="1800" dirty="0" err="1"/>
              <a:t>binlog</a:t>
            </a:r>
            <a:r>
              <a:rPr lang="en-US" altLang="zh-CN" sz="1800" dirty="0"/>
              <a:t> events</a:t>
            </a:r>
            <a:r>
              <a:rPr lang="zh-CN" altLang="en-US" sz="1800" dirty="0" smtClean="0"/>
              <a:t>）</a:t>
            </a:r>
            <a:endParaRPr lang="en-US" altLang="zh-CN" sz="1800" dirty="0" smtClean="0"/>
          </a:p>
          <a:p>
            <a:pPr lvl="1"/>
            <a:r>
              <a:rPr lang="zh-CN" altLang="en-US" sz="1800" dirty="0"/>
              <a:t>（</a:t>
            </a:r>
            <a:r>
              <a:rPr lang="en-US" altLang="zh-CN" sz="1800" dirty="0"/>
              <a:t>2</a:t>
            </a:r>
            <a:r>
              <a:rPr lang="zh-CN" altLang="en-US" sz="1800" dirty="0"/>
              <a:t>）识别含有最新更新的</a:t>
            </a:r>
            <a:r>
              <a:rPr lang="en-US" altLang="zh-CN" sz="1800" dirty="0"/>
              <a:t>slave</a:t>
            </a:r>
            <a:endParaRPr lang="zh-CN" altLang="en-US" sz="1800" dirty="0"/>
          </a:p>
          <a:p>
            <a:pPr lvl="1"/>
            <a:r>
              <a:rPr lang="zh-CN" altLang="en-US" sz="1800" dirty="0"/>
              <a:t>（</a:t>
            </a:r>
            <a:r>
              <a:rPr lang="en-US" altLang="zh-CN" sz="1800" dirty="0"/>
              <a:t>3</a:t>
            </a:r>
            <a:r>
              <a:rPr lang="zh-CN" altLang="en-US" sz="1800" dirty="0"/>
              <a:t>）应用差异的中继日志（</a:t>
            </a:r>
            <a:r>
              <a:rPr lang="en-US" altLang="zh-CN" sz="1800" dirty="0"/>
              <a:t>relay log</a:t>
            </a:r>
            <a:r>
              <a:rPr lang="zh-CN" altLang="en-US" sz="1800" dirty="0"/>
              <a:t>）到其他的</a:t>
            </a:r>
            <a:r>
              <a:rPr lang="en-US" altLang="zh-CN" sz="1800" dirty="0" smtClean="0"/>
              <a:t>slave</a:t>
            </a:r>
          </a:p>
          <a:p>
            <a:pPr lvl="1"/>
            <a:r>
              <a:rPr lang="zh-CN" altLang="en-US" sz="1800" dirty="0"/>
              <a:t>（</a:t>
            </a:r>
            <a:r>
              <a:rPr lang="en-US" altLang="zh-CN" sz="1800" dirty="0"/>
              <a:t>4</a:t>
            </a:r>
            <a:r>
              <a:rPr lang="zh-CN" altLang="en-US" sz="1800" dirty="0"/>
              <a:t>）应用从</a:t>
            </a:r>
            <a:r>
              <a:rPr lang="en-US" altLang="zh-CN" sz="1800" dirty="0"/>
              <a:t>master</a:t>
            </a:r>
            <a:r>
              <a:rPr lang="zh-CN" altLang="en-US" sz="1800" dirty="0"/>
              <a:t>保存的二进制日志事件（</a:t>
            </a:r>
            <a:r>
              <a:rPr lang="en-US" altLang="zh-CN" sz="1800" dirty="0" err="1"/>
              <a:t>binlog</a:t>
            </a:r>
            <a:r>
              <a:rPr lang="en-US" altLang="zh-CN" sz="1800" dirty="0"/>
              <a:t> events</a:t>
            </a:r>
            <a:r>
              <a:rPr lang="zh-CN" altLang="en-US" sz="1800" dirty="0" smtClean="0"/>
              <a:t>）</a:t>
            </a:r>
            <a:endParaRPr lang="en-US" altLang="zh-CN" sz="1800" dirty="0" smtClean="0"/>
          </a:p>
          <a:p>
            <a:pPr lvl="1"/>
            <a:r>
              <a:rPr lang="zh-CN" altLang="en-US" sz="1800" dirty="0"/>
              <a:t>（</a:t>
            </a:r>
            <a:r>
              <a:rPr lang="en-US" altLang="zh-CN" sz="1800" dirty="0"/>
              <a:t>5</a:t>
            </a:r>
            <a:r>
              <a:rPr lang="zh-CN" altLang="en-US" sz="1800" dirty="0"/>
              <a:t>）提升一个</a:t>
            </a:r>
            <a:r>
              <a:rPr lang="en-US" altLang="zh-CN" sz="1800" dirty="0"/>
              <a:t>slave</a:t>
            </a:r>
            <a:r>
              <a:rPr lang="zh-CN" altLang="en-US" sz="1800" dirty="0"/>
              <a:t>为新的</a:t>
            </a:r>
            <a:r>
              <a:rPr lang="en-US" altLang="zh-CN" sz="1800" dirty="0"/>
              <a:t>master</a:t>
            </a:r>
            <a:r>
              <a:rPr lang="zh-CN" altLang="en-US" sz="1800" dirty="0" smtClean="0"/>
              <a:t>；</a:t>
            </a:r>
            <a:endParaRPr lang="en-US" altLang="zh-CN" sz="1800" dirty="0" smtClean="0"/>
          </a:p>
          <a:p>
            <a:pPr lvl="1"/>
            <a:r>
              <a:rPr lang="zh-CN" altLang="en-US" sz="1800" dirty="0"/>
              <a:t>（</a:t>
            </a:r>
            <a:r>
              <a:rPr lang="en-US" altLang="zh-CN" sz="1800" dirty="0"/>
              <a:t>6</a:t>
            </a:r>
            <a:r>
              <a:rPr lang="zh-CN" altLang="en-US" sz="1800" dirty="0"/>
              <a:t>）使其他的</a:t>
            </a:r>
            <a:r>
              <a:rPr lang="en-US" altLang="zh-CN" sz="1800" dirty="0"/>
              <a:t>slave</a:t>
            </a:r>
            <a:r>
              <a:rPr lang="zh-CN" altLang="en-US" sz="1800" dirty="0"/>
              <a:t>连接新的</a:t>
            </a:r>
            <a:r>
              <a:rPr lang="en-US" altLang="zh-CN" sz="1800" dirty="0"/>
              <a:t>master</a:t>
            </a:r>
            <a:r>
              <a:rPr lang="zh-CN" altLang="en-US" sz="1800" dirty="0"/>
              <a:t>进行复制；</a:t>
            </a:r>
          </a:p>
        </p:txBody>
      </p:sp>
    </p:spTree>
    <p:extLst>
      <p:ext uri="{BB962C8B-B14F-4D97-AF65-F5344CB8AC3E}">
        <p14:creationId xmlns:p14="http://schemas.microsoft.com/office/powerpoint/2010/main" val="984020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15631</TotalTime>
  <Words>2159</Words>
  <Application>Microsoft Office PowerPoint</Application>
  <PresentationFormat>全屏显示(4:3)</PresentationFormat>
  <Paragraphs>449</Paragraphs>
  <Slides>40</Slides>
  <Notes>37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40</vt:i4>
      </vt:variant>
    </vt:vector>
  </HeadingPairs>
  <TitlesOfParts>
    <vt:vector size="47" baseType="lpstr">
      <vt:lpstr>宋体</vt:lpstr>
      <vt:lpstr>微软雅黑</vt:lpstr>
      <vt:lpstr>Arial</vt:lpstr>
      <vt:lpstr>Calibri</vt:lpstr>
      <vt:lpstr>Times New Roman</vt:lpstr>
      <vt:lpstr>Office 主题</vt:lpstr>
      <vt:lpstr>1_Office 主题</vt:lpstr>
      <vt:lpstr>数据库管理</vt:lpstr>
      <vt:lpstr>PowerPoint 演示文稿</vt:lpstr>
      <vt:lpstr>PowerPoint 演示文稿</vt:lpstr>
      <vt:lpstr>MHA介绍</vt:lpstr>
      <vt:lpstr>MHA简介</vt:lpstr>
      <vt:lpstr>MHA组成</vt:lpstr>
      <vt:lpstr>MHA工作过程</vt:lpstr>
      <vt:lpstr>MHA集群架构</vt:lpstr>
      <vt:lpstr>MHA工作过程</vt:lpstr>
      <vt:lpstr>PowerPoint 演示文稿</vt:lpstr>
      <vt:lpstr>集群拓扑结构</vt:lpstr>
      <vt:lpstr>拓扑图</vt:lpstr>
      <vt:lpstr>IP规划</vt:lpstr>
      <vt:lpstr>准备集群环境</vt:lpstr>
      <vt:lpstr>安装软件包</vt:lpstr>
      <vt:lpstr>安装软件包(续1)</vt:lpstr>
      <vt:lpstr>配置ssh密钥对认证登陆</vt:lpstr>
      <vt:lpstr>相关命令</vt:lpstr>
      <vt:lpstr>配置MHA集群</vt:lpstr>
      <vt:lpstr>配置master数据库服务器</vt:lpstr>
      <vt:lpstr>配置master数据库服务器(续1)</vt:lpstr>
      <vt:lpstr>配置备用1 master数据库服务器</vt:lpstr>
      <vt:lpstr>配置备用1master数据库服务器(续1)</vt:lpstr>
      <vt:lpstr>配置备用2 master数据库服务器</vt:lpstr>
      <vt:lpstr>配置备用2 master数据库服务器(续1)</vt:lpstr>
      <vt:lpstr>配置第2台  slave服务器</vt:lpstr>
      <vt:lpstr>配置第2台  slave服务器(续1)</vt:lpstr>
      <vt:lpstr>配置管理主机</vt:lpstr>
      <vt:lpstr>配置管理主机(续1)</vt:lpstr>
      <vt:lpstr>配置管理主机(续2)</vt:lpstr>
      <vt:lpstr>PowerPoint 演示文稿</vt:lpstr>
      <vt:lpstr>测试集群配置</vt:lpstr>
      <vt:lpstr>测试ssh密钥对认证登陆</vt:lpstr>
      <vt:lpstr>测试主从同步状态</vt:lpstr>
      <vt:lpstr>启动MHA_Manager</vt:lpstr>
      <vt:lpstr>启动MHA_Manager(续1)</vt:lpstr>
      <vt:lpstr>测试高可用配置</vt:lpstr>
      <vt:lpstr>修改VIP地址切换脚本</vt:lpstr>
      <vt:lpstr>查看VIP地址</vt:lpstr>
      <vt:lpstr>案例:1 配置MHA高可用集群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达内Linux云计算学院</dc:title>
  <dc:creator>TsengYia</dc:creator>
  <cp:lastModifiedBy>plj</cp:lastModifiedBy>
  <cp:revision>2545</cp:revision>
  <cp:lastPrinted>2014-02-25T07:33:26Z</cp:lastPrinted>
  <dcterms:modified xsi:type="dcterms:W3CDTF">2018-05-04T10:22:24Z</dcterms:modified>
</cp:coreProperties>
</file>