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5"/>
  </p:notesMasterIdLst>
  <p:handoutMasterIdLst>
    <p:handoutMasterId r:id="rId56"/>
  </p:handoutMasterIdLst>
  <p:sldIdLst>
    <p:sldId id="331" r:id="rId3"/>
    <p:sldId id="257" r:id="rId4"/>
    <p:sldId id="302" r:id="rId5"/>
    <p:sldId id="303" r:id="rId6"/>
    <p:sldId id="304" r:id="rId7"/>
    <p:sldId id="305" r:id="rId8"/>
    <p:sldId id="306" r:id="rId9"/>
    <p:sldId id="309" r:id="rId10"/>
    <p:sldId id="310" r:id="rId11"/>
    <p:sldId id="311" r:id="rId12"/>
    <p:sldId id="333" r:id="rId13"/>
    <p:sldId id="335" r:id="rId14"/>
    <p:sldId id="334" r:id="rId15"/>
    <p:sldId id="312" r:id="rId16"/>
    <p:sldId id="322" r:id="rId17"/>
    <p:sldId id="323" r:id="rId18"/>
    <p:sldId id="324" r:id="rId19"/>
    <p:sldId id="326" r:id="rId20"/>
    <p:sldId id="327" r:id="rId21"/>
    <p:sldId id="274" r:id="rId22"/>
    <p:sldId id="276" r:id="rId23"/>
    <p:sldId id="277" r:id="rId24"/>
    <p:sldId id="282" r:id="rId25"/>
    <p:sldId id="330" r:id="rId26"/>
    <p:sldId id="336" r:id="rId27"/>
    <p:sldId id="337" r:id="rId28"/>
    <p:sldId id="338" r:id="rId29"/>
    <p:sldId id="348" r:id="rId30"/>
    <p:sldId id="343" r:id="rId31"/>
    <p:sldId id="347" r:id="rId32"/>
    <p:sldId id="339" r:id="rId33"/>
    <p:sldId id="340" r:id="rId34"/>
    <p:sldId id="346" r:id="rId35"/>
    <p:sldId id="349" r:id="rId36"/>
    <p:sldId id="350" r:id="rId37"/>
    <p:sldId id="354" r:id="rId38"/>
    <p:sldId id="355" r:id="rId39"/>
    <p:sldId id="353" r:id="rId40"/>
    <p:sldId id="357" r:id="rId41"/>
    <p:sldId id="358" r:id="rId42"/>
    <p:sldId id="359" r:id="rId43"/>
    <p:sldId id="351" r:id="rId44"/>
    <p:sldId id="352" r:id="rId45"/>
    <p:sldId id="360" r:id="rId46"/>
    <p:sldId id="361" r:id="rId47"/>
    <p:sldId id="362" r:id="rId48"/>
    <p:sldId id="364" r:id="rId49"/>
    <p:sldId id="365" r:id="rId50"/>
    <p:sldId id="366" r:id="rId51"/>
    <p:sldId id="367" r:id="rId52"/>
    <p:sldId id="368" r:id="rId53"/>
    <p:sldId id="356"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泽" initials="徐泽" lastIdx="1" clrIdx="0"/>
  <p:cmAuthor id="2" name="TY" initials="TY"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D52A2F"/>
    <a:srgbClr val="231F20"/>
    <a:srgbClr val="1EE15C"/>
    <a:srgbClr val="DD4722"/>
    <a:srgbClr val="5CAA55"/>
    <a:srgbClr val="B4DD93"/>
    <a:srgbClr val="46B964"/>
    <a:srgbClr val="CF5830"/>
    <a:srgbClr val="F9FA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30" autoAdjust="0"/>
    <p:restoredTop sz="93514" autoAdjust="0"/>
  </p:normalViewPr>
  <p:slideViewPr>
    <p:cSldViewPr>
      <p:cViewPr varScale="1">
        <p:scale>
          <a:sx n="64" d="100"/>
          <a:sy n="64" d="100"/>
        </p:scale>
        <p:origin x="552" y="72"/>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ommentAuthors" Target="commentAuthor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8F4DCA-3177-4375-A53D-C33BDF2D97C5}" type="datetimeFigureOut">
              <a:rPr lang="zh-CN" altLang="en-US" smtClean="0"/>
              <a:t>2018/5/7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B70F7D-486B-488E-8EBC-4D52E95A37CF}" type="slidenum">
              <a:rPr lang="zh-CN" altLang="en-US" smtClean="0"/>
              <a:t>‹#›</a:t>
            </a:fld>
            <a:endParaRPr lang="zh-CN" altLang="en-US"/>
          </a:p>
        </p:txBody>
      </p:sp>
    </p:spTree>
    <p:extLst>
      <p:ext uri="{BB962C8B-B14F-4D97-AF65-F5344CB8AC3E}">
        <p14:creationId xmlns:p14="http://schemas.microsoft.com/office/powerpoint/2010/main" val="812865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E3B9F-8426-4C0A-B4B6-F9877F22AD29}" type="datetimeFigureOut">
              <a:rPr lang="zh-CN" altLang="en-US" smtClean="0"/>
              <a:t>2018/5/7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BA66-0B01-47E8-A365-7C30D6EBFF28}" type="slidenum">
              <a:rPr lang="zh-CN" altLang="en-US" smtClean="0"/>
              <a:t>‹#›</a:t>
            </a:fld>
            <a:endParaRPr lang="zh-CN" altLang="en-US"/>
          </a:p>
        </p:txBody>
      </p:sp>
    </p:spTree>
    <p:extLst>
      <p:ext uri="{BB962C8B-B14F-4D97-AF65-F5344CB8AC3E}">
        <p14:creationId xmlns:p14="http://schemas.microsoft.com/office/powerpoint/2010/main" val="3050982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61028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查看视图</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续</a:t>
            </a:r>
            <a:r>
              <a:rPr lang="en-US" altLang="zh-CN" sz="1200" dirty="0" smtClean="0">
                <a:latin typeface="微软雅黑" panose="020B0503020204020204" pitchFamily="34" charset="-122"/>
                <a:ea typeface="微软雅黑" panose="020B0503020204020204" pitchFamily="34" charset="-122"/>
              </a:rPr>
              <a:t>1)</a:t>
            </a:r>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2121546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使用视图</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707924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删除视图</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2825548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视图进阶</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15</a:t>
            </a:fld>
            <a:endParaRPr lang="zh-CN" altLang="en-US"/>
          </a:p>
        </p:txBody>
      </p:sp>
    </p:spTree>
    <p:extLst>
      <p:ext uri="{BB962C8B-B14F-4D97-AF65-F5344CB8AC3E}">
        <p14:creationId xmlns:p14="http://schemas.microsoft.com/office/powerpoint/2010/main" val="1699035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创建视图完全格式</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16</a:t>
            </a:fld>
            <a:endParaRPr lang="zh-CN" altLang="en-US"/>
          </a:p>
        </p:txBody>
      </p:sp>
    </p:spTree>
    <p:extLst>
      <p:ext uri="{BB962C8B-B14F-4D97-AF65-F5344CB8AC3E}">
        <p14:creationId xmlns:p14="http://schemas.microsoft.com/office/powerpoint/2010/main" val="3364998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创建视图完全格式</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17</a:t>
            </a:fld>
            <a:endParaRPr lang="zh-CN" altLang="en-US"/>
          </a:p>
        </p:txBody>
      </p:sp>
    </p:spTree>
    <p:extLst>
      <p:ext uri="{BB962C8B-B14F-4D97-AF65-F5344CB8AC3E}">
        <p14:creationId xmlns:p14="http://schemas.microsoft.com/office/powerpoint/2010/main" val="196858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设置字段别名</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18</a:t>
            </a:fld>
            <a:endParaRPr lang="zh-CN" altLang="en-US"/>
          </a:p>
        </p:txBody>
      </p:sp>
    </p:spTree>
    <p:extLst>
      <p:ext uri="{BB962C8B-B14F-4D97-AF65-F5344CB8AC3E}">
        <p14:creationId xmlns:p14="http://schemas.microsoft.com/office/powerpoint/2010/main" val="4178602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设置字段别名</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19</a:t>
            </a:fld>
            <a:endParaRPr lang="zh-CN" altLang="en-US"/>
          </a:p>
        </p:txBody>
      </p:sp>
    </p:spTree>
    <p:extLst>
      <p:ext uri="{BB962C8B-B14F-4D97-AF65-F5344CB8AC3E}">
        <p14:creationId xmlns:p14="http://schemas.microsoft.com/office/powerpoint/2010/main" val="2510206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重要选项说明</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t>20</a:t>
            </a:fld>
            <a:endParaRPr lang="zh-CN" altLang="en-US"/>
          </a:p>
        </p:txBody>
      </p:sp>
    </p:spTree>
    <p:extLst>
      <p:ext uri="{BB962C8B-B14F-4D97-AF65-F5344CB8AC3E}">
        <p14:creationId xmlns:p14="http://schemas.microsoft.com/office/powerpoint/2010/main" val="566253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latin typeface="微软雅黑" panose="020B0503020204020204" pitchFamily="34" charset="-122"/>
                <a:ea typeface="微软雅黑" panose="020B0503020204020204" pitchFamily="34" charset="-122"/>
              </a:rPr>
              <a:t>OR</a:t>
            </a:r>
            <a:r>
              <a:rPr lang="en-US" altLang="zh-CN" sz="1200" baseline="0" dirty="0" smtClean="0">
                <a:latin typeface="微软雅黑" panose="020B0503020204020204" pitchFamily="34" charset="-122"/>
                <a:ea typeface="微软雅黑" panose="020B0503020204020204" pitchFamily="34" charset="-122"/>
              </a:rPr>
              <a:t>  REPLACE</a:t>
            </a:r>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t>21</a:t>
            </a:fld>
            <a:endParaRPr lang="zh-CN" altLang="en-US"/>
          </a:p>
        </p:txBody>
      </p:sp>
    </p:spTree>
    <p:extLst>
      <p:ext uri="{BB962C8B-B14F-4D97-AF65-F5344CB8AC3E}">
        <p14:creationId xmlns:p14="http://schemas.microsoft.com/office/powerpoint/2010/main" val="4037411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MySQL</a:t>
            </a:r>
            <a:r>
              <a:rPr lang="zh-CN" altLang="en-US" dirty="0" smtClean="0"/>
              <a:t>视图</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3</a:t>
            </a:fld>
            <a:endParaRPr lang="zh-CN" altLang="en-US"/>
          </a:p>
        </p:txBody>
      </p:sp>
    </p:spTree>
    <p:extLst>
      <p:ext uri="{BB962C8B-B14F-4D97-AF65-F5344CB8AC3E}">
        <p14:creationId xmlns:p14="http://schemas.microsoft.com/office/powerpoint/2010/main" val="4165656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ALGORITHM</a:t>
            </a:r>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t>22</a:t>
            </a:fld>
            <a:endParaRPr lang="zh-CN" altLang="en-US"/>
          </a:p>
        </p:txBody>
      </p:sp>
    </p:spTree>
    <p:extLst>
      <p:ext uri="{BB962C8B-B14F-4D97-AF65-F5344CB8AC3E}">
        <p14:creationId xmlns:p14="http://schemas.microsoft.com/office/powerpoint/2010/main" val="2259156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latin typeface="微软雅黑" panose="020B0503020204020204" pitchFamily="34" charset="-122"/>
                <a:ea typeface="微软雅黑" panose="020B0503020204020204" pitchFamily="34" charset="-122"/>
              </a:rPr>
              <a:t>WITH</a:t>
            </a:r>
            <a:r>
              <a:rPr lang="en-US" altLang="zh-CN" sz="1200" baseline="0" dirty="0" smtClean="0">
                <a:latin typeface="微软雅黑" panose="020B0503020204020204" pitchFamily="34" charset="-122"/>
                <a:ea typeface="微软雅黑" panose="020B0503020204020204" pitchFamily="34" charset="-122"/>
              </a:rPr>
              <a:t>  CHECK  OPTION</a:t>
            </a:r>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t>23</a:t>
            </a:fld>
            <a:endParaRPr lang="zh-CN" altLang="en-US"/>
          </a:p>
        </p:txBody>
      </p:sp>
    </p:spTree>
    <p:extLst>
      <p:ext uri="{BB962C8B-B14F-4D97-AF65-F5344CB8AC3E}">
        <p14:creationId xmlns:p14="http://schemas.microsoft.com/office/powerpoint/2010/main" val="1130422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MySQL</a:t>
            </a:r>
            <a:r>
              <a:rPr lang="zh-CN" altLang="en-US" dirty="0" smtClean="0"/>
              <a:t>存储过程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1888227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存储过程概述</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2786812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存储过程介绍</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237232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存储过程优点</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77189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基本使用</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2184101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创建存储过程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56693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查看存储过程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15120361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调用</a:t>
            </a:r>
            <a:r>
              <a:rPr lang="en-US" altLang="zh-CN" dirty="0" smtClean="0"/>
              <a:t>/</a:t>
            </a:r>
            <a:r>
              <a:rPr lang="zh-CN" altLang="en-US" dirty="0" smtClean="0"/>
              <a:t>删除存储过程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244753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视图概述</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4</a:t>
            </a:fld>
            <a:endParaRPr lang="zh-CN" altLang="en-US"/>
          </a:p>
        </p:txBody>
      </p:sp>
    </p:spTree>
    <p:extLst>
      <p:ext uri="{BB962C8B-B14F-4D97-AF65-F5344CB8AC3E}">
        <p14:creationId xmlns:p14="http://schemas.microsoft.com/office/powerpoint/2010/main" val="623495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存储过程进阶</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2394802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参数类型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3136620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参数类型</a:t>
            </a:r>
            <a:r>
              <a:rPr lang="en-US" altLang="zh-CN" dirty="0" smtClean="0"/>
              <a:t>(</a:t>
            </a:r>
            <a:r>
              <a:rPr lang="zh-CN" altLang="en-US" dirty="0" smtClean="0"/>
              <a:t>续</a:t>
            </a:r>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985917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参数类型</a:t>
            </a:r>
            <a:r>
              <a:rPr lang="en-US" altLang="zh-CN" dirty="0" smtClean="0"/>
              <a:t>(2)</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183343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参数类型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3666754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变量类型</a:t>
            </a:r>
            <a:r>
              <a:rPr lang="en-US" altLang="zh-CN" dirty="0" smtClean="0"/>
              <a:t>(</a:t>
            </a:r>
            <a:r>
              <a:rPr lang="zh-CN" altLang="en-US" dirty="0" smtClean="0"/>
              <a:t>续</a:t>
            </a:r>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2506757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变量类型</a:t>
            </a:r>
            <a:r>
              <a:rPr lang="en-US" altLang="zh-CN" dirty="0" smtClean="0"/>
              <a:t>(2)</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1834224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算数运算</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3597723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算数运算</a:t>
            </a:r>
            <a:r>
              <a:rPr lang="en-US" altLang="zh-CN" dirty="0" smtClean="0"/>
              <a:t>(</a:t>
            </a:r>
            <a:r>
              <a:rPr lang="zh-CN" altLang="en-US" dirty="0" smtClean="0"/>
              <a:t>续</a:t>
            </a:r>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2375971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条件判断</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126582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视图介绍</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5</a:t>
            </a:fld>
            <a:endParaRPr lang="zh-CN" altLang="en-US"/>
          </a:p>
        </p:txBody>
      </p:sp>
    </p:spTree>
    <p:extLst>
      <p:ext uri="{BB962C8B-B14F-4D97-AF65-F5344CB8AC3E}">
        <p14:creationId xmlns:p14="http://schemas.microsoft.com/office/powerpoint/2010/main" val="3324986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条件判断（续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45</a:t>
            </a:fld>
            <a:endParaRPr lang="zh-CN" altLang="en-US">
              <a:solidFill>
                <a:prstClr val="black"/>
              </a:solidFill>
            </a:endParaRPr>
          </a:p>
        </p:txBody>
      </p:sp>
    </p:spTree>
    <p:extLst>
      <p:ext uri="{BB962C8B-B14F-4D97-AF65-F5344CB8AC3E}">
        <p14:creationId xmlns:p14="http://schemas.microsoft.com/office/powerpoint/2010/main" val="19074452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查询结果过滤</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46</a:t>
            </a:fld>
            <a:endParaRPr lang="zh-CN" altLang="en-US">
              <a:solidFill>
                <a:prstClr val="black"/>
              </a:solidFill>
            </a:endParaRPr>
          </a:p>
        </p:txBody>
      </p:sp>
    </p:spTree>
    <p:extLst>
      <p:ext uri="{BB962C8B-B14F-4D97-AF65-F5344CB8AC3E}">
        <p14:creationId xmlns:p14="http://schemas.microsoft.com/office/powerpoint/2010/main" val="7406021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zh-CN" altLang="en-US" sz="1200" dirty="0" smtClean="0">
                <a:latin typeface="微软雅黑" pitchFamily="34" charset="-122"/>
                <a:ea typeface="微软雅黑" pitchFamily="34" charset="-122"/>
              </a:rPr>
              <a:t>顺序结构</a:t>
            </a:r>
            <a:endParaRPr lang="zh-CN" altLang="en-US" sz="120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0BFA7F23-AEE3-4DD3-95D8-5A1E3BDF01FF}" type="slidenum">
              <a:rPr lang="zh-CN" altLang="en-US" smtClean="0">
                <a:solidFill>
                  <a:prstClr val="black"/>
                </a:solidFill>
              </a:rPr>
              <a:pPr>
                <a:defRPr/>
              </a:pPr>
              <a:t>47</a:t>
            </a:fld>
            <a:endParaRPr lang="zh-CN" altLang="en-US">
              <a:solidFill>
                <a:prstClr val="black"/>
              </a:solidFill>
            </a:endParaRPr>
          </a:p>
        </p:txBody>
      </p:sp>
    </p:spTree>
    <p:extLst>
      <p:ext uri="{BB962C8B-B14F-4D97-AF65-F5344CB8AC3E}">
        <p14:creationId xmlns:p14="http://schemas.microsoft.com/office/powerpoint/2010/main" val="15781224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顺序结构</a:t>
            </a:r>
            <a:r>
              <a:rPr lang="en-US" altLang="zh-CN" dirty="0" smtClean="0"/>
              <a:t>(</a:t>
            </a:r>
            <a:r>
              <a:rPr lang="zh-CN" altLang="en-US" dirty="0" smtClean="0"/>
              <a:t>续</a:t>
            </a:r>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48</a:t>
            </a:fld>
            <a:endParaRPr lang="zh-CN" altLang="en-US">
              <a:solidFill>
                <a:prstClr val="black"/>
              </a:solidFill>
            </a:endParaRPr>
          </a:p>
        </p:txBody>
      </p:sp>
    </p:spTree>
    <p:extLst>
      <p:ext uri="{BB962C8B-B14F-4D97-AF65-F5344CB8AC3E}">
        <p14:creationId xmlns:p14="http://schemas.microsoft.com/office/powerpoint/2010/main" val="2438693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顺序结构</a:t>
            </a:r>
            <a:r>
              <a:rPr lang="en-US" altLang="zh-CN" dirty="0" smtClean="0"/>
              <a:t>(</a:t>
            </a:r>
            <a:r>
              <a:rPr lang="zh-CN" altLang="en-US" dirty="0" smtClean="0"/>
              <a:t>续</a:t>
            </a:r>
            <a:r>
              <a:rPr lang="en-US" altLang="zh-CN" dirty="0" smtClean="0"/>
              <a:t>2)</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49</a:t>
            </a:fld>
            <a:endParaRPr lang="zh-CN" altLang="en-US">
              <a:solidFill>
                <a:prstClr val="black"/>
              </a:solidFill>
            </a:endParaRPr>
          </a:p>
        </p:txBody>
      </p:sp>
    </p:spTree>
    <p:extLst>
      <p:ext uri="{BB962C8B-B14F-4D97-AF65-F5344CB8AC3E}">
        <p14:creationId xmlns:p14="http://schemas.microsoft.com/office/powerpoint/2010/main" val="2215763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循环结构</a:t>
            </a:r>
            <a:endParaRPr lang="zh-CN" altLang="en-US" dirty="0" smtClean="0"/>
          </a:p>
        </p:txBody>
      </p:sp>
      <p:sp>
        <p:nvSpPr>
          <p:cNvPr id="4813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7C779E-7F8B-4F47-BAEF-6AA3ED031820}" type="slidenum">
              <a:rPr lang="zh-CN" altLang="en-US">
                <a:solidFill>
                  <a:prstClr val="black"/>
                </a:solidFill>
              </a:rPr>
              <a:pPr fontAlgn="base">
                <a:spcBef>
                  <a:spcPct val="0"/>
                </a:spcBef>
                <a:spcAft>
                  <a:spcPct val="0"/>
                </a:spcAft>
                <a:defRPr/>
              </a:pPr>
              <a:t>50</a:t>
            </a:fld>
            <a:endParaRPr lang="en-US" altLang="zh-CN">
              <a:solidFill>
                <a:prstClr val="black"/>
              </a:solidFill>
            </a:endParaRPr>
          </a:p>
        </p:txBody>
      </p:sp>
    </p:spTree>
    <p:extLst>
      <p:ext uri="{BB962C8B-B14F-4D97-AF65-F5344CB8AC3E}">
        <p14:creationId xmlns:p14="http://schemas.microsoft.com/office/powerpoint/2010/main" val="18737298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ALGORITHM</a:t>
            </a:r>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51</a:t>
            </a:fld>
            <a:endParaRPr lang="zh-CN" altLang="en-US">
              <a:solidFill>
                <a:prstClr val="black"/>
              </a:solidFill>
            </a:endParaRPr>
          </a:p>
        </p:txBody>
      </p:sp>
    </p:spTree>
    <p:extLst>
      <p:ext uri="{BB962C8B-B14F-4D97-AF65-F5344CB8AC3E}">
        <p14:creationId xmlns:p14="http://schemas.microsoft.com/office/powerpoint/2010/main" val="3214357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视图优点</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6</a:t>
            </a:fld>
            <a:endParaRPr lang="zh-CN" altLang="en-US"/>
          </a:p>
        </p:txBody>
      </p:sp>
    </p:spTree>
    <p:extLst>
      <p:ext uri="{BB962C8B-B14F-4D97-AF65-F5344CB8AC3E}">
        <p14:creationId xmlns:p14="http://schemas.microsoft.com/office/powerpoint/2010/main" val="4099835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使用视图的限制</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7</a:t>
            </a:fld>
            <a:endParaRPr lang="zh-CN" altLang="en-US"/>
          </a:p>
        </p:txBody>
      </p:sp>
    </p:spTree>
    <p:extLst>
      <p:ext uri="{BB962C8B-B14F-4D97-AF65-F5344CB8AC3E}">
        <p14:creationId xmlns:p14="http://schemas.microsoft.com/office/powerpoint/2010/main" val="1468955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视图的基本使用</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8</a:t>
            </a:fld>
            <a:endParaRPr lang="zh-CN" altLang="en-US"/>
          </a:p>
        </p:txBody>
      </p:sp>
    </p:spTree>
    <p:extLst>
      <p:ext uri="{BB962C8B-B14F-4D97-AF65-F5344CB8AC3E}">
        <p14:creationId xmlns:p14="http://schemas.microsoft.com/office/powerpoint/2010/main" val="1359304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创建视图</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t>9</a:t>
            </a:fld>
            <a:endParaRPr lang="zh-CN" altLang="en-US"/>
          </a:p>
        </p:txBody>
      </p:sp>
    </p:spTree>
    <p:extLst>
      <p:ext uri="{BB962C8B-B14F-4D97-AF65-F5344CB8AC3E}">
        <p14:creationId xmlns:p14="http://schemas.microsoft.com/office/powerpoint/2010/main" val="639015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查看视图</a:t>
            </a:r>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t>10</a:t>
            </a:fld>
            <a:endParaRPr lang="zh-CN" altLang="en-US"/>
          </a:p>
        </p:txBody>
      </p:sp>
    </p:spTree>
    <p:extLst>
      <p:ext uri="{BB962C8B-B14F-4D97-AF65-F5344CB8AC3E}">
        <p14:creationId xmlns:p14="http://schemas.microsoft.com/office/powerpoint/2010/main" val="199329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知识讲解">
    <p:spTree>
      <p:nvGrpSpPr>
        <p:cNvPr id="1" name=""/>
        <p:cNvGrpSpPr/>
        <p:nvPr/>
      </p:nvGrpSpPr>
      <p:grpSpPr>
        <a:xfrm>
          <a:off x="0" y="0"/>
          <a:ext cx="0" cy="0"/>
          <a:chOff x="0" y="0"/>
          <a:chExt cx="0" cy="0"/>
        </a:xfrm>
      </p:grpSpPr>
      <p:sp>
        <p:nvSpPr>
          <p:cNvPr id="12" name="矩形 11"/>
          <p:cNvSpPr/>
          <p:nvPr userDrawn="1"/>
        </p:nvSpPr>
        <p:spPr>
          <a:xfrm>
            <a:off x="4067944" y="108"/>
            <a:ext cx="5076056"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sp>
        <p:nvSpPr>
          <p:cNvPr id="9" name="圆角矩形 8"/>
          <p:cNvSpPr/>
          <p:nvPr userDrawn="1"/>
        </p:nvSpPr>
        <p:spPr>
          <a:xfrm>
            <a:off x="899592" y="3161931"/>
            <a:ext cx="6840760" cy="216024"/>
          </a:xfrm>
          <a:prstGeom prst="roundRect">
            <a:avLst/>
          </a:prstGeom>
          <a:solidFill>
            <a:srgbClr val="00B050"/>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971600" y="1916831"/>
            <a:ext cx="6984776" cy="3672409"/>
          </a:xfrm>
          <a:noFill/>
        </p:spPr>
        <p:txBody>
          <a:bodyPr>
            <a:normAutofit/>
          </a:bodyPr>
          <a:lstStyle>
            <a:lvl1pPr marL="457200" indent="-457200" algn="l">
              <a:buFont typeface="+mj-lt"/>
              <a:buAutoNum type="arabicPeriod"/>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本节内容</a:t>
            </a:r>
            <a:endParaRPr lang="en-US" altLang="zh-CN" dirty="0" smtClean="0"/>
          </a:p>
          <a:p>
            <a:r>
              <a:rPr lang="zh-CN" altLang="en-US" dirty="0" smtClean="0"/>
              <a:t>本节内容</a:t>
            </a:r>
            <a:endParaRPr lang="zh-CN" altLang="en-US" dirty="0"/>
          </a:p>
        </p:txBody>
      </p:sp>
      <p:sp>
        <p:nvSpPr>
          <p:cNvPr id="9" name="十字形 8"/>
          <p:cNvSpPr/>
          <p:nvPr userDrawn="1"/>
        </p:nvSpPr>
        <p:spPr>
          <a:xfrm>
            <a:off x="142844" y="6215082"/>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69224" y="600076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48680"/>
            <a:ext cx="9144000" cy="936104"/>
          </a:xfrm>
          <a:prstGeom prst="rect">
            <a:avLst/>
          </a:prstGeom>
          <a:solidFill>
            <a:srgbClr val="DC1F26"/>
          </a:solidFill>
          <a:ln>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微软雅黑" panose="020B0503020204020204" pitchFamily="34" charset="-122"/>
                <a:ea typeface="微软雅黑" panose="020B0503020204020204" pitchFamily="34" charset="-122"/>
              </a:rPr>
              <a:t>内容</a:t>
            </a:r>
            <a:endParaRPr lang="zh-CN" altLang="en-US" sz="4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知识讲解">
    <p:spTree>
      <p:nvGrpSpPr>
        <p:cNvPr id="1" name=""/>
        <p:cNvGrpSpPr/>
        <p:nvPr/>
      </p:nvGrpSpPr>
      <p:grpSpPr>
        <a:xfrm>
          <a:off x="0" y="0"/>
          <a:ext cx="0" cy="0"/>
          <a:chOff x="0" y="0"/>
          <a:chExt cx="0" cy="0"/>
        </a:xfrm>
      </p:grpSpPr>
      <p:sp>
        <p:nvSpPr>
          <p:cNvPr id="12" name="矩形 11"/>
          <p:cNvSpPr/>
          <p:nvPr userDrawn="1"/>
        </p:nvSpPr>
        <p:spPr>
          <a:xfrm>
            <a:off x="4067944" y="108"/>
            <a:ext cx="5076056"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5891856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课程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7487" y="2088879"/>
            <a:ext cx="7772400" cy="1470025"/>
          </a:xfrm>
        </p:spPr>
        <p:txBody>
          <a:bodyPr>
            <a:noAutofit/>
          </a:bodyPr>
          <a:lstStyle>
            <a:lvl1pPr algn="l">
              <a:defRPr sz="6000" b="1"/>
            </a:lvl1pPr>
          </a:lstStyle>
          <a:p>
            <a:r>
              <a:rPr lang="zh-CN" altLang="en-US" dirty="0" smtClean="0"/>
              <a:t>课程标题</a:t>
            </a:r>
            <a:endParaRPr lang="zh-CN" altLang="en-US" dirty="0"/>
          </a:p>
        </p:txBody>
      </p:sp>
      <p:sp>
        <p:nvSpPr>
          <p:cNvPr id="3" name="副标题 2"/>
          <p:cNvSpPr>
            <a:spLocks noGrp="1"/>
          </p:cNvSpPr>
          <p:nvPr>
            <p:ph type="subTitle" idx="1" hasCustomPrompt="1"/>
          </p:nvPr>
        </p:nvSpPr>
        <p:spPr>
          <a:xfrm>
            <a:off x="675255" y="3564703"/>
            <a:ext cx="4256785" cy="622920"/>
          </a:xfrm>
          <a:solidFill>
            <a:srgbClr val="DC1F26"/>
          </a:solidFill>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 课程英文副标题</a:t>
            </a:r>
            <a:endParaRPr lang="zh-CN" altLang="en-US" dirty="0"/>
          </a:p>
        </p:txBody>
      </p:sp>
      <p:sp>
        <p:nvSpPr>
          <p:cNvPr id="17" name="文本占位符 16"/>
          <p:cNvSpPr>
            <a:spLocks noGrp="1"/>
          </p:cNvSpPr>
          <p:nvPr>
            <p:ph type="body" sz="quarter" idx="10" hasCustomPrompt="1"/>
          </p:nvPr>
        </p:nvSpPr>
        <p:spPr>
          <a:xfrm>
            <a:off x="2483768" y="3558904"/>
            <a:ext cx="4392513" cy="647675"/>
          </a:xfrm>
        </p:spPr>
        <p:txBody>
          <a:bodyPr>
            <a:noAutofit/>
          </a:bodyPr>
          <a:lstStyle>
            <a:lvl1pPr algn="r">
              <a:buNone/>
              <a:defRPr sz="4000" b="1">
                <a:solidFill>
                  <a:srgbClr val="00B0F0"/>
                </a:solidFill>
              </a:defRPr>
            </a:lvl1pPr>
          </a:lstStyle>
          <a:p>
            <a:pPr lvl="0"/>
            <a:r>
              <a:rPr lang="en-US" altLang="zh-CN" dirty="0" smtClean="0"/>
              <a:t>DAY01</a:t>
            </a:r>
            <a:endParaRPr lang="zh-CN" altLang="en-US" dirty="0"/>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21107923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sp>
        <p:nvSpPr>
          <p:cNvPr id="8" name="标题 1"/>
          <p:cNvSpPr txBox="1">
            <a:spLocks/>
          </p:cNvSpPr>
          <p:nvPr userDrawn="1"/>
        </p:nvSpPr>
        <p:spPr>
          <a:xfrm>
            <a:off x="0" y="2564904"/>
            <a:ext cx="468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smtClean="0">
                <a:solidFill>
                  <a:srgbClr val="F9FAFB"/>
                </a:solidFill>
              </a:rPr>
              <a:t>知识讲解</a:t>
            </a:r>
            <a:endParaRPr lang="en-US" altLang="zh-CN" sz="1600" b="1" dirty="0" smtClean="0">
              <a:solidFill>
                <a:srgbClr val="F9FAFB"/>
              </a:solidFill>
            </a:endParaRPr>
          </a:p>
        </p:txBody>
      </p:sp>
      <p:pic>
        <p:nvPicPr>
          <p:cNvPr id="15" name="图片 14"/>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20625851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知识讲解">
    <p:spTree>
      <p:nvGrpSpPr>
        <p:cNvPr id="1" name=""/>
        <p:cNvGrpSpPr/>
        <p:nvPr/>
      </p:nvGrpSpPr>
      <p:grpSpPr>
        <a:xfrm>
          <a:off x="0" y="0"/>
          <a:ext cx="0" cy="0"/>
          <a:chOff x="0" y="0"/>
          <a:chExt cx="0" cy="0"/>
        </a:xfrm>
      </p:grpSpPr>
      <p:sp>
        <p:nvSpPr>
          <p:cNvPr id="9" name="标题 1"/>
          <p:cNvSpPr txBox="1">
            <a:spLocks/>
          </p:cNvSpPr>
          <p:nvPr userDrawn="1"/>
        </p:nvSpPr>
        <p:spPr>
          <a:xfrm>
            <a:off x="0" y="2566527"/>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sp>
        <p:nvSpPr>
          <p:cNvPr id="13" name="内容占位符 15"/>
          <p:cNvSpPr>
            <a:spLocks noGrp="1"/>
          </p:cNvSpPr>
          <p:nvPr>
            <p:ph sz="quarter" idx="10"/>
          </p:nvPr>
        </p:nvSpPr>
        <p:spPr>
          <a:xfrm>
            <a:off x="611560" y="1339373"/>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5" name="图片 14"/>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41717871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知识讲解">
    <p:spTree>
      <p:nvGrpSpPr>
        <p:cNvPr id="1" name=""/>
        <p:cNvGrpSpPr/>
        <p:nvPr/>
      </p:nvGrpSpPr>
      <p:grpSpPr>
        <a:xfrm>
          <a:off x="0" y="0"/>
          <a:ext cx="0" cy="0"/>
          <a:chOff x="0" y="0"/>
          <a:chExt cx="0" cy="0"/>
        </a:xfrm>
      </p:grpSpPr>
      <p:sp>
        <p:nvSpPr>
          <p:cNvPr id="9" name="半闭框 8"/>
          <p:cNvSpPr/>
          <p:nvPr userDrawn="1"/>
        </p:nvSpPr>
        <p:spPr>
          <a:xfrm>
            <a:off x="0" y="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内容占位符 15"/>
          <p:cNvSpPr>
            <a:spLocks noGrp="1"/>
          </p:cNvSpPr>
          <p:nvPr>
            <p:ph sz="quarter" idx="10"/>
          </p:nvPr>
        </p:nvSpPr>
        <p:spPr>
          <a:xfrm>
            <a:off x="611561" y="404664"/>
            <a:ext cx="7920880" cy="6048672"/>
          </a:xfrm>
        </p:spPr>
        <p:txBody>
          <a:bodyPr/>
          <a:lstStyle>
            <a:lvl1pPr>
              <a:defRPr sz="2400"/>
            </a:lvl1pPr>
            <a:lvl2pPr>
              <a:defRPr sz="1800"/>
            </a:lvl2p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169682446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sp>
        <p:nvSpPr>
          <p:cNvPr id="12" name="标题 1"/>
          <p:cNvSpPr txBox="1">
            <a:spLocks/>
          </p:cNvSpPr>
          <p:nvPr userDrawn="1"/>
        </p:nvSpPr>
        <p:spPr>
          <a:xfrm>
            <a:off x="0" y="2564904"/>
            <a:ext cx="468000" cy="1496289"/>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课</a:t>
            </a:r>
            <a:endParaRPr lang="en-US" altLang="zh-CN" sz="1600" b="1" dirty="0" smtClean="0">
              <a:solidFill>
                <a:srgbClr val="F9FAFB"/>
              </a:solidFill>
            </a:endParaRPr>
          </a:p>
          <a:p>
            <a:pPr algn="ctr"/>
            <a:r>
              <a:rPr lang="zh-CN" altLang="en-US" sz="1600" b="1" dirty="0">
                <a:solidFill>
                  <a:srgbClr val="F9FAFB"/>
                </a:solidFill>
              </a:rPr>
              <a:t>堂</a:t>
            </a:r>
            <a:endParaRPr lang="en-US" altLang="zh-CN" sz="1600" b="1" dirty="0" smtClean="0">
              <a:solidFill>
                <a:srgbClr val="F9FAFB"/>
              </a:solidFill>
            </a:endParaRPr>
          </a:p>
          <a:p>
            <a:pPr algn="ctr"/>
            <a:r>
              <a:rPr lang="zh-CN" altLang="en-US" sz="1600" b="1" dirty="0" smtClean="0">
                <a:solidFill>
                  <a:srgbClr val="F9FAFB"/>
                </a:solidFill>
              </a:rPr>
              <a:t>练习</a:t>
            </a:r>
            <a:endParaRPr lang="en-US" altLang="zh-CN" sz="1600" b="1" dirty="0" smtClean="0">
              <a:solidFill>
                <a:srgbClr val="F9FAFB"/>
              </a:solidFill>
            </a:endParaRPr>
          </a:p>
        </p:txBody>
      </p:sp>
      <p:grpSp>
        <p:nvGrpSpPr>
          <p:cNvPr id="8" name="组合 7"/>
          <p:cNvGrpSpPr/>
          <p:nvPr userDrawn="1"/>
        </p:nvGrpSpPr>
        <p:grpSpPr>
          <a:xfrm>
            <a:off x="71406" y="6390448"/>
            <a:ext cx="396138" cy="396138"/>
            <a:chOff x="71406" y="6069958"/>
            <a:chExt cx="716628" cy="716628"/>
          </a:xfrm>
        </p:grpSpPr>
        <p:sp>
          <p:nvSpPr>
            <p:cNvPr id="9" name="十字形 8"/>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十字形 9"/>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1"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课堂练习标题</a:t>
            </a:r>
            <a:endParaRPr lang="zh-CN" altLang="en-US" dirty="0"/>
          </a:p>
        </p:txBody>
      </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7" name="图片 1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5108718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代码实践">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smtClean="0"/>
              <a:t>代码实践标题</a:t>
            </a:r>
            <a:endParaRPr lang="zh-CN" altLang="en-US" dirty="0"/>
          </a:p>
        </p:txBody>
      </p:sp>
      <p:sp>
        <p:nvSpPr>
          <p:cNvPr id="9" name="半闭框 8"/>
          <p:cNvSpPr/>
          <p:nvPr userDrawn="1"/>
        </p:nvSpPr>
        <p:spPr>
          <a:xfrm rot="10800000">
            <a:off x="3923928" y="2969498"/>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smtClean="0"/>
              <a:t>单击此处编辑母版文本样式</a:t>
            </a:r>
          </a:p>
          <a:p>
            <a:pPr lvl="1"/>
            <a:r>
              <a:rPr lang="zh-CN" altLang="en-US" dirty="0" smtClean="0"/>
              <a:t>第二级</a:t>
            </a:r>
          </a:p>
        </p:txBody>
      </p:sp>
      <p:pic>
        <p:nvPicPr>
          <p:cNvPr id="17" name="图片 1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1793044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知识案例">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smtClean="0">
                <a:solidFill>
                  <a:srgbClr val="F9FAFB"/>
                </a:solidFill>
              </a:rPr>
              <a:t>知识案例</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3200" b="1"/>
            </a:lvl1pPr>
          </a:lstStyle>
          <a:p>
            <a:r>
              <a:rPr lang="zh-CN" altLang="en-US" dirty="0" smtClean="0"/>
              <a:t>知识案例标题</a:t>
            </a:r>
            <a:endParaRPr lang="zh-CN" altLang="en-US" dirty="0"/>
          </a:p>
        </p:txBody>
      </p:sp>
      <p:sp>
        <p:nvSpPr>
          <p:cNvPr id="3" name="副标题 2"/>
          <p:cNvSpPr>
            <a:spLocks noGrp="1"/>
          </p:cNvSpPr>
          <p:nvPr>
            <p:ph type="subTitle" idx="1" hasCustomPrompt="1"/>
          </p:nvPr>
        </p:nvSpPr>
        <p:spPr>
          <a:xfrm>
            <a:off x="571472" y="1714488"/>
            <a:ext cx="8215370" cy="4667283"/>
          </a:xfrm>
        </p:spPr>
        <p:txBody>
          <a:bodyPr>
            <a:normAutofit/>
          </a:bodyPr>
          <a:lstStyle>
            <a:lvl1pPr marL="0" indent="0" algn="l">
              <a:buFont typeface="Arial" pitchFamily="34" charset="0"/>
              <a:buNone/>
              <a:defRPr sz="24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知识案例内容</a:t>
            </a:r>
            <a:endParaRPr lang="zh-CN" altLang="en-US" dirty="0"/>
          </a:p>
        </p:txBody>
      </p:sp>
      <p:sp>
        <p:nvSpPr>
          <p:cNvPr id="9" name="半闭框 8"/>
          <p:cNvSpPr/>
          <p:nvPr userDrawn="1"/>
        </p:nvSpPr>
        <p:spPr>
          <a:xfrm>
            <a:off x="285720" y="21429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0" name="半闭框 9"/>
          <p:cNvSpPr/>
          <p:nvPr userDrawn="1"/>
        </p:nvSpPr>
        <p:spPr>
          <a:xfrm rot="10800000">
            <a:off x="7277120" y="5000635"/>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6" name="图片 15"/>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68245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程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7487" y="2088879"/>
            <a:ext cx="7772400" cy="1470025"/>
          </a:xfrm>
        </p:spPr>
        <p:txBody>
          <a:bodyPr>
            <a:noAutofit/>
          </a:bodyPr>
          <a:lstStyle>
            <a:lvl1pPr algn="l">
              <a:defRPr sz="6000" b="1"/>
            </a:lvl1pPr>
          </a:lstStyle>
          <a:p>
            <a:r>
              <a:rPr lang="zh-CN" altLang="en-US" dirty="0" smtClean="0"/>
              <a:t>课程标题</a:t>
            </a:r>
            <a:endParaRPr lang="zh-CN" altLang="en-US" dirty="0"/>
          </a:p>
        </p:txBody>
      </p:sp>
      <p:sp>
        <p:nvSpPr>
          <p:cNvPr id="3" name="副标题 2"/>
          <p:cNvSpPr>
            <a:spLocks noGrp="1"/>
          </p:cNvSpPr>
          <p:nvPr>
            <p:ph type="subTitle" idx="1" hasCustomPrompt="1"/>
          </p:nvPr>
        </p:nvSpPr>
        <p:spPr>
          <a:xfrm>
            <a:off x="675255" y="3564703"/>
            <a:ext cx="4256785" cy="622920"/>
          </a:xfrm>
          <a:solidFill>
            <a:srgbClr val="DC1F26"/>
          </a:solidFill>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 课程英文副标题</a:t>
            </a:r>
            <a:endParaRPr lang="zh-CN" altLang="en-US" dirty="0"/>
          </a:p>
        </p:txBody>
      </p:sp>
      <p:sp>
        <p:nvSpPr>
          <p:cNvPr id="17" name="文本占位符 16"/>
          <p:cNvSpPr>
            <a:spLocks noGrp="1"/>
          </p:cNvSpPr>
          <p:nvPr>
            <p:ph type="body" sz="quarter" idx="10" hasCustomPrompt="1"/>
          </p:nvPr>
        </p:nvSpPr>
        <p:spPr>
          <a:xfrm>
            <a:off x="2483768" y="3558904"/>
            <a:ext cx="4392513" cy="647675"/>
          </a:xfrm>
        </p:spPr>
        <p:txBody>
          <a:bodyPr>
            <a:noAutofit/>
          </a:bodyPr>
          <a:lstStyle>
            <a:lvl1pPr algn="r">
              <a:buNone/>
              <a:defRPr sz="4000" b="1">
                <a:solidFill>
                  <a:srgbClr val="00B0F0"/>
                </a:solidFill>
              </a:defRPr>
            </a:lvl1pPr>
          </a:lstStyle>
          <a:p>
            <a:pPr lvl="0"/>
            <a:r>
              <a:rPr lang="en-US" altLang="zh-CN" dirty="0" smtClean="0"/>
              <a:t>DAY01</a:t>
            </a:r>
            <a:endParaRPr lang="zh-CN" altLang="en-US" dirty="0"/>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sp>
        <p:nvSpPr>
          <p:cNvPr id="9" name="圆角矩形 8"/>
          <p:cNvSpPr/>
          <p:nvPr userDrawn="1"/>
        </p:nvSpPr>
        <p:spPr>
          <a:xfrm>
            <a:off x="899592" y="3161931"/>
            <a:ext cx="6840760" cy="216024"/>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smtClean="0">
              <a:solidFill>
                <a:prstClr val="white"/>
              </a:solidFill>
              <a:latin typeface="微软雅黑" pitchFamily="34" charset="-122"/>
              <a:ea typeface="微软雅黑" pitchFamily="34" charset="-122"/>
            </a:endParaRP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26537398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sp>
        <p:nvSpPr>
          <p:cNvPr id="9" name="圆角矩形 8"/>
          <p:cNvSpPr/>
          <p:nvPr userDrawn="1"/>
        </p:nvSpPr>
        <p:spPr>
          <a:xfrm>
            <a:off x="899592" y="3161931"/>
            <a:ext cx="6840760" cy="216024"/>
          </a:xfrm>
          <a:prstGeom prst="roundRect">
            <a:avLst/>
          </a:prstGeom>
          <a:solidFill>
            <a:srgbClr val="00B050"/>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smtClean="0">
              <a:solidFill>
                <a:prstClr val="white"/>
              </a:solidFill>
              <a:latin typeface="微软雅黑" pitchFamily="34" charset="-122"/>
              <a:ea typeface="微软雅黑" pitchFamily="34" charset="-122"/>
            </a:endParaRP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213582296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971600" y="1916831"/>
            <a:ext cx="6984776" cy="3672409"/>
          </a:xfrm>
          <a:noFill/>
        </p:spPr>
        <p:txBody>
          <a:bodyPr>
            <a:normAutofit/>
          </a:bodyPr>
          <a:lstStyle>
            <a:lvl1pPr marL="457200" indent="-457200" algn="l">
              <a:buFont typeface="+mj-lt"/>
              <a:buAutoNum type="arabicPeriod"/>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本节内容</a:t>
            </a:r>
            <a:endParaRPr lang="en-US" altLang="zh-CN" dirty="0" smtClean="0"/>
          </a:p>
          <a:p>
            <a:r>
              <a:rPr lang="zh-CN" altLang="en-US" dirty="0" smtClean="0"/>
              <a:t>本节内容</a:t>
            </a:r>
            <a:endParaRPr lang="zh-CN" altLang="en-US" dirty="0"/>
          </a:p>
        </p:txBody>
      </p:sp>
      <p:sp>
        <p:nvSpPr>
          <p:cNvPr id="9" name="十字形 8"/>
          <p:cNvSpPr/>
          <p:nvPr userDrawn="1"/>
        </p:nvSpPr>
        <p:spPr>
          <a:xfrm>
            <a:off x="142844" y="6215082"/>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十字形 9"/>
          <p:cNvSpPr/>
          <p:nvPr userDrawn="1"/>
        </p:nvSpPr>
        <p:spPr>
          <a:xfrm>
            <a:off x="569224" y="600076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userDrawn="1"/>
        </p:nvSpPr>
        <p:spPr>
          <a:xfrm>
            <a:off x="0" y="548680"/>
            <a:ext cx="9144000" cy="936104"/>
          </a:xfrm>
          <a:prstGeom prst="rect">
            <a:avLst/>
          </a:prstGeom>
          <a:solidFill>
            <a:srgbClr val="DC1F26"/>
          </a:solidFill>
          <a:ln>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prstClr val="white"/>
                </a:solidFill>
                <a:latin typeface="微软雅黑" pitchFamily="34" charset="-122"/>
                <a:ea typeface="微软雅黑" pitchFamily="34" charset="-122"/>
              </a:rPr>
              <a:t>内容</a:t>
            </a:r>
            <a:endParaRPr lang="zh-CN" altLang="en-US" sz="4000"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39500889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sp>
        <p:nvSpPr>
          <p:cNvPr id="8" name="标题 1"/>
          <p:cNvSpPr txBox="1"/>
          <p:nvPr userDrawn="1"/>
        </p:nvSpPr>
        <p:spPr>
          <a:xfrm>
            <a:off x="0" y="2564904"/>
            <a:ext cx="468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smtClean="0">
                <a:solidFill>
                  <a:srgbClr val="F9FAFB"/>
                </a:solidFill>
              </a:rPr>
              <a:t>知识讲解</a:t>
            </a:r>
            <a:endParaRPr lang="en-US" altLang="zh-CN" sz="1600" b="1" dirty="0" smtClean="0">
              <a:solidFill>
                <a:srgbClr val="F9FAFB"/>
              </a:solidFill>
            </a:endParaRPr>
          </a:p>
        </p:txBody>
      </p:sp>
      <p:pic>
        <p:nvPicPr>
          <p:cNvPr id="15" name="图片 14"/>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知识讲解">
    <p:spTree>
      <p:nvGrpSpPr>
        <p:cNvPr id="1" name=""/>
        <p:cNvGrpSpPr/>
        <p:nvPr/>
      </p:nvGrpSpPr>
      <p:grpSpPr>
        <a:xfrm>
          <a:off x="0" y="0"/>
          <a:ext cx="0" cy="0"/>
          <a:chOff x="0" y="0"/>
          <a:chExt cx="0" cy="0"/>
        </a:xfrm>
      </p:grpSpPr>
      <p:sp>
        <p:nvSpPr>
          <p:cNvPr id="9" name="标题 1"/>
          <p:cNvSpPr txBox="1"/>
          <p:nvPr userDrawn="1"/>
        </p:nvSpPr>
        <p:spPr>
          <a:xfrm>
            <a:off x="0" y="2566527"/>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sp>
        <p:nvSpPr>
          <p:cNvPr id="13" name="内容占位符 15"/>
          <p:cNvSpPr>
            <a:spLocks noGrp="1"/>
          </p:cNvSpPr>
          <p:nvPr>
            <p:ph sz="quarter" idx="10"/>
          </p:nvPr>
        </p:nvSpPr>
        <p:spPr>
          <a:xfrm>
            <a:off x="611560" y="1339373"/>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5" name="图片 14"/>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知识讲解">
    <p:spTree>
      <p:nvGrpSpPr>
        <p:cNvPr id="1" name=""/>
        <p:cNvGrpSpPr/>
        <p:nvPr/>
      </p:nvGrpSpPr>
      <p:grpSpPr>
        <a:xfrm>
          <a:off x="0" y="0"/>
          <a:ext cx="0" cy="0"/>
          <a:chOff x="0" y="0"/>
          <a:chExt cx="0" cy="0"/>
        </a:xfrm>
      </p:grpSpPr>
      <p:sp>
        <p:nvSpPr>
          <p:cNvPr id="9" name="半闭框 8"/>
          <p:cNvSpPr/>
          <p:nvPr userDrawn="1"/>
        </p:nvSpPr>
        <p:spPr>
          <a:xfrm>
            <a:off x="0" y="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15"/>
          <p:cNvSpPr>
            <a:spLocks noGrp="1"/>
          </p:cNvSpPr>
          <p:nvPr>
            <p:ph sz="quarter" idx="10"/>
          </p:nvPr>
        </p:nvSpPr>
        <p:spPr>
          <a:xfrm>
            <a:off x="611561" y="404664"/>
            <a:ext cx="7920880" cy="6048672"/>
          </a:xfrm>
        </p:spPr>
        <p:txBody>
          <a:bodyPr/>
          <a:lstStyle>
            <a:lvl1pPr>
              <a:defRPr sz="2400"/>
            </a:lvl1pPr>
            <a:lvl2pPr>
              <a:defRPr sz="1800"/>
            </a:lvl2pPr>
          </a:lstStyle>
          <a:p>
            <a:pPr lvl="0"/>
            <a:r>
              <a:rPr lang="zh-CN" altLang="en-US" dirty="0" smtClean="0"/>
              <a:t>单击此处编辑母版文本样式</a:t>
            </a:r>
          </a:p>
          <a:p>
            <a:pPr lvl="1"/>
            <a:r>
              <a:rPr lang="zh-CN" altLang="en-US" dirty="0" smtClean="0"/>
              <a:t>第二级</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sp>
        <p:nvSpPr>
          <p:cNvPr id="12" name="标题 1"/>
          <p:cNvSpPr txBox="1"/>
          <p:nvPr userDrawn="1"/>
        </p:nvSpPr>
        <p:spPr>
          <a:xfrm>
            <a:off x="0" y="2564904"/>
            <a:ext cx="468000" cy="1496289"/>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a:solidFill>
                  <a:srgbClr val="F9FAFB"/>
                </a:solidFill>
              </a:rPr>
              <a:t>课</a:t>
            </a:r>
            <a:endParaRPr lang="en-US" altLang="zh-CN" sz="1600" b="1" dirty="0" smtClean="0">
              <a:solidFill>
                <a:srgbClr val="F9FAFB"/>
              </a:solidFill>
            </a:endParaRPr>
          </a:p>
          <a:p>
            <a:pPr algn="ctr"/>
            <a:r>
              <a:rPr lang="zh-CN" altLang="en-US" sz="1600" b="1" dirty="0">
                <a:solidFill>
                  <a:srgbClr val="F9FAFB"/>
                </a:solidFill>
              </a:rPr>
              <a:t>堂</a:t>
            </a:r>
            <a:endParaRPr lang="en-US" altLang="zh-CN" sz="1600" b="1" dirty="0" smtClean="0">
              <a:solidFill>
                <a:srgbClr val="F9FAFB"/>
              </a:solidFill>
            </a:endParaRPr>
          </a:p>
          <a:p>
            <a:pPr algn="ctr"/>
            <a:r>
              <a:rPr lang="zh-CN" altLang="en-US" sz="1600" b="1" dirty="0" smtClean="0">
                <a:solidFill>
                  <a:srgbClr val="F9FAFB"/>
                </a:solidFill>
              </a:rPr>
              <a:t>练习</a:t>
            </a:r>
            <a:endParaRPr lang="en-US" altLang="zh-CN" sz="1600" b="1" dirty="0" smtClean="0">
              <a:solidFill>
                <a:srgbClr val="F9FAFB"/>
              </a:solidFill>
            </a:endParaRPr>
          </a:p>
        </p:txBody>
      </p:sp>
      <p:grpSp>
        <p:nvGrpSpPr>
          <p:cNvPr id="8" name="组合 7"/>
          <p:cNvGrpSpPr/>
          <p:nvPr userDrawn="1"/>
        </p:nvGrpSpPr>
        <p:grpSpPr>
          <a:xfrm>
            <a:off x="71406" y="6390448"/>
            <a:ext cx="396138" cy="396138"/>
            <a:chOff x="71406" y="6069958"/>
            <a:chExt cx="716628" cy="716628"/>
          </a:xfrm>
        </p:grpSpPr>
        <p:sp>
          <p:nvSpPr>
            <p:cNvPr id="9" name="十字形 8"/>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课堂练习标题</a:t>
            </a:r>
            <a:endParaRPr lang="zh-CN" altLang="en-US" dirty="0"/>
          </a:p>
        </p:txBody>
      </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7" name="图片 1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代码实践">
    <p:spTree>
      <p:nvGrpSpPr>
        <p:cNvPr id="1" name=""/>
        <p:cNvGrpSpPr/>
        <p:nvPr/>
      </p:nvGrpSpPr>
      <p:grpSpPr>
        <a:xfrm>
          <a:off x="0" y="0"/>
          <a:ext cx="0" cy="0"/>
          <a:chOff x="0" y="0"/>
          <a:chExt cx="0" cy="0"/>
        </a:xfrm>
      </p:grpSpPr>
      <p:sp>
        <p:nvSpPr>
          <p:cNvPr id="15" name="标题 1"/>
          <p:cNvSpPr txBox="1"/>
          <p:nvPr userDrawn="1"/>
        </p:nvSpPr>
        <p:spPr>
          <a:xfrm>
            <a:off x="0" y="2564904"/>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smtClean="0"/>
              <a:t>代码实践标题</a:t>
            </a:r>
            <a:endParaRPr lang="zh-CN" altLang="en-US" dirty="0"/>
          </a:p>
        </p:txBody>
      </p:sp>
      <p:sp>
        <p:nvSpPr>
          <p:cNvPr id="9" name="半闭框 8"/>
          <p:cNvSpPr/>
          <p:nvPr userDrawn="1"/>
        </p:nvSpPr>
        <p:spPr>
          <a:xfrm rot="10800000">
            <a:off x="3923928" y="2969498"/>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smtClean="0"/>
              <a:t>单击此处编辑母版文本样式</a:t>
            </a:r>
          </a:p>
          <a:p>
            <a:pPr lvl="1"/>
            <a:r>
              <a:rPr lang="zh-CN" altLang="en-US" dirty="0" smtClean="0"/>
              <a:t>第二级</a:t>
            </a:r>
          </a:p>
        </p:txBody>
      </p:sp>
      <p:pic>
        <p:nvPicPr>
          <p:cNvPr id="17" name="图片 1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知识案例">
    <p:spTree>
      <p:nvGrpSpPr>
        <p:cNvPr id="1" name=""/>
        <p:cNvGrpSpPr/>
        <p:nvPr/>
      </p:nvGrpSpPr>
      <p:grpSpPr>
        <a:xfrm>
          <a:off x="0" y="0"/>
          <a:ext cx="0" cy="0"/>
          <a:chOff x="0" y="0"/>
          <a:chExt cx="0" cy="0"/>
        </a:xfrm>
      </p:grpSpPr>
      <p:sp>
        <p:nvSpPr>
          <p:cNvPr id="15" name="标题 1"/>
          <p:cNvSpPr txBox="1"/>
          <p:nvPr userDrawn="1"/>
        </p:nvSpPr>
        <p:spPr>
          <a:xfrm>
            <a:off x="0" y="2564904"/>
            <a:ext cx="468000" cy="1496289"/>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smtClean="0">
                <a:solidFill>
                  <a:srgbClr val="F9FAFB"/>
                </a:solidFill>
              </a:rPr>
              <a:t>知识案例</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3200" b="1"/>
            </a:lvl1pPr>
          </a:lstStyle>
          <a:p>
            <a:r>
              <a:rPr lang="zh-CN" altLang="en-US" dirty="0" smtClean="0"/>
              <a:t>知识案例标题</a:t>
            </a:r>
            <a:endParaRPr lang="zh-CN" altLang="en-US" dirty="0"/>
          </a:p>
        </p:txBody>
      </p:sp>
      <p:sp>
        <p:nvSpPr>
          <p:cNvPr id="3" name="副标题 2"/>
          <p:cNvSpPr>
            <a:spLocks noGrp="1"/>
          </p:cNvSpPr>
          <p:nvPr>
            <p:ph type="subTitle" idx="1" hasCustomPrompt="1"/>
          </p:nvPr>
        </p:nvSpPr>
        <p:spPr>
          <a:xfrm>
            <a:off x="571472" y="1714488"/>
            <a:ext cx="8215370" cy="4667283"/>
          </a:xfrm>
        </p:spPr>
        <p:txBody>
          <a:bodyPr>
            <a:normAutofit/>
          </a:bodyPr>
          <a:lstStyle>
            <a:lvl1pPr marL="0" indent="0" algn="l">
              <a:buFont typeface="Arial" panose="020B0604020202020204" pitchFamily="34" charset="0"/>
              <a:buNone/>
              <a:defRPr sz="24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知识案例内容</a:t>
            </a:r>
            <a:endParaRPr lang="zh-CN" altLang="en-US" dirty="0"/>
          </a:p>
        </p:txBody>
      </p:sp>
      <p:sp>
        <p:nvSpPr>
          <p:cNvPr id="9" name="半闭框 8"/>
          <p:cNvSpPr/>
          <p:nvPr userDrawn="1"/>
        </p:nvSpPr>
        <p:spPr>
          <a:xfrm>
            <a:off x="285720" y="21429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277120" y="5000635"/>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sp>
        <p:nvSpPr>
          <p:cNvPr id="9" name="圆角矩形 8"/>
          <p:cNvSpPr/>
          <p:nvPr userDrawn="1"/>
        </p:nvSpPr>
        <p:spPr>
          <a:xfrm>
            <a:off x="899592" y="3161931"/>
            <a:ext cx="6840760" cy="216024"/>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5734465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数据库管理</a:t>
            </a:r>
            <a:endParaRPr lang="zh-CN" altLang="en-US" dirty="0"/>
          </a:p>
        </p:txBody>
      </p:sp>
      <p:sp>
        <p:nvSpPr>
          <p:cNvPr id="3" name="副标题 2"/>
          <p:cNvSpPr>
            <a:spLocks noGrp="1"/>
          </p:cNvSpPr>
          <p:nvPr>
            <p:ph type="subTitle" idx="1"/>
          </p:nvPr>
        </p:nvSpPr>
        <p:spPr/>
        <p:txBody>
          <a:bodyPr/>
          <a:lstStyle/>
          <a:p>
            <a:r>
              <a:rPr lang="en-US" altLang="zh-CN" dirty="0" smtClean="0"/>
              <a:t>NSD DATABASE</a:t>
            </a:r>
            <a:endParaRPr lang="zh-CN" altLang="en-US" dirty="0"/>
          </a:p>
        </p:txBody>
      </p:sp>
      <p:sp>
        <p:nvSpPr>
          <p:cNvPr id="4" name="文本占位符 3"/>
          <p:cNvSpPr>
            <a:spLocks noGrp="1"/>
          </p:cNvSpPr>
          <p:nvPr>
            <p:ph type="body" sz="quarter" idx="10"/>
          </p:nvPr>
        </p:nvSpPr>
        <p:spPr>
          <a:xfrm>
            <a:off x="4644008" y="3558904"/>
            <a:ext cx="2232273" cy="647675"/>
          </a:xfrm>
        </p:spPr>
        <p:txBody>
          <a:bodyPr/>
          <a:lstStyle/>
          <a:p>
            <a:r>
              <a:rPr lang="en-US" altLang="zh-CN" dirty="0" smtClean="0"/>
              <a:t>DAY09</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查看视图</a:t>
            </a:r>
            <a:endParaRPr lang="zh-CN" altLang="en-US" dirty="0"/>
          </a:p>
        </p:txBody>
      </p:sp>
      <p:sp>
        <p:nvSpPr>
          <p:cNvPr id="4" name="内容占位符 3"/>
          <p:cNvSpPr>
            <a:spLocks noGrp="1"/>
          </p:cNvSpPr>
          <p:nvPr>
            <p:ph sz="quarter" idx="10"/>
          </p:nvPr>
        </p:nvSpPr>
        <p:spPr>
          <a:xfrm>
            <a:off x="611560" y="1628800"/>
            <a:ext cx="7608416" cy="1483483"/>
          </a:xfrm>
        </p:spPr>
        <p:txBody>
          <a:bodyPr/>
          <a:lstStyle/>
          <a:p>
            <a:r>
              <a:rPr lang="zh-CN" altLang="en-US" dirty="0" smtClean="0"/>
              <a:t>查看当前库下所有表的状态信息</a:t>
            </a:r>
            <a:endParaRPr lang="en-US" altLang="zh-CN" dirty="0" smtClean="0"/>
          </a:p>
          <a:p>
            <a:pPr lvl="1"/>
            <a:r>
              <a:rPr lang="en-US" altLang="zh-CN" dirty="0" smtClean="0"/>
              <a:t>show  table  status</a:t>
            </a:r>
            <a:r>
              <a:rPr lang="en-US" altLang="zh-CN" dirty="0"/>
              <a:t>;</a:t>
            </a:r>
            <a:endParaRPr lang="en-US" altLang="zh-CN" dirty="0" smtClean="0"/>
          </a:p>
          <a:p>
            <a:pPr lvl="1"/>
            <a:r>
              <a:rPr lang="en-US" altLang="zh-CN" dirty="0" smtClean="0"/>
              <a:t>show </a:t>
            </a:r>
            <a:r>
              <a:rPr lang="en-US" altLang="zh-CN" dirty="0"/>
              <a:t>table status where comment="view"\G</a:t>
            </a:r>
            <a:r>
              <a:rPr lang="en-US" altLang="zh-CN" dirty="0" smtClean="0"/>
              <a:t>;</a:t>
            </a:r>
          </a:p>
        </p:txBody>
      </p:sp>
      <p:sp>
        <p:nvSpPr>
          <p:cNvPr id="5" name="矩形 4"/>
          <p:cNvSpPr>
            <a:spLocks noChangeArrowheads="1"/>
          </p:cNvSpPr>
          <p:nvPr/>
        </p:nvSpPr>
        <p:spPr bwMode="auto">
          <a:xfrm>
            <a:off x="852488" y="3140968"/>
            <a:ext cx="736748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show table status where </a:t>
            </a:r>
            <a:r>
              <a:rPr lang="en-US" altLang="zh-CN" dirty="0" smtClean="0">
                <a:solidFill>
                  <a:srgbClr val="FF0000"/>
                </a:solidFill>
                <a:latin typeface="微软雅黑" panose="020B0503020204020204" pitchFamily="34" charset="-122"/>
                <a:ea typeface="微软雅黑" panose="020B0503020204020204" pitchFamily="34" charset="-122"/>
              </a:rPr>
              <a:t>comment=“view”</a:t>
            </a:r>
            <a:r>
              <a:rPr lang="en-US" altLang="zh-CN" dirty="0">
                <a:solidFill>
                  <a:srgbClr val="FF0000"/>
                </a:solidFill>
                <a:latin typeface="微软雅黑" panose="020B0503020204020204" pitchFamily="34" charset="-122"/>
                <a:ea typeface="微软雅黑" panose="020B0503020204020204" pitchFamily="34" charset="-122"/>
              </a:rPr>
              <a:t>\</a:t>
            </a:r>
            <a:r>
              <a:rPr lang="en-US" altLang="zh-CN" dirty="0" smtClean="0">
                <a:solidFill>
                  <a:srgbClr val="FFFF00"/>
                </a:solidFill>
                <a:latin typeface="微软雅黑" panose="020B0503020204020204" pitchFamily="34" charset="-122"/>
                <a:ea typeface="微软雅黑" panose="020B0503020204020204" pitchFamily="34" charset="-122"/>
              </a:rPr>
              <a:t>G</a:t>
            </a:r>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1. row ***************************</a:t>
            </a: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Name: t11</a:t>
            </a:r>
          </a:p>
          <a:p>
            <a:r>
              <a:rPr lang="en-US" altLang="zh-CN" dirty="0">
                <a:solidFill>
                  <a:srgbClr val="FFFF00"/>
                </a:solidFill>
                <a:latin typeface="微软雅黑" panose="020B0503020204020204" pitchFamily="34" charset="-122"/>
                <a:ea typeface="微软雅黑" panose="020B0503020204020204" pitchFamily="34" charset="-122"/>
              </a:rPr>
              <a:t>         Engine: </a:t>
            </a:r>
            <a:r>
              <a:rPr lang="en-US" altLang="zh-CN" dirty="0" smtClean="0">
                <a:solidFill>
                  <a:srgbClr val="FFFF00"/>
                </a:solidFill>
                <a:latin typeface="微软雅黑" panose="020B0503020204020204" pitchFamily="34" charset="-122"/>
                <a:ea typeface="微软雅黑" panose="020B0503020204020204" pitchFamily="34" charset="-122"/>
              </a:rPr>
              <a:t>NULL</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a:solidFill>
                  <a:srgbClr val="FFFF00"/>
                </a:solidFill>
                <a:latin typeface="微软雅黑" panose="020B0503020204020204" pitchFamily="34" charset="-122"/>
                <a:ea typeface="微软雅黑" panose="020B0503020204020204" pitchFamily="34" charset="-122"/>
              </a:rPr>
              <a:t>Auto_increment</a:t>
            </a:r>
            <a:r>
              <a:rPr lang="en-US" altLang="zh-CN" dirty="0">
                <a:solidFill>
                  <a:srgbClr val="FFFF00"/>
                </a:solidFill>
                <a:latin typeface="微软雅黑" panose="020B0503020204020204" pitchFamily="34" charset="-122"/>
                <a:ea typeface="微软雅黑" panose="020B0503020204020204" pitchFamily="34" charset="-122"/>
              </a:rPr>
              <a:t>: NULL</a:t>
            </a:r>
          </a:p>
          <a:p>
            <a:r>
              <a:rPr lang="en-US" altLang="zh-CN" dirty="0" smtClean="0">
                <a:solidFill>
                  <a:srgbClr val="FFFF00"/>
                </a:solidFill>
                <a:latin typeface="微软雅黑" panose="020B0503020204020204" pitchFamily="34" charset="-122"/>
                <a:ea typeface="微软雅黑" panose="020B0503020204020204" pitchFamily="34" charset="-122"/>
              </a:rPr>
              <a:t>…</a:t>
            </a:r>
          </a:p>
          <a:p>
            <a:r>
              <a:rPr lang="en-US" altLang="zh-CN" dirty="0" smtClean="0">
                <a:solidFill>
                  <a:srgbClr val="FFFF00"/>
                </a:solidFill>
                <a:latin typeface="微软雅黑" panose="020B0503020204020204" pitchFamily="34" charset="-122"/>
                <a:ea typeface="微软雅黑" panose="020B0503020204020204" pitchFamily="34" charset="-122"/>
              </a:rPr>
              <a:t>…</a:t>
            </a:r>
          </a:p>
          <a:p>
            <a:r>
              <a:rPr lang="en-US" altLang="zh-CN" dirty="0" err="1" smtClean="0">
                <a:solidFill>
                  <a:srgbClr val="FFFF00"/>
                </a:solidFill>
                <a:latin typeface="微软雅黑" panose="020B0503020204020204" pitchFamily="34" charset="-122"/>
                <a:ea typeface="微软雅黑" panose="020B0503020204020204" pitchFamily="34" charset="-122"/>
              </a:rPr>
              <a:t>Create_options</a:t>
            </a:r>
            <a:r>
              <a:rPr lang="en-US" altLang="zh-CN" dirty="0">
                <a:solidFill>
                  <a:srgbClr val="FFFF00"/>
                </a:solidFill>
                <a:latin typeface="微软雅黑" panose="020B0503020204020204" pitchFamily="34" charset="-122"/>
                <a:ea typeface="微软雅黑" panose="020B0503020204020204" pitchFamily="34" charset="-122"/>
              </a:rPr>
              <a:t>: NULL</a:t>
            </a:r>
          </a:p>
          <a:p>
            <a:r>
              <a:rPr lang="en-US" altLang="zh-CN" dirty="0">
                <a:solidFill>
                  <a:srgbClr val="FF0000"/>
                </a:solidFill>
                <a:latin typeface="微软雅黑" panose="020B0503020204020204" pitchFamily="34" charset="-122"/>
                <a:ea typeface="微软雅黑" panose="020B0503020204020204" pitchFamily="34" charset="-122"/>
              </a:rPr>
              <a:t>        Comment: VIEW</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视图表</a:t>
            </a:r>
            <a:r>
              <a:rPr lang="en-US" altLang="zh-CN" dirty="0" smtClean="0">
                <a:solidFill>
                  <a:srgbClr val="0070C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       </a:t>
            </a:r>
            <a:endParaRPr lang="en-US" altLang="zh-CN"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查看视图</a:t>
            </a:r>
            <a:r>
              <a:rPr lang="en-US" altLang="zh-CN" dirty="0" smtClean="0"/>
              <a:t>(</a:t>
            </a:r>
            <a:r>
              <a:rPr lang="zh-CN" altLang="en-US" dirty="0" smtClean="0"/>
              <a:t>续</a:t>
            </a:r>
            <a:r>
              <a:rPr lang="en-US" altLang="zh-CN" dirty="0" smtClean="0"/>
              <a:t>1)</a:t>
            </a:r>
            <a:endParaRPr lang="zh-CN" altLang="en-US" dirty="0"/>
          </a:p>
        </p:txBody>
      </p:sp>
      <p:sp>
        <p:nvSpPr>
          <p:cNvPr id="4" name="内容占位符 3"/>
          <p:cNvSpPr>
            <a:spLocks noGrp="1"/>
          </p:cNvSpPr>
          <p:nvPr>
            <p:ph sz="quarter" idx="10"/>
          </p:nvPr>
        </p:nvSpPr>
        <p:spPr>
          <a:xfrm>
            <a:off x="611560" y="1628800"/>
            <a:ext cx="7608416" cy="1009507"/>
          </a:xfrm>
        </p:spPr>
        <p:txBody>
          <a:bodyPr/>
          <a:lstStyle/>
          <a:p>
            <a:r>
              <a:rPr lang="zh-CN" altLang="en-US" dirty="0" smtClean="0"/>
              <a:t>查看创建视图的具体命令</a:t>
            </a:r>
            <a:endParaRPr lang="en-US" altLang="zh-CN" dirty="0" smtClean="0"/>
          </a:p>
          <a:p>
            <a:pPr lvl="1"/>
            <a:r>
              <a:rPr lang="en-US" altLang="zh-CN" dirty="0" smtClean="0"/>
              <a:t>show   create  view  </a:t>
            </a:r>
            <a:r>
              <a:rPr lang="zh-CN" altLang="en-US" dirty="0" smtClean="0"/>
              <a:t>视图名；</a:t>
            </a:r>
            <a:endParaRPr lang="en-US" altLang="zh-CN" dirty="0" smtClean="0"/>
          </a:p>
        </p:txBody>
      </p:sp>
      <p:sp>
        <p:nvSpPr>
          <p:cNvPr id="2" name="矩形 1"/>
          <p:cNvSpPr/>
          <p:nvPr/>
        </p:nvSpPr>
        <p:spPr>
          <a:xfrm>
            <a:off x="659136" y="2776860"/>
            <a:ext cx="7560840" cy="2308324"/>
          </a:xfrm>
          <a:prstGeom prst="rect">
            <a:avLst/>
          </a:prstGeom>
        </p:spPr>
        <p:txBody>
          <a:bodyPr wrap="square">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show create view t11\G;</a:t>
            </a:r>
          </a:p>
          <a:p>
            <a:r>
              <a:rPr lang="en-US" altLang="zh-CN" dirty="0">
                <a:solidFill>
                  <a:srgbClr val="FFFF00"/>
                </a:solidFill>
                <a:latin typeface="微软雅黑" panose="020B0503020204020204" pitchFamily="34" charset="-122"/>
                <a:ea typeface="微软雅黑" panose="020B0503020204020204" pitchFamily="34" charset="-122"/>
              </a:rPr>
              <a:t>*************************** 1. row ***************************</a:t>
            </a:r>
          </a:p>
          <a:p>
            <a:r>
              <a:rPr lang="en-US" altLang="zh-CN" dirty="0">
                <a:solidFill>
                  <a:srgbClr val="FFFF00"/>
                </a:solidFill>
                <a:latin typeface="微软雅黑" panose="020B0503020204020204" pitchFamily="34" charset="-122"/>
                <a:ea typeface="微软雅黑" panose="020B0503020204020204" pitchFamily="34" charset="-122"/>
              </a:rPr>
              <a:t>                View: t11</a:t>
            </a:r>
          </a:p>
          <a:p>
            <a:r>
              <a:rPr lang="en-US" altLang="zh-CN" dirty="0">
                <a:solidFill>
                  <a:srgbClr val="FFFF00"/>
                </a:solidFill>
                <a:latin typeface="微软雅黑" panose="020B0503020204020204" pitchFamily="34" charset="-122"/>
                <a:ea typeface="微软雅黑" panose="020B0503020204020204" pitchFamily="34" charset="-122"/>
              </a:rPr>
              <a:t>         Create View: CREATE ALGORITHM=UNDEFINED DEFINER=`root`@`</a:t>
            </a:r>
            <a:r>
              <a:rPr lang="en-US" altLang="zh-CN" dirty="0" err="1">
                <a:solidFill>
                  <a:srgbClr val="FFFF00"/>
                </a:solidFill>
                <a:latin typeface="微软雅黑" panose="020B0503020204020204" pitchFamily="34" charset="-122"/>
                <a:ea typeface="微软雅黑" panose="020B0503020204020204" pitchFamily="34" charset="-122"/>
              </a:rPr>
              <a:t>localhost</a:t>
            </a:r>
            <a:r>
              <a:rPr lang="en-US" altLang="zh-CN" dirty="0">
                <a:solidFill>
                  <a:srgbClr val="FFFF00"/>
                </a:solidFill>
                <a:latin typeface="微软雅黑" panose="020B0503020204020204" pitchFamily="34" charset="-122"/>
                <a:ea typeface="微软雅黑" panose="020B0503020204020204" pitchFamily="34" charset="-122"/>
              </a:rPr>
              <a:t>` SQL SECURITY DEFINER VIEW `t11` AS select `t1`.`name` AS `name` from `t1`</a:t>
            </a:r>
          </a:p>
          <a:p>
            <a:r>
              <a:rPr lang="en-US" altLang="zh-CN" dirty="0" err="1">
                <a:solidFill>
                  <a:srgbClr val="FFFF00"/>
                </a:solidFill>
                <a:latin typeface="微软雅黑" panose="020B0503020204020204" pitchFamily="34" charset="-122"/>
                <a:ea typeface="微软雅黑" panose="020B0503020204020204" pitchFamily="34" charset="-122"/>
              </a:rPr>
              <a:t>character_set_client</a:t>
            </a:r>
            <a:r>
              <a:rPr lang="en-US" altLang="zh-CN" dirty="0">
                <a:solidFill>
                  <a:srgbClr val="FFFF00"/>
                </a:solidFill>
                <a:latin typeface="微软雅黑" panose="020B0503020204020204" pitchFamily="34" charset="-122"/>
                <a:ea typeface="微软雅黑" panose="020B0503020204020204" pitchFamily="34" charset="-122"/>
              </a:rPr>
              <a:t>: utf8</a:t>
            </a:r>
          </a:p>
          <a:p>
            <a:r>
              <a:rPr lang="en-US" altLang="zh-CN" dirty="0" err="1">
                <a:solidFill>
                  <a:srgbClr val="FFFF00"/>
                </a:solidFill>
                <a:latin typeface="微软雅黑" panose="020B0503020204020204" pitchFamily="34" charset="-122"/>
                <a:ea typeface="微软雅黑" panose="020B0503020204020204" pitchFamily="34" charset="-122"/>
              </a:rPr>
              <a:t>collation_connection</a:t>
            </a:r>
            <a:r>
              <a:rPr lang="en-US" altLang="zh-CN" dirty="0">
                <a:solidFill>
                  <a:srgbClr val="FFFF00"/>
                </a:solidFill>
                <a:latin typeface="微软雅黑" panose="020B0503020204020204" pitchFamily="34" charset="-122"/>
                <a:ea typeface="微软雅黑" panose="020B0503020204020204" pitchFamily="34" charset="-122"/>
              </a:rPr>
              <a:t>: utf8_general_ci</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413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使用</a:t>
            </a:r>
            <a:r>
              <a:rPr lang="zh-CN" altLang="en-US" dirty="0" smtClean="0"/>
              <a:t>视图</a:t>
            </a:r>
            <a:endParaRPr lang="zh-CN" altLang="en-US" dirty="0"/>
          </a:p>
        </p:txBody>
      </p:sp>
      <p:sp>
        <p:nvSpPr>
          <p:cNvPr id="4" name="内容占位符 3"/>
          <p:cNvSpPr>
            <a:spLocks noGrp="1"/>
          </p:cNvSpPr>
          <p:nvPr>
            <p:ph sz="quarter" idx="10"/>
          </p:nvPr>
        </p:nvSpPr>
        <p:spPr>
          <a:xfrm>
            <a:off x="611560" y="1196752"/>
            <a:ext cx="7608416" cy="3982629"/>
          </a:xfrm>
        </p:spPr>
        <p:txBody>
          <a:bodyPr/>
          <a:lstStyle/>
          <a:p>
            <a:r>
              <a:rPr lang="zh-CN" altLang="en-US" dirty="0" smtClean="0"/>
              <a:t>查询记录</a:t>
            </a:r>
            <a:endParaRPr lang="en-US" altLang="zh-CN" dirty="0" smtClean="0"/>
          </a:p>
          <a:p>
            <a:pPr lvl="1"/>
            <a:r>
              <a:rPr lang="en-US" altLang="zh-CN" dirty="0" smtClean="0"/>
              <a:t>Select  </a:t>
            </a:r>
            <a:r>
              <a:rPr lang="zh-CN" altLang="en-US" dirty="0" smtClean="0"/>
              <a:t>字段名</a:t>
            </a:r>
            <a:r>
              <a:rPr lang="zh-CN" altLang="en-US" dirty="0"/>
              <a:t>列表</a:t>
            </a:r>
            <a:r>
              <a:rPr lang="en-US" altLang="zh-CN" dirty="0" smtClean="0"/>
              <a:t>   from  </a:t>
            </a:r>
            <a:r>
              <a:rPr lang="zh-CN" altLang="en-US" dirty="0" smtClean="0"/>
              <a:t>视图名 </a:t>
            </a:r>
            <a:r>
              <a:rPr lang="en-US" altLang="zh-CN" dirty="0" smtClean="0"/>
              <a:t>where </a:t>
            </a:r>
            <a:r>
              <a:rPr lang="zh-CN" altLang="en-US" dirty="0" smtClean="0"/>
              <a:t>条件；</a:t>
            </a:r>
            <a:endParaRPr lang="en-US" altLang="zh-CN" dirty="0" smtClean="0"/>
          </a:p>
          <a:p>
            <a:pPr marL="342900" lvl="1" indent="-342900">
              <a:buFont typeface="Arial" panose="020B0604020202020204" pitchFamily="34" charset="0"/>
              <a:buChar char="•"/>
            </a:pPr>
            <a:r>
              <a:rPr lang="zh-CN" altLang="en-US" sz="2400" dirty="0"/>
              <a:t>插入记录</a:t>
            </a:r>
            <a:endParaRPr lang="en-US" altLang="zh-CN" sz="2400" dirty="0"/>
          </a:p>
          <a:p>
            <a:pPr lvl="1"/>
            <a:r>
              <a:rPr lang="en-US" altLang="zh-CN" dirty="0" smtClean="0"/>
              <a:t>Insert into </a:t>
            </a:r>
            <a:r>
              <a:rPr lang="zh-CN" altLang="en-US" dirty="0" smtClean="0"/>
              <a:t>视图名</a:t>
            </a:r>
            <a:r>
              <a:rPr lang="en-US" altLang="zh-CN" dirty="0" smtClean="0"/>
              <a:t>(</a:t>
            </a:r>
            <a:r>
              <a:rPr lang="zh-CN" altLang="en-US" dirty="0" smtClean="0"/>
              <a:t>字段名列表</a:t>
            </a:r>
            <a:r>
              <a:rPr lang="en-US" altLang="zh-CN" dirty="0" smtClean="0"/>
              <a:t>)</a:t>
            </a:r>
            <a:r>
              <a:rPr lang="zh-CN" altLang="en-US" dirty="0" smtClean="0"/>
              <a:t>  </a:t>
            </a:r>
            <a:r>
              <a:rPr lang="en-US" altLang="zh-CN" dirty="0" smtClean="0"/>
              <a:t>values(</a:t>
            </a:r>
            <a:r>
              <a:rPr lang="zh-CN" altLang="en-US" dirty="0" smtClean="0"/>
              <a:t>字段值列表</a:t>
            </a:r>
            <a:r>
              <a:rPr lang="en-US" altLang="zh-CN" dirty="0" smtClean="0"/>
              <a:t>)</a:t>
            </a:r>
            <a:r>
              <a:rPr lang="zh-CN" altLang="en-US" dirty="0" smtClean="0"/>
              <a:t>；</a:t>
            </a:r>
            <a:endParaRPr lang="en-US" altLang="zh-CN" dirty="0" smtClean="0"/>
          </a:p>
          <a:p>
            <a:pPr marL="342900" lvl="1" indent="-342900">
              <a:buFont typeface="Arial" panose="020B0604020202020204" pitchFamily="34" charset="0"/>
              <a:buChar char="•"/>
            </a:pPr>
            <a:r>
              <a:rPr lang="zh-CN" altLang="en-US" sz="2400" dirty="0"/>
              <a:t>更新记录</a:t>
            </a:r>
            <a:endParaRPr lang="en-US" altLang="zh-CN" sz="2400" dirty="0"/>
          </a:p>
          <a:p>
            <a:pPr lvl="1"/>
            <a:r>
              <a:rPr lang="en-US" altLang="zh-CN" dirty="0" smtClean="0"/>
              <a:t>Update  </a:t>
            </a:r>
            <a:r>
              <a:rPr lang="zh-CN" altLang="en-US" dirty="0" smtClean="0"/>
              <a:t>视图名 </a:t>
            </a:r>
            <a:r>
              <a:rPr lang="en-US" altLang="zh-CN" dirty="0" smtClean="0"/>
              <a:t>set  </a:t>
            </a:r>
            <a:r>
              <a:rPr lang="zh-CN" altLang="en-US" dirty="0" smtClean="0"/>
              <a:t>字段名</a:t>
            </a:r>
            <a:r>
              <a:rPr lang="en-US" altLang="zh-CN" dirty="0" smtClean="0"/>
              <a:t>=</a:t>
            </a:r>
            <a:r>
              <a:rPr lang="zh-CN" altLang="en-US" dirty="0" smtClean="0"/>
              <a:t>值 </a:t>
            </a:r>
            <a:r>
              <a:rPr lang="en-US" altLang="zh-CN" dirty="0"/>
              <a:t>where </a:t>
            </a:r>
            <a:r>
              <a:rPr lang="zh-CN" altLang="en-US" dirty="0" smtClean="0"/>
              <a:t>条件；</a:t>
            </a:r>
            <a:endParaRPr lang="en-US" altLang="zh-CN" dirty="0" smtClean="0"/>
          </a:p>
          <a:p>
            <a:pPr marL="342900" lvl="1" indent="-342900">
              <a:buFont typeface="Arial" panose="020B0604020202020204" pitchFamily="34" charset="0"/>
              <a:buChar char="•"/>
            </a:pPr>
            <a:r>
              <a:rPr lang="zh-CN" altLang="en-US" sz="2400" dirty="0"/>
              <a:t>删除记录</a:t>
            </a:r>
            <a:endParaRPr lang="en-US" altLang="zh-CN" sz="2400" dirty="0"/>
          </a:p>
          <a:p>
            <a:pPr lvl="1"/>
            <a:r>
              <a:rPr lang="en-US" altLang="zh-CN" dirty="0"/>
              <a:t>Delete  from  </a:t>
            </a:r>
            <a:r>
              <a:rPr lang="zh-CN" altLang="en-US" dirty="0"/>
              <a:t>视图名 </a:t>
            </a:r>
            <a:r>
              <a:rPr lang="en-US" altLang="zh-CN" dirty="0"/>
              <a:t>where </a:t>
            </a:r>
            <a:r>
              <a:rPr lang="zh-CN" altLang="en-US" dirty="0"/>
              <a:t>条件</a:t>
            </a:r>
            <a:r>
              <a:rPr lang="zh-CN" altLang="en-US" dirty="0" smtClean="0"/>
              <a:t>；</a:t>
            </a:r>
            <a:endParaRPr lang="en-US" altLang="zh-CN" dirty="0"/>
          </a:p>
        </p:txBody>
      </p:sp>
      <p:sp>
        <p:nvSpPr>
          <p:cNvPr id="2" name="矩形 1"/>
          <p:cNvSpPr/>
          <p:nvPr/>
        </p:nvSpPr>
        <p:spPr>
          <a:xfrm>
            <a:off x="683568" y="5435932"/>
            <a:ext cx="756084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注意：对视图操作即是对基本操作，反之亦然！！！</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1901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删除</a:t>
            </a:r>
            <a:r>
              <a:rPr lang="zh-CN" altLang="en-US" dirty="0" smtClean="0"/>
              <a:t>视图</a:t>
            </a:r>
            <a:endParaRPr lang="zh-CN" altLang="en-US" dirty="0"/>
          </a:p>
        </p:txBody>
      </p:sp>
      <p:sp>
        <p:nvSpPr>
          <p:cNvPr id="4" name="内容占位符 3"/>
          <p:cNvSpPr>
            <a:spLocks noGrp="1"/>
          </p:cNvSpPr>
          <p:nvPr>
            <p:ph sz="quarter" idx="10"/>
          </p:nvPr>
        </p:nvSpPr>
        <p:spPr>
          <a:xfrm>
            <a:off x="611560" y="1628800"/>
            <a:ext cx="7608416" cy="1009507"/>
          </a:xfrm>
        </p:spPr>
        <p:txBody>
          <a:bodyPr/>
          <a:lstStyle/>
          <a:p>
            <a:r>
              <a:rPr lang="zh-CN" altLang="en-US" dirty="0" smtClean="0"/>
              <a:t>语法格式</a:t>
            </a:r>
            <a:endParaRPr lang="en-US" altLang="zh-CN" dirty="0" smtClean="0"/>
          </a:p>
          <a:p>
            <a:pPr lvl="1"/>
            <a:r>
              <a:rPr lang="en-US" altLang="zh-CN" dirty="0" smtClean="0"/>
              <a:t>drop  view  </a:t>
            </a:r>
            <a:r>
              <a:rPr lang="zh-CN" altLang="en-US" dirty="0" smtClean="0"/>
              <a:t>视图名；</a:t>
            </a:r>
            <a:endParaRPr lang="en-US" altLang="zh-CN" dirty="0" smtClean="0"/>
          </a:p>
        </p:txBody>
      </p:sp>
      <p:sp>
        <p:nvSpPr>
          <p:cNvPr id="2" name="矩形 1"/>
          <p:cNvSpPr/>
          <p:nvPr/>
        </p:nvSpPr>
        <p:spPr>
          <a:xfrm>
            <a:off x="971600" y="2636912"/>
            <a:ext cx="7560840" cy="1477328"/>
          </a:xfrm>
          <a:prstGeom prst="rect">
            <a:avLst/>
          </a:prstGeom>
        </p:spPr>
        <p:txBody>
          <a:bodyPr wrap="square">
            <a:spAutoFit/>
          </a:bodyPr>
          <a:lstStyle/>
          <a:p>
            <a:endParaRPr lang="en-US" altLang="zh-CN" dirty="0" smtClean="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drop view t11;</a:t>
            </a:r>
          </a:p>
          <a:p>
            <a:r>
              <a:rPr lang="en-US" altLang="zh-CN" dirty="0">
                <a:solidFill>
                  <a:srgbClr val="FFFF00"/>
                </a:solidFill>
                <a:latin typeface="微软雅黑" panose="020B0503020204020204" pitchFamily="34" charset="-122"/>
                <a:ea typeface="微软雅黑" panose="020B0503020204020204" pitchFamily="34" charset="-122"/>
              </a:rPr>
              <a:t>Query OK, 0 rows affected (0.00 sec)</a:t>
            </a:r>
          </a:p>
          <a:p>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a:t>
            </a:r>
            <a:endParaRPr lang="en-US" altLang="zh-CN" dirty="0" smtClean="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8953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案例</a:t>
            </a:r>
            <a:r>
              <a:rPr lang="en-US" altLang="zh-CN" dirty="0" smtClean="0"/>
              <a:t>1</a:t>
            </a:r>
            <a:r>
              <a:rPr lang="zh-CN" altLang="en-US" dirty="0" smtClean="0"/>
              <a:t>：视图的</a:t>
            </a:r>
            <a:r>
              <a:rPr lang="zh-CN" altLang="en-US" dirty="0" smtClean="0"/>
              <a:t>基表使用</a:t>
            </a:r>
            <a:endParaRPr lang="zh-CN" altLang="en-US" dirty="0"/>
          </a:p>
        </p:txBody>
      </p:sp>
      <p:sp>
        <p:nvSpPr>
          <p:cNvPr id="5" name="内容占位符 4"/>
          <p:cNvSpPr>
            <a:spLocks noGrp="1"/>
          </p:cNvSpPr>
          <p:nvPr>
            <p:ph sz="quarter" idx="10"/>
          </p:nvPr>
        </p:nvSpPr>
        <p:spPr>
          <a:xfrm>
            <a:off x="611560" y="1628800"/>
            <a:ext cx="7608416" cy="3896451"/>
          </a:xfrm>
        </p:spPr>
        <p:txBody>
          <a:bodyPr/>
          <a:lstStyle/>
          <a:p>
            <a:pPr marL="0" indent="0">
              <a:buNone/>
            </a:pPr>
            <a:r>
              <a:rPr lang="zh-CN" altLang="en-US" dirty="0" smtClean="0"/>
              <a:t>具体要求如下：</a:t>
            </a:r>
            <a:endParaRPr lang="en-US" altLang="zh-CN" dirty="0" smtClean="0"/>
          </a:p>
          <a:p>
            <a:pPr lvl="1"/>
            <a:r>
              <a:rPr lang="zh-CN" altLang="en-US" dirty="0" smtClean="0"/>
              <a:t>把</a:t>
            </a:r>
            <a:r>
              <a:rPr lang="en-US" altLang="zh-CN" dirty="0" smtClean="0"/>
              <a:t>/</a:t>
            </a:r>
            <a:r>
              <a:rPr lang="en-US" altLang="zh-CN" dirty="0" err="1" smtClean="0"/>
              <a:t>etc</a:t>
            </a:r>
            <a:r>
              <a:rPr lang="en-US" altLang="zh-CN" dirty="0" smtClean="0"/>
              <a:t>/</a:t>
            </a:r>
            <a:r>
              <a:rPr lang="en-US" altLang="zh-CN" dirty="0" err="1" smtClean="0"/>
              <a:t>passwd</a:t>
            </a:r>
            <a:r>
              <a:rPr lang="zh-CN" altLang="en-US" dirty="0" smtClean="0"/>
              <a:t>文件的内容存储到</a:t>
            </a:r>
            <a:r>
              <a:rPr lang="en-US" altLang="zh-CN" dirty="0" smtClean="0"/>
              <a:t>db8</a:t>
            </a:r>
            <a:r>
              <a:rPr lang="zh-CN" altLang="en-US" dirty="0" smtClean="0"/>
              <a:t>库下的</a:t>
            </a:r>
            <a:r>
              <a:rPr lang="en-US" altLang="zh-CN" dirty="0" smtClean="0"/>
              <a:t>user</a:t>
            </a:r>
            <a:r>
              <a:rPr lang="zh-CN" altLang="en-US" dirty="0" smtClean="0"/>
              <a:t>表里</a:t>
            </a:r>
            <a:endParaRPr lang="en-US" altLang="zh-CN" dirty="0" smtClean="0"/>
          </a:p>
          <a:p>
            <a:pPr lvl="1"/>
            <a:r>
              <a:rPr lang="zh-CN" altLang="en-US" dirty="0" smtClean="0"/>
              <a:t>添加新字段</a:t>
            </a:r>
            <a:r>
              <a:rPr lang="en-US" altLang="zh-CN" dirty="0" smtClean="0"/>
              <a:t>id </a:t>
            </a:r>
            <a:r>
              <a:rPr lang="zh-CN" altLang="en-US" dirty="0" smtClean="0"/>
              <a:t>存储记录的行号</a:t>
            </a:r>
            <a:r>
              <a:rPr lang="en-US" altLang="zh-CN" dirty="0" smtClean="0"/>
              <a:t>(</a:t>
            </a:r>
            <a:r>
              <a:rPr lang="zh-CN" altLang="en-US" dirty="0" smtClean="0"/>
              <a:t>在所有字段的前边</a:t>
            </a:r>
            <a:r>
              <a:rPr lang="en-US" altLang="zh-CN" dirty="0" smtClean="0"/>
              <a:t>)</a:t>
            </a:r>
          </a:p>
          <a:p>
            <a:pPr lvl="1"/>
            <a:r>
              <a:rPr lang="zh-CN" altLang="en-US" dirty="0" smtClean="0"/>
              <a:t>创建视图</a:t>
            </a:r>
            <a:r>
              <a:rPr lang="en-US" altLang="zh-CN" dirty="0" smtClean="0"/>
              <a:t>v1 </a:t>
            </a:r>
            <a:r>
              <a:rPr lang="zh-CN" altLang="en-US" dirty="0"/>
              <a:t>和</a:t>
            </a:r>
            <a:r>
              <a:rPr lang="en-US" altLang="zh-CN" dirty="0" smtClean="0"/>
              <a:t>user</a:t>
            </a:r>
            <a:r>
              <a:rPr lang="zh-CN" altLang="en-US" dirty="0" smtClean="0"/>
              <a:t>表的字段、记录一样。</a:t>
            </a:r>
            <a:endParaRPr lang="en-US" altLang="zh-CN" dirty="0" smtClean="0"/>
          </a:p>
          <a:p>
            <a:pPr lvl="1"/>
            <a:r>
              <a:rPr lang="zh-CN" altLang="en-US" dirty="0"/>
              <a:t>创建视图</a:t>
            </a:r>
            <a:r>
              <a:rPr lang="en-US" altLang="zh-CN" dirty="0" smtClean="0"/>
              <a:t>v2 </a:t>
            </a:r>
            <a:r>
              <a:rPr lang="zh-CN" altLang="en-US" dirty="0" smtClean="0"/>
              <a:t>只有</a:t>
            </a:r>
            <a:r>
              <a:rPr lang="en-US" altLang="zh-CN" dirty="0" smtClean="0"/>
              <a:t>user</a:t>
            </a:r>
            <a:r>
              <a:rPr lang="zh-CN" altLang="en-US" dirty="0" smtClean="0"/>
              <a:t>表</a:t>
            </a:r>
            <a:r>
              <a:rPr lang="en-US" altLang="zh-CN" dirty="0" smtClean="0"/>
              <a:t>shell</a:t>
            </a:r>
            <a:r>
              <a:rPr lang="zh-CN" altLang="en-US" dirty="0" smtClean="0"/>
              <a:t>是</a:t>
            </a:r>
            <a:r>
              <a:rPr lang="en-US" altLang="zh-CN" dirty="0" smtClean="0"/>
              <a:t>/bin/bash</a:t>
            </a:r>
            <a:r>
              <a:rPr lang="zh-CN" altLang="en-US" dirty="0" smtClean="0"/>
              <a:t>用户信息</a:t>
            </a:r>
            <a:r>
              <a:rPr lang="en-US" altLang="zh-CN" dirty="0" smtClean="0"/>
              <a:t> </a:t>
            </a:r>
            <a:r>
              <a:rPr lang="zh-CN" altLang="en-US" dirty="0" smtClean="0"/>
              <a:t>。</a:t>
            </a:r>
            <a:endParaRPr lang="en-US" altLang="zh-CN" dirty="0" smtClean="0"/>
          </a:p>
          <a:p>
            <a:pPr lvl="1"/>
            <a:r>
              <a:rPr lang="zh-CN" altLang="en-US" dirty="0" smtClean="0"/>
              <a:t>分别对视</a:t>
            </a:r>
            <a:r>
              <a:rPr lang="zh-CN" altLang="en-US" dirty="0" smtClean="0"/>
              <a:t>图表和基表执行</a:t>
            </a:r>
            <a:r>
              <a:rPr lang="en-US" altLang="zh-CN" dirty="0" smtClean="0"/>
              <a:t>insert  update  delete </a:t>
            </a:r>
            <a:r>
              <a:rPr lang="zh-CN" altLang="en-US" dirty="0" smtClean="0"/>
              <a:t>操作。</a:t>
            </a:r>
            <a:endParaRPr lang="en-US" altLang="zh-CN" dirty="0"/>
          </a:p>
          <a:p>
            <a:pPr lvl="1"/>
            <a:r>
              <a:rPr lang="zh-CN" altLang="en-US" dirty="0" smtClean="0"/>
              <a:t>删除视图</a:t>
            </a:r>
            <a:r>
              <a:rPr lang="en-US" altLang="zh-CN" dirty="0" smtClean="0"/>
              <a:t>v1 </a:t>
            </a:r>
            <a:r>
              <a:rPr lang="zh-CN" altLang="en-US" dirty="0" smtClean="0"/>
              <a:t>和 </a:t>
            </a:r>
            <a:r>
              <a:rPr lang="en-US" altLang="zh-CN" dirty="0" smtClean="0"/>
              <a:t>v2</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396961" y="2576860"/>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视图进阶</a:t>
            </a:r>
            <a:endParaRPr lang="zh-CN" altLang="en-US" sz="1600" b="1" dirty="0">
              <a:latin typeface="微软雅黑" panose="020B0503020204020204" pitchFamily="34" charset="-122"/>
              <a:ea typeface="微软雅黑" panose="020B0503020204020204" pitchFamily="34" charset="-122"/>
            </a:endParaRPr>
          </a:p>
        </p:txBody>
      </p:sp>
      <p:sp>
        <p:nvSpPr>
          <p:cNvPr id="105" name="圆角矩形 104"/>
          <p:cNvSpPr/>
          <p:nvPr/>
        </p:nvSpPr>
        <p:spPr>
          <a:xfrm>
            <a:off x="3214677" y="1268800"/>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创建视图完全格式</a:t>
            </a:r>
            <a:endParaRPr lang="zh-CN" altLang="en-US" sz="1400" dirty="0">
              <a:latin typeface="微软雅黑" panose="020B0503020204020204" pitchFamily="34" charset="-122"/>
              <a:ea typeface="微软雅黑" panose="020B0503020204020204" pitchFamily="34" charset="-122"/>
            </a:endParaRPr>
          </a:p>
        </p:txBody>
      </p:sp>
      <p:cxnSp>
        <p:nvCxnSpPr>
          <p:cNvPr id="132" name="直接箭头连接符 131"/>
          <p:cNvCxnSpPr>
            <a:stCxn id="11" idx="3"/>
            <a:endCxn id="105" idx="1"/>
          </p:cNvCxnSpPr>
          <p:nvPr/>
        </p:nvCxnSpPr>
        <p:spPr>
          <a:xfrm flipV="1">
            <a:off x="2134636" y="1448800"/>
            <a:ext cx="1080041" cy="14101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4987907" y="122639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完全命令格式</a:t>
            </a:r>
            <a:endParaRPr lang="zh-CN" altLang="en-US" sz="1400" dirty="0">
              <a:latin typeface="微软雅黑" panose="020B0503020204020204" pitchFamily="34" charset="-122"/>
              <a:ea typeface="微软雅黑" panose="020B0503020204020204" pitchFamily="34" charset="-122"/>
            </a:endParaRPr>
          </a:p>
        </p:txBody>
      </p:sp>
      <p:grpSp>
        <p:nvGrpSpPr>
          <p:cNvPr id="79" name="组合 78"/>
          <p:cNvGrpSpPr/>
          <p:nvPr/>
        </p:nvGrpSpPr>
        <p:grpSpPr>
          <a:xfrm>
            <a:off x="251520" y="276977"/>
            <a:ext cx="2531550" cy="720766"/>
            <a:chOff x="179512" y="102969"/>
            <a:chExt cx="2531550" cy="720766"/>
          </a:xfrm>
        </p:grpSpPr>
        <p:sp>
          <p:nvSpPr>
            <p:cNvPr id="88" name="标题 1"/>
            <p:cNvSpPr txBox="1"/>
            <p:nvPr/>
          </p:nvSpPr>
          <p:spPr>
            <a:xfrm>
              <a:off x="179512" y="102969"/>
              <a:ext cx="253155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b="1" dirty="0" smtClean="0"/>
                <a:t>视图进阶</a:t>
              </a:r>
              <a:endParaRPr lang="zh-CN" altLang="en-US" sz="2400" b="1" dirty="0"/>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anose="020B0503020204020204" pitchFamily="34" charset="-122"/>
                <a:ea typeface="微软雅黑" panose="020B0503020204020204" pitchFamily="34" charset="-122"/>
              </a:endParaRPr>
            </a:p>
          </p:txBody>
        </p:sp>
      </p:grpSp>
      <p:sp>
        <p:nvSpPr>
          <p:cNvPr id="23" name="圆角矩形 22"/>
          <p:cNvSpPr/>
          <p:nvPr/>
        </p:nvSpPr>
        <p:spPr>
          <a:xfrm>
            <a:off x="4987907" y="386104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OR REPLACE</a:t>
            </a:r>
            <a:endParaRPr lang="zh-CN" altLang="en-US" sz="1400" dirty="0">
              <a:latin typeface="微软雅黑" panose="020B0503020204020204" pitchFamily="34" charset="-122"/>
              <a:ea typeface="微软雅黑" panose="020B0503020204020204" pitchFamily="34" charset="-122"/>
            </a:endParaRPr>
          </a:p>
        </p:txBody>
      </p:sp>
      <p:sp>
        <p:nvSpPr>
          <p:cNvPr id="20" name="圆角矩形 19"/>
          <p:cNvSpPr/>
          <p:nvPr/>
        </p:nvSpPr>
        <p:spPr>
          <a:xfrm>
            <a:off x="3214677" y="3861048"/>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重要选项说明</a:t>
            </a:r>
            <a:endParaRPr lang="zh-CN" altLang="en-US" sz="1400" dirty="0">
              <a:latin typeface="微软雅黑" panose="020B0503020204020204" pitchFamily="34" charset="-122"/>
              <a:ea typeface="微软雅黑" panose="020B0503020204020204" pitchFamily="34" charset="-122"/>
            </a:endParaRPr>
          </a:p>
        </p:txBody>
      </p:sp>
      <p:cxnSp>
        <p:nvCxnSpPr>
          <p:cNvPr id="21" name="直接箭头连接符 20"/>
          <p:cNvCxnSpPr>
            <a:stCxn id="11" idx="3"/>
            <a:endCxn id="20" idx="1"/>
          </p:cNvCxnSpPr>
          <p:nvPr/>
        </p:nvCxnSpPr>
        <p:spPr>
          <a:xfrm>
            <a:off x="2134636" y="2858914"/>
            <a:ext cx="1080041" cy="11821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4987907" y="486916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WITH  CHECK  OPTION</a:t>
            </a:r>
            <a:endParaRPr lang="zh-CN" altLang="en-US" sz="1400" dirty="0">
              <a:latin typeface="微软雅黑" panose="020B0503020204020204" pitchFamily="34" charset="-122"/>
              <a:ea typeface="微软雅黑" panose="020B0503020204020204" pitchFamily="34" charset="-122"/>
            </a:endParaRPr>
          </a:p>
        </p:txBody>
      </p:sp>
      <p:sp>
        <p:nvSpPr>
          <p:cNvPr id="19" name="圆角矩形 18"/>
          <p:cNvSpPr/>
          <p:nvPr/>
        </p:nvSpPr>
        <p:spPr>
          <a:xfrm>
            <a:off x="5004048" y="170084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设置字段别名</a:t>
            </a:r>
            <a:endParaRPr lang="zh-CN" altLang="en-US" sz="1400" dirty="0">
              <a:latin typeface="微软雅黑" panose="020B0503020204020204" pitchFamily="34" charset="-122"/>
              <a:ea typeface="微软雅黑" panose="020B0503020204020204" pitchFamily="34" charset="-122"/>
            </a:endParaRPr>
          </a:p>
        </p:txBody>
      </p:sp>
      <p:sp>
        <p:nvSpPr>
          <p:cNvPr id="22" name="圆角矩形 21"/>
          <p:cNvSpPr/>
          <p:nvPr/>
        </p:nvSpPr>
        <p:spPr>
          <a:xfrm>
            <a:off x="5004048" y="436510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ALGORITHM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创建视图完全格式</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创建视图完全格式</a:t>
            </a:r>
            <a:endParaRPr lang="zh-CN" altLang="en-US" dirty="0"/>
          </a:p>
        </p:txBody>
      </p:sp>
      <p:sp>
        <p:nvSpPr>
          <p:cNvPr id="4" name="内容占位符 3"/>
          <p:cNvSpPr>
            <a:spLocks noGrp="1"/>
          </p:cNvSpPr>
          <p:nvPr>
            <p:ph sz="quarter" idx="10"/>
          </p:nvPr>
        </p:nvSpPr>
        <p:spPr>
          <a:xfrm>
            <a:off x="611560" y="1268760"/>
            <a:ext cx="7608416" cy="4733604"/>
          </a:xfrm>
        </p:spPr>
        <p:txBody>
          <a:bodyPr/>
          <a:lstStyle/>
          <a:p>
            <a:r>
              <a:rPr lang="zh-CN" altLang="en-US" dirty="0" smtClean="0"/>
              <a:t>命令格式</a:t>
            </a:r>
            <a:endParaRPr lang="en-US" altLang="zh-CN" dirty="0" smtClean="0"/>
          </a:p>
          <a:p>
            <a:pPr lvl="1"/>
            <a:r>
              <a:rPr lang="en-US" altLang="zh-CN" dirty="0"/>
              <a:t>CREATE</a:t>
            </a:r>
          </a:p>
          <a:p>
            <a:pPr marL="457200" lvl="1" indent="0">
              <a:buNone/>
            </a:pPr>
            <a:r>
              <a:rPr lang="en-US" altLang="zh-CN" dirty="0" smtClean="0"/>
              <a:t>    [</a:t>
            </a:r>
            <a:r>
              <a:rPr lang="en-US" altLang="zh-CN" dirty="0">
                <a:solidFill>
                  <a:srgbClr val="FF0000"/>
                </a:solidFill>
              </a:rPr>
              <a:t>OR REPLACE</a:t>
            </a:r>
            <a:r>
              <a:rPr lang="en-US" altLang="zh-CN" dirty="0"/>
              <a:t>]</a:t>
            </a:r>
          </a:p>
          <a:p>
            <a:pPr marL="457200" lvl="1" indent="0">
              <a:buNone/>
            </a:pPr>
            <a:r>
              <a:rPr lang="en-US" altLang="zh-CN" dirty="0" smtClean="0"/>
              <a:t>    [</a:t>
            </a:r>
            <a:r>
              <a:rPr lang="en-US" altLang="zh-CN" dirty="0">
                <a:solidFill>
                  <a:srgbClr val="FF0000"/>
                </a:solidFill>
              </a:rPr>
              <a:t>ALGORITHM</a:t>
            </a:r>
            <a:r>
              <a:rPr lang="en-US" altLang="zh-CN" dirty="0"/>
              <a:t> = {UNDEFINED | MERGE | TEMPTABLE</a:t>
            </a:r>
            <a:r>
              <a:rPr lang="en-US" altLang="zh-CN" dirty="0" smtClean="0"/>
              <a:t>}]</a:t>
            </a:r>
          </a:p>
          <a:p>
            <a:pPr marL="457200" lvl="1" indent="0">
              <a:buNone/>
            </a:pPr>
            <a:r>
              <a:rPr lang="en-US" altLang="zh-CN" dirty="0"/>
              <a:t> </a:t>
            </a:r>
            <a:r>
              <a:rPr lang="en-US" altLang="zh-CN" dirty="0" smtClean="0"/>
              <a:t>   [</a:t>
            </a:r>
            <a:r>
              <a:rPr lang="en-US" altLang="zh-CN" dirty="0"/>
              <a:t>DEFINER = { user | CURRENT_USER }]</a:t>
            </a:r>
          </a:p>
          <a:p>
            <a:pPr marL="457200" lvl="1" indent="0">
              <a:buNone/>
            </a:pPr>
            <a:r>
              <a:rPr lang="en-US" altLang="zh-CN" dirty="0" smtClean="0"/>
              <a:t>    [</a:t>
            </a:r>
            <a:r>
              <a:rPr lang="en-US" altLang="zh-CN" dirty="0"/>
              <a:t>SQL SECURITY { DEFINER | INVOKER }]</a:t>
            </a:r>
          </a:p>
          <a:p>
            <a:pPr marL="457200" lvl="1" indent="0">
              <a:buNone/>
            </a:pPr>
            <a:r>
              <a:rPr lang="en-US" altLang="zh-CN" dirty="0" smtClean="0"/>
              <a:t>    VIEW </a:t>
            </a:r>
            <a:r>
              <a:rPr lang="en-US" altLang="zh-CN" dirty="0" err="1"/>
              <a:t>view_name</a:t>
            </a:r>
            <a:r>
              <a:rPr lang="en-US" altLang="zh-CN" dirty="0"/>
              <a:t> [(</a:t>
            </a:r>
            <a:r>
              <a:rPr lang="en-US" altLang="zh-CN" dirty="0" err="1"/>
              <a:t>column_list</a:t>
            </a:r>
            <a:r>
              <a:rPr lang="en-US" altLang="zh-CN" dirty="0"/>
              <a:t>)]</a:t>
            </a:r>
          </a:p>
          <a:p>
            <a:pPr marL="457200" lvl="1" indent="0">
              <a:buNone/>
            </a:pPr>
            <a:r>
              <a:rPr lang="en-US" altLang="zh-CN" dirty="0" smtClean="0"/>
              <a:t>    </a:t>
            </a:r>
            <a:r>
              <a:rPr lang="en-US" altLang="zh-CN" dirty="0" smtClean="0">
                <a:solidFill>
                  <a:srgbClr val="FF0000"/>
                </a:solidFill>
              </a:rPr>
              <a:t>AS</a:t>
            </a:r>
            <a:r>
              <a:rPr lang="en-US" altLang="zh-CN" dirty="0" smtClean="0"/>
              <a:t> </a:t>
            </a:r>
            <a:r>
              <a:rPr lang="en-US" altLang="zh-CN" dirty="0" err="1"/>
              <a:t>select_statement</a:t>
            </a:r>
            <a:endParaRPr lang="en-US" altLang="zh-CN" dirty="0"/>
          </a:p>
          <a:p>
            <a:pPr marL="457200" lvl="1" indent="0">
              <a:buNone/>
            </a:pPr>
            <a:r>
              <a:rPr lang="en-US" altLang="zh-CN" dirty="0" smtClean="0"/>
              <a:t>    [</a:t>
            </a:r>
            <a:r>
              <a:rPr lang="en-US" altLang="zh-CN" dirty="0">
                <a:solidFill>
                  <a:srgbClr val="FF0000"/>
                </a:solidFill>
              </a:rPr>
              <a:t>WITH</a:t>
            </a:r>
            <a:r>
              <a:rPr lang="en-US" altLang="zh-CN" dirty="0"/>
              <a:t> [CASCADED | LOCAL] CHECK OPTION</a:t>
            </a:r>
            <a:r>
              <a:rPr lang="en-US" altLang="zh-CN"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设置字段别名</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设置字段别名</a:t>
            </a:r>
            <a:endParaRPr lang="zh-CN" altLang="en-US" dirty="0"/>
          </a:p>
        </p:txBody>
      </p:sp>
      <p:sp>
        <p:nvSpPr>
          <p:cNvPr id="3" name="内容占位符 2"/>
          <p:cNvSpPr>
            <a:spLocks noGrp="1"/>
          </p:cNvSpPr>
          <p:nvPr>
            <p:ph sz="quarter" idx="10"/>
          </p:nvPr>
        </p:nvSpPr>
        <p:spPr>
          <a:xfrm>
            <a:off x="611560" y="1268760"/>
            <a:ext cx="7608416" cy="3422475"/>
          </a:xfrm>
        </p:spPr>
        <p:txBody>
          <a:bodyPr/>
          <a:lstStyle/>
          <a:p>
            <a:r>
              <a:rPr lang="zh-CN" altLang="en-US" dirty="0" smtClean="0"/>
              <a:t>命令格式</a:t>
            </a:r>
            <a:endParaRPr lang="en-US" altLang="zh-CN" dirty="0" smtClean="0"/>
          </a:p>
          <a:p>
            <a:pPr lvl="1"/>
            <a:r>
              <a:rPr lang="zh-CN" altLang="en-US" dirty="0"/>
              <a:t>视图中的字段名不可以重复 所以要定义别名</a:t>
            </a:r>
            <a:endParaRPr lang="en-US" altLang="zh-CN" dirty="0"/>
          </a:p>
          <a:p>
            <a:pPr marL="457200" lvl="1" indent="0">
              <a:buNone/>
            </a:pPr>
            <a:r>
              <a:rPr lang="en-US" altLang="zh-CN" dirty="0"/>
              <a:t>Create  view  </a:t>
            </a:r>
            <a:r>
              <a:rPr lang="zh-CN" altLang="en-US" dirty="0"/>
              <a:t>视图名 </a:t>
            </a:r>
            <a:endParaRPr lang="en-US" altLang="zh-CN" dirty="0"/>
          </a:p>
          <a:p>
            <a:pPr marL="457200" lvl="1" indent="0">
              <a:buNone/>
            </a:pPr>
            <a:r>
              <a:rPr lang="en-US" altLang="zh-CN" dirty="0"/>
              <a:t>as  </a:t>
            </a:r>
          </a:p>
          <a:p>
            <a:pPr marL="457200" lvl="1" indent="0">
              <a:buNone/>
            </a:pPr>
            <a:r>
              <a:rPr lang="en-US" altLang="zh-CN" dirty="0"/>
              <a:t>select </a:t>
            </a:r>
            <a:r>
              <a:rPr lang="zh-CN" altLang="en-US" sz="1800" dirty="0">
                <a:solidFill>
                  <a:srgbClr val="00B0F0"/>
                </a:solidFill>
              </a:rPr>
              <a:t>表别名</a:t>
            </a:r>
            <a:r>
              <a:rPr lang="en-US" altLang="zh-CN" sz="1800" dirty="0">
                <a:solidFill>
                  <a:srgbClr val="00B0F0"/>
                </a:solidFill>
              </a:rPr>
              <a:t>.</a:t>
            </a:r>
            <a:r>
              <a:rPr lang="zh-CN" altLang="en-US" sz="1800" dirty="0">
                <a:solidFill>
                  <a:srgbClr val="00B0F0"/>
                </a:solidFill>
              </a:rPr>
              <a:t>字段名 </a:t>
            </a:r>
            <a:r>
              <a:rPr lang="en-US" altLang="zh-CN" sz="1800" dirty="0">
                <a:solidFill>
                  <a:srgbClr val="00B0F0"/>
                </a:solidFill>
              </a:rPr>
              <a:t>as </a:t>
            </a:r>
            <a:r>
              <a:rPr lang="zh-CN" altLang="en-US" sz="1800" dirty="0">
                <a:solidFill>
                  <a:srgbClr val="00B0F0"/>
                </a:solidFill>
              </a:rPr>
              <a:t>字段别名  </a:t>
            </a:r>
            <a:endParaRPr lang="en-US" altLang="zh-CN" sz="1800" dirty="0">
              <a:solidFill>
                <a:srgbClr val="00B0F0"/>
              </a:solidFill>
            </a:endParaRPr>
          </a:p>
          <a:p>
            <a:pPr marL="457200" lvl="1" indent="0">
              <a:buNone/>
            </a:pPr>
            <a:r>
              <a:rPr lang="en-US" altLang="zh-CN" dirty="0"/>
              <a:t>from </a:t>
            </a:r>
            <a:r>
              <a:rPr lang="zh-CN" altLang="en-US" dirty="0"/>
              <a:t>源表名 表别名 </a:t>
            </a:r>
            <a:r>
              <a:rPr lang="en-US" altLang="zh-CN" dirty="0"/>
              <a:t>left join </a:t>
            </a:r>
            <a:r>
              <a:rPr lang="zh-CN" altLang="en-US" dirty="0"/>
              <a:t>源表名 表别名  </a:t>
            </a:r>
            <a:endParaRPr lang="en-US" altLang="zh-CN" dirty="0"/>
          </a:p>
          <a:p>
            <a:pPr marL="457200" lvl="1" indent="0">
              <a:buNone/>
            </a:pPr>
            <a:r>
              <a:rPr lang="en-US" altLang="zh-CN" dirty="0"/>
              <a:t>on  </a:t>
            </a:r>
            <a:r>
              <a:rPr lang="zh-CN" altLang="en-US" dirty="0"/>
              <a:t>条件</a:t>
            </a:r>
            <a:r>
              <a:rPr lang="zh-CN" altLang="en-US" dirty="0" smtClean="0"/>
              <a:t>；</a:t>
            </a:r>
            <a:endParaRPr lang="en-US" altLang="zh-CN" dirty="0" smtClean="0"/>
          </a:p>
        </p:txBody>
      </p:sp>
      <p:sp>
        <p:nvSpPr>
          <p:cNvPr id="4" name="矩形 3"/>
          <p:cNvSpPr>
            <a:spLocks noChangeArrowheads="1"/>
          </p:cNvSpPr>
          <p:nvPr/>
        </p:nvSpPr>
        <p:spPr bwMode="auto">
          <a:xfrm>
            <a:off x="611559" y="4604935"/>
            <a:ext cx="835292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err="1"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mysql</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&gt; create view v2 </a:t>
            </a:r>
            <a:endPar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a:p>
            <a:r>
              <a:rPr lang="en-US" altLang="zh-CN" dirty="0" smtClean="0">
                <a:solidFill>
                  <a:srgbClr val="FF0000"/>
                </a:solidFill>
                <a:latin typeface="微软雅黑" panose="020B0503020204020204" pitchFamily="34" charset="-122"/>
                <a:ea typeface="微软雅黑" panose="020B0503020204020204" pitchFamily="34" charset="-122"/>
                <a:sym typeface="Calibri" panose="020F0502020204030204" pitchFamily="34" charset="0"/>
              </a:rPr>
              <a:t>as</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select  </a:t>
            </a:r>
            <a:r>
              <a:rPr lang="en-US" altLang="zh-CN"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a</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.name as </a:t>
            </a:r>
            <a:r>
              <a:rPr lang="en-US" altLang="zh-CN" dirty="0" err="1" smtClean="0">
                <a:solidFill>
                  <a:srgbClr val="1EE15C"/>
                </a:solidFill>
                <a:latin typeface="微软雅黑" panose="020B0503020204020204" pitchFamily="34" charset="-122"/>
                <a:ea typeface="微软雅黑" panose="020B0503020204020204" pitchFamily="34" charset="-122"/>
                <a:sym typeface="Calibri" panose="020F0502020204030204" pitchFamily="34" charset="0"/>
              </a:rPr>
              <a:t>aname</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 </a:t>
            </a:r>
            <a:r>
              <a:rPr lang="en-US" altLang="zh-CN" dirty="0" smtClean="0">
                <a:solidFill>
                  <a:srgbClr val="FF0000"/>
                </a:solidFill>
                <a:latin typeface="微软雅黑" panose="020B0503020204020204" pitchFamily="34" charset="-122"/>
                <a:ea typeface="微软雅黑" panose="020B0503020204020204" pitchFamily="34" charset="-122"/>
                <a:sym typeface="Calibri" panose="020F0502020204030204" pitchFamily="34" charset="0"/>
              </a:rPr>
              <a:t>b</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.name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as </a:t>
            </a:r>
            <a:r>
              <a:rPr lang="en-US" altLang="zh-CN" dirty="0" err="1" smtClean="0">
                <a:solidFill>
                  <a:srgbClr val="1EE15C"/>
                </a:solidFill>
                <a:latin typeface="微软雅黑" panose="020B0503020204020204" pitchFamily="34" charset="-122"/>
                <a:ea typeface="微软雅黑" panose="020B0503020204020204" pitchFamily="34" charset="-122"/>
                <a:sym typeface="Calibri" panose="020F0502020204030204" pitchFamily="34" charset="0"/>
              </a:rPr>
              <a:t>bname</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 </a:t>
            </a:r>
            <a:r>
              <a:rPr lang="en-US" altLang="zh-CN" dirty="0" err="1" smtClean="0">
                <a:solidFill>
                  <a:srgbClr val="FF0000"/>
                </a:solidFill>
                <a:latin typeface="微软雅黑" panose="020B0503020204020204" pitchFamily="34" charset="-122"/>
                <a:ea typeface="微软雅黑" panose="020B0503020204020204" pitchFamily="34" charset="-122"/>
                <a:sym typeface="Calibri" panose="020F0502020204030204" pitchFamily="34" charset="0"/>
              </a:rPr>
              <a:t>a</a:t>
            </a:r>
            <a:r>
              <a:rPr lang="en-US" altLang="zh-CN" dirty="0" err="1"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.uid</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as </a:t>
            </a:r>
            <a:r>
              <a:rPr lang="en-US" altLang="zh-CN" dirty="0" err="1" smtClean="0">
                <a:solidFill>
                  <a:srgbClr val="1EE15C"/>
                </a:solidFill>
                <a:latin typeface="微软雅黑" panose="020B0503020204020204" pitchFamily="34" charset="-122"/>
                <a:ea typeface="微软雅黑" panose="020B0503020204020204" pitchFamily="34" charset="-122"/>
                <a:sym typeface="Calibri" panose="020F0502020204030204" pitchFamily="34" charset="0"/>
              </a:rPr>
              <a:t>auid</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 </a:t>
            </a:r>
            <a:r>
              <a:rPr lang="en-US" altLang="zh-CN" dirty="0" err="1" smtClean="0">
                <a:solidFill>
                  <a:srgbClr val="FF0000"/>
                </a:solidFill>
                <a:latin typeface="微软雅黑" panose="020B0503020204020204" pitchFamily="34" charset="-122"/>
                <a:ea typeface="微软雅黑" panose="020B0503020204020204" pitchFamily="34" charset="-122"/>
                <a:sym typeface="Calibri" panose="020F0502020204030204" pitchFamily="34" charset="0"/>
              </a:rPr>
              <a:t>b</a:t>
            </a:r>
            <a:r>
              <a:rPr lang="en-US" altLang="zh-CN" dirty="0" err="1"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.uid</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as </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r>
              <a:rPr lang="en-US" altLang="zh-CN" dirty="0" err="1" smtClean="0">
                <a:solidFill>
                  <a:srgbClr val="1EE15C"/>
                </a:solidFill>
                <a:latin typeface="微软雅黑" panose="020B0503020204020204" pitchFamily="34" charset="-122"/>
                <a:ea typeface="微软雅黑" panose="020B0503020204020204" pitchFamily="34" charset="-122"/>
                <a:sym typeface="Calibri" panose="020F0502020204030204" pitchFamily="34" charset="0"/>
              </a:rPr>
              <a:t>buid</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from </a:t>
            </a:r>
            <a:r>
              <a:rPr lang="en-US" altLang="zh-CN" dirty="0" smtClean="0">
                <a:solidFill>
                  <a:srgbClr val="FF0000"/>
                </a:solidFill>
                <a:latin typeface="微软雅黑" panose="020B0503020204020204" pitchFamily="34" charset="-122"/>
                <a:ea typeface="微软雅黑" panose="020B0503020204020204" pitchFamily="34" charset="-122"/>
                <a:sym typeface="Calibri" panose="020F0502020204030204" pitchFamily="34" charset="0"/>
              </a:rPr>
              <a:t>user a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left join </a:t>
            </a:r>
            <a:r>
              <a:rPr lang="en-US" altLang="zh-CN"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info b</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on </a:t>
            </a:r>
            <a:r>
              <a:rPr lang="en-US" altLang="zh-CN" dirty="0" err="1">
                <a:solidFill>
                  <a:srgbClr val="FFFF00"/>
                </a:solidFill>
                <a:latin typeface="微软雅黑" panose="020B0503020204020204" pitchFamily="34" charset="-122"/>
                <a:ea typeface="微软雅黑" panose="020B0503020204020204" pitchFamily="34" charset="-122"/>
                <a:sym typeface="Calibri" panose="020F0502020204030204" pitchFamily="34" charset="0"/>
              </a:rPr>
              <a:t>a.uid</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anose="020F0502020204030204" pitchFamily="34" charset="0"/>
              </a:rPr>
              <a:t>b.uid</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a:t>
            </a:r>
            <a:endPar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5" name="文本框 4"/>
          <p:cNvSpPr txBox="1"/>
          <p:nvPr/>
        </p:nvSpPr>
        <p:spPr>
          <a:xfrm>
            <a:off x="3563888" y="4293096"/>
            <a:ext cx="5085046" cy="369332"/>
          </a:xfrm>
          <a:prstGeom prst="rect">
            <a:avLst/>
          </a:prstGeom>
          <a:ln w="9525"/>
        </p:spPr>
        <p:style>
          <a:lnRef idx="1">
            <a:schemeClr val="accent6"/>
          </a:lnRef>
          <a:fillRef idx="2">
            <a:schemeClr val="accent6"/>
          </a:fillRef>
          <a:effectRef idx="1">
            <a:schemeClr val="accent6"/>
          </a:effectRef>
          <a:fontRef idx="minor">
            <a:schemeClr val="dk1"/>
          </a:fontRef>
        </p:style>
        <p:txBody>
          <a:bodyPr wrap="none" rtlCol="0">
            <a:spAutoFit/>
          </a:bodyPr>
          <a:lstStyle/>
          <a:p>
            <a:r>
              <a:rPr lang="zh-CN" altLang="en-US" dirty="0">
                <a:solidFill>
                  <a:srgbClr val="00B0F0"/>
                </a:solidFill>
                <a:latin typeface="微软雅黑" panose="020B0503020204020204" pitchFamily="34" charset="-122"/>
                <a:ea typeface="微软雅黑" panose="020B0503020204020204" pitchFamily="34" charset="-122"/>
              </a:rPr>
              <a:t>关联查询建的视图 默认不允许修改视图字段的值</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十字形 8"/>
          <p:cNvSpPr>
            <a:spLocks noChangeArrowheads="1"/>
          </p:cNvSpPr>
          <p:nvPr/>
        </p:nvSpPr>
        <p:spPr bwMode="auto">
          <a:xfrm>
            <a:off x="142875" y="6215063"/>
            <a:ext cx="504825" cy="504825"/>
          </a:xfrm>
          <a:prstGeom prst="plus">
            <a:avLst>
              <a:gd name="adj" fmla="val 37838"/>
            </a:avLst>
          </a:prstGeom>
          <a:solidFill>
            <a:schemeClr val="tx1"/>
          </a:solidFill>
          <a:ln>
            <a:noFill/>
          </a:ln>
          <a:extLst>
            <a:ext uri="{91240B29-F687-4F45-9708-019B960494DF}">
              <a14:hiddenLine xmlns:a14="http://schemas.microsoft.com/office/drawing/2010/main" w="381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5" name="十字形 9"/>
          <p:cNvSpPr>
            <a:spLocks noChangeArrowheads="1"/>
          </p:cNvSpPr>
          <p:nvPr/>
        </p:nvSpPr>
        <p:spPr bwMode="auto">
          <a:xfrm>
            <a:off x="568325" y="6000750"/>
            <a:ext cx="288925" cy="288925"/>
          </a:xfrm>
          <a:prstGeom prst="plus">
            <a:avLst>
              <a:gd name="adj" fmla="val 37838"/>
            </a:avLst>
          </a:prstGeom>
          <a:solidFill>
            <a:schemeClr val="tx1"/>
          </a:solidFill>
          <a:ln>
            <a:noFill/>
          </a:ln>
          <a:extLst>
            <a:ext uri="{91240B29-F687-4F45-9708-019B960494DF}">
              <a14:hiddenLine xmlns:a14="http://schemas.microsoft.com/office/drawing/2010/main" w="381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6" name="矩形 11"/>
          <p:cNvSpPr>
            <a:spLocks noChangeArrowheads="1"/>
          </p:cNvSpPr>
          <p:nvPr/>
        </p:nvSpPr>
        <p:spPr bwMode="auto">
          <a:xfrm>
            <a:off x="0" y="549275"/>
            <a:ext cx="9144000" cy="935038"/>
          </a:xfrm>
          <a:prstGeom prst="rect">
            <a:avLst/>
          </a:prstGeom>
          <a:solidFill>
            <a:srgbClr val="DC1F26"/>
          </a:solidFill>
          <a:ln w="38100">
            <a:solidFill>
              <a:srgbClr val="DC1F26"/>
            </a:solidFill>
            <a:bevel/>
          </a:ln>
        </p:spPr>
        <p:txBody>
          <a:bodyPr anchor="ctr"/>
          <a:lstStyle/>
          <a:p>
            <a:pPr algn="ctr"/>
            <a:r>
              <a:rPr lang="zh-CN" sz="4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内容</a:t>
            </a:r>
          </a:p>
        </p:txBody>
      </p:sp>
      <p:graphicFrame>
        <p:nvGraphicFramePr>
          <p:cNvPr id="9" name="表格 8"/>
          <p:cNvGraphicFramePr>
            <a:graphicFrameLocks noGrp="1"/>
          </p:cNvGraphicFramePr>
          <p:nvPr>
            <p:extLst>
              <p:ext uri="{D42A27DB-BD31-4B8C-83A1-F6EECF244321}">
                <p14:modId xmlns:p14="http://schemas.microsoft.com/office/powerpoint/2010/main" val="2574660632"/>
              </p:ext>
            </p:extLst>
          </p:nvPr>
        </p:nvGraphicFramePr>
        <p:xfrm>
          <a:off x="1043608" y="1988840"/>
          <a:ext cx="7245928" cy="4011912"/>
        </p:xfrm>
        <a:graphic>
          <a:graphicData uri="http://schemas.openxmlformats.org/drawingml/2006/table">
            <a:tbl>
              <a:tblPr/>
              <a:tblGrid>
                <a:gridCol w="1152128"/>
                <a:gridCol w="3024336"/>
                <a:gridCol w="3069464"/>
              </a:tblGrid>
              <a:tr h="501489">
                <a:tc rowSpan="4">
                  <a:txBody>
                    <a:bodyPr/>
                    <a:lstStyle/>
                    <a:p>
                      <a:pPr algn="ctr"/>
                      <a:r>
                        <a:rPr lang="zh-CN" altLang="en-US" b="1" dirty="0" smtClean="0">
                          <a:latin typeface="微软雅黑" panose="020B0503020204020204" pitchFamily="34" charset="-122"/>
                          <a:ea typeface="微软雅黑" panose="020B0503020204020204" pitchFamily="34" charset="-122"/>
                        </a:rPr>
                        <a:t>上午</a:t>
                      </a:r>
                      <a:endParaRPr lang="zh-CN" altLang="en-US" b="1" dirty="0">
                        <a:latin typeface="微软雅黑" panose="020B0503020204020204" pitchFamily="34" charset="-122"/>
                        <a:ea typeface="微软雅黑" panose="020B0503020204020204" pitchFamily="34" charset="-122"/>
                      </a:endParaRPr>
                    </a:p>
                  </a:txBody>
                  <a:tcPr anchor="ctr">
                    <a:lnL w="28575" cmpd="sng">
                      <a:solidFill>
                        <a:schemeClr val="tx1"/>
                      </a:solidFill>
                      <a:prstDash val="solid"/>
                    </a:lnL>
                    <a:lnR w="28575" cap="flat" cmpd="sng" algn="ctr">
                      <a:solidFill>
                        <a:schemeClr val="tx1"/>
                      </a:solidFill>
                      <a:prstDash val="solid"/>
                      <a:round/>
                      <a:headEnd type="none" w="med" len="med"/>
                      <a:tailEnd type="none" w="med" len="med"/>
                    </a:lnR>
                    <a:lnT w="28575" cmpd="sng">
                      <a:solidFill>
                        <a:schemeClr val="tx1"/>
                      </a:solidFill>
                      <a:prstDash val="soli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09:00 ~ 09:30</a:t>
                      </a: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作业讲解和回顾</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mpd="sng">
                      <a:solidFill>
                        <a:schemeClr val="tx1"/>
                      </a:solidFill>
                      <a:prstDash val="soli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8">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09:30 ~ 10:20</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a:txBody>
                    <a:bodyPr/>
                    <a:lstStyle/>
                    <a:p>
                      <a:pPr algn="ctr"/>
                      <a:r>
                        <a:rPr lang="en-US" altLang="zh-CN" b="1" dirty="0" smtClean="0">
                          <a:latin typeface="微软雅黑" panose="020B0503020204020204" pitchFamily="34" charset="-122"/>
                          <a:ea typeface="微软雅黑" panose="020B0503020204020204" pitchFamily="34" charset="-122"/>
                        </a:rPr>
                        <a:t>MySQL</a:t>
                      </a:r>
                      <a:r>
                        <a:rPr lang="zh-CN" altLang="en-US" b="1" dirty="0" smtClean="0">
                          <a:latin typeface="微软雅黑" panose="020B0503020204020204" pitchFamily="34" charset="-122"/>
                          <a:ea typeface="微软雅黑" panose="020B0503020204020204" pitchFamily="34" charset="-122"/>
                        </a:rPr>
                        <a:t>视图</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9">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10:30 ~ 11:20</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endParaRPr lang="zh-CN"/>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9">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11:30 ~ 12:00</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endParaRPr lang="zh-CN"/>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90">
                <a:tc rowSpan="4">
                  <a:txBody>
                    <a:bodyPr/>
                    <a:lstStyle/>
                    <a:p>
                      <a:pPr algn="ctr"/>
                      <a:r>
                        <a:rPr lang="zh-CN" altLang="en-US" b="1" dirty="0" smtClean="0">
                          <a:latin typeface="微软雅黑" panose="020B0503020204020204" pitchFamily="34" charset="-122"/>
                          <a:ea typeface="微软雅黑" panose="020B0503020204020204" pitchFamily="34" charset="-122"/>
                        </a:rPr>
                        <a:t>下午</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14:00 ~ 14:50</a:t>
                      </a: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dirty="0" smtClean="0">
                          <a:latin typeface="微软雅黑" panose="020B0503020204020204" pitchFamily="34" charset="-122"/>
                          <a:ea typeface="微软雅黑" panose="020B0503020204020204" pitchFamily="34" charset="-122"/>
                        </a:rPr>
                        <a:t>MySQL</a:t>
                      </a:r>
                      <a:r>
                        <a:rPr lang="zh-CN" altLang="en-US" b="1" dirty="0" smtClean="0">
                          <a:latin typeface="微软雅黑" panose="020B0503020204020204" pitchFamily="34" charset="-122"/>
                          <a:ea typeface="微软雅黑" panose="020B0503020204020204" pitchFamily="34" charset="-122"/>
                        </a:rPr>
                        <a:t>存储过程</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90">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15:00 ~ 15:50</a:t>
                      </a: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8">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16:10 ~ 17:00</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b="1" dirty="0" smtClean="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9">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mpd="sng">
                      <a:solidFill>
                        <a:schemeClr val="tx1"/>
                      </a:solidFill>
                      <a:prstDash val="soli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17:10 ~ 18:00</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总结和答疑</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重要选项说明</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OR </a:t>
            </a:r>
            <a:r>
              <a:rPr lang="en-US" altLang="zh-CN" dirty="0" smtClean="0"/>
              <a:t>REPLACE</a:t>
            </a:r>
            <a:endParaRPr lang="zh-CN" altLang="en-US" dirty="0"/>
          </a:p>
        </p:txBody>
      </p:sp>
      <p:sp>
        <p:nvSpPr>
          <p:cNvPr id="3" name="内容占位符 2"/>
          <p:cNvSpPr>
            <a:spLocks noGrp="1"/>
          </p:cNvSpPr>
          <p:nvPr>
            <p:ph sz="quarter" idx="10"/>
          </p:nvPr>
        </p:nvSpPr>
        <p:spPr>
          <a:xfrm>
            <a:off x="611560" y="1628800"/>
            <a:ext cx="7608416" cy="1483483"/>
          </a:xfrm>
        </p:spPr>
        <p:txBody>
          <a:bodyPr/>
          <a:lstStyle/>
          <a:p>
            <a:r>
              <a:rPr lang="zh-CN" altLang="en-US" dirty="0" smtClean="0"/>
              <a:t>语法格式</a:t>
            </a:r>
            <a:endParaRPr lang="en-US" altLang="zh-CN" dirty="0" smtClean="0"/>
          </a:p>
          <a:p>
            <a:pPr lvl="1"/>
            <a:r>
              <a:rPr lang="zh-CN" altLang="en-US" dirty="0" smtClean="0"/>
              <a:t>创建时，若视图已存在，会替换已有的视图</a:t>
            </a:r>
            <a:endParaRPr lang="en-US" altLang="zh-CN" dirty="0" smtClean="0"/>
          </a:p>
          <a:p>
            <a:pPr lvl="1"/>
            <a:r>
              <a:rPr lang="en-US" altLang="zh-CN" dirty="0" smtClean="0"/>
              <a:t>Create  or  replace  view   </a:t>
            </a:r>
            <a:r>
              <a:rPr lang="zh-CN" altLang="en-US" dirty="0" smtClean="0"/>
              <a:t>视图名  </a:t>
            </a:r>
            <a:r>
              <a:rPr lang="en-US" altLang="zh-CN" dirty="0" smtClean="0"/>
              <a:t>as  select </a:t>
            </a:r>
            <a:r>
              <a:rPr lang="zh-CN" altLang="en-US" dirty="0" smtClean="0"/>
              <a:t>查询；</a:t>
            </a:r>
            <a:endParaRPr lang="en-US" altLang="zh-CN" dirty="0" smtClean="0"/>
          </a:p>
        </p:txBody>
      </p:sp>
      <p:sp>
        <p:nvSpPr>
          <p:cNvPr id="5" name="文本框 4"/>
          <p:cNvSpPr txBox="1"/>
          <p:nvPr/>
        </p:nvSpPr>
        <p:spPr>
          <a:xfrm>
            <a:off x="899592" y="3132887"/>
            <a:ext cx="6984776" cy="2862322"/>
          </a:xfrm>
          <a:prstGeom prst="rect">
            <a:avLst/>
          </a:prstGeom>
          <a:noFill/>
        </p:spPr>
        <p:txBody>
          <a:bodyPr wrap="square" rtlCol="0">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create  view  v2 as select * from t1;</a:t>
            </a:r>
          </a:p>
          <a:p>
            <a:r>
              <a:rPr lang="en-US" altLang="zh-CN" dirty="0">
                <a:solidFill>
                  <a:srgbClr val="FFFF00"/>
                </a:solidFill>
                <a:latin typeface="微软雅黑" panose="020B0503020204020204" pitchFamily="34" charset="-122"/>
                <a:ea typeface="微软雅黑" panose="020B0503020204020204" pitchFamily="34" charset="-122"/>
              </a:rPr>
              <a:t>Query OK, 0 rows affected (0.01 sec)</a:t>
            </a:r>
          </a:p>
          <a:p>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create  view  v2 as select * from t1;</a:t>
            </a:r>
          </a:p>
          <a:p>
            <a:r>
              <a:rPr lang="en-US" altLang="zh-CN" dirty="0">
                <a:solidFill>
                  <a:srgbClr val="FFFF00"/>
                </a:solidFill>
                <a:latin typeface="微软雅黑" panose="020B0503020204020204" pitchFamily="34" charset="-122"/>
                <a:ea typeface="微软雅黑" panose="020B0503020204020204" pitchFamily="34" charset="-122"/>
              </a:rPr>
              <a:t>ERROR 1050 (42S01): Table </a:t>
            </a:r>
            <a:r>
              <a:rPr lang="en-US" altLang="zh-CN" dirty="0" smtClean="0">
                <a:solidFill>
                  <a:srgbClr val="FFFF00"/>
                </a:solidFill>
                <a:latin typeface="微软雅黑" panose="020B0503020204020204" pitchFamily="34" charset="-122"/>
                <a:ea typeface="微软雅黑" panose="020B0503020204020204" pitchFamily="34" charset="-122"/>
              </a:rPr>
              <a:t>‘v2’ </a:t>
            </a:r>
            <a:r>
              <a:rPr lang="en-US" altLang="zh-CN" dirty="0">
                <a:solidFill>
                  <a:srgbClr val="FFFF00"/>
                </a:solidFill>
                <a:latin typeface="微软雅黑" panose="020B0503020204020204" pitchFamily="34" charset="-122"/>
                <a:ea typeface="微软雅黑" panose="020B0503020204020204" pitchFamily="34" charset="-122"/>
              </a:rPr>
              <a:t>already </a:t>
            </a:r>
            <a:r>
              <a:rPr lang="en-US" altLang="zh-CN" dirty="0" smtClean="0">
                <a:solidFill>
                  <a:srgbClr val="FFFF00"/>
                </a:solidFill>
                <a:latin typeface="微软雅黑" panose="020B0503020204020204" pitchFamily="34" charset="-122"/>
                <a:ea typeface="微软雅黑" panose="020B0503020204020204" pitchFamily="34" charset="-122"/>
              </a:rPr>
              <a:t>exists </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提示已存在</a:t>
            </a:r>
            <a:endParaRPr lang="en-US" altLang="zh-CN" dirty="0">
              <a:solidFill>
                <a:srgbClr val="0070C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create  </a:t>
            </a:r>
            <a:r>
              <a:rPr lang="en-US" altLang="zh-CN" dirty="0">
                <a:solidFill>
                  <a:srgbClr val="FF0000"/>
                </a:solidFill>
                <a:latin typeface="微软雅黑" panose="020B0503020204020204" pitchFamily="34" charset="-122"/>
                <a:ea typeface="微软雅黑" panose="020B0503020204020204" pitchFamily="34" charset="-122"/>
              </a:rPr>
              <a:t>or </a:t>
            </a:r>
            <a:r>
              <a:rPr lang="en-US" altLang="zh-CN" dirty="0" smtClean="0">
                <a:solidFill>
                  <a:srgbClr val="FF0000"/>
                </a:solidFill>
                <a:latin typeface="微软雅黑" panose="020B0503020204020204" pitchFamily="34" charset="-122"/>
                <a:ea typeface="微软雅黑" panose="020B0503020204020204" pitchFamily="34" charset="-122"/>
              </a:rPr>
              <a:t> replace </a:t>
            </a:r>
            <a:r>
              <a:rPr lang="en-US" altLang="zh-CN" dirty="0">
                <a:solidFill>
                  <a:srgbClr val="FFFF00"/>
                </a:solidFill>
                <a:latin typeface="微软雅黑" panose="020B0503020204020204" pitchFamily="34" charset="-122"/>
                <a:ea typeface="微软雅黑" panose="020B0503020204020204" pitchFamily="34" charset="-122"/>
              </a:rPr>
              <a:t>view  v2 as select * from t1;</a:t>
            </a:r>
          </a:p>
          <a:p>
            <a:r>
              <a:rPr lang="en-US" altLang="zh-CN" dirty="0">
                <a:solidFill>
                  <a:srgbClr val="FFFF00"/>
                </a:solidFill>
                <a:latin typeface="微软雅黑" panose="020B0503020204020204" pitchFamily="34" charset="-122"/>
                <a:ea typeface="微软雅黑" panose="020B0503020204020204" pitchFamily="34" charset="-122"/>
              </a:rPr>
              <a:t>Query OK, 0 rows affected (0.00 sec)</a:t>
            </a:r>
          </a:p>
          <a:p>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ALGORITHM</a:t>
            </a:r>
            <a:endParaRPr lang="zh-CN" altLang="en-US" dirty="0"/>
          </a:p>
        </p:txBody>
      </p:sp>
      <p:sp>
        <p:nvSpPr>
          <p:cNvPr id="3" name="内容占位符 2"/>
          <p:cNvSpPr>
            <a:spLocks noGrp="1"/>
          </p:cNvSpPr>
          <p:nvPr>
            <p:ph sz="quarter" idx="10"/>
          </p:nvPr>
        </p:nvSpPr>
        <p:spPr>
          <a:xfrm>
            <a:off x="611560" y="1268760"/>
            <a:ext cx="8352928" cy="5201424"/>
          </a:xfrm>
        </p:spPr>
        <p:txBody>
          <a:bodyPr/>
          <a:lstStyle/>
          <a:p>
            <a:r>
              <a:rPr lang="zh-CN" altLang="en-US" dirty="0" smtClean="0"/>
              <a:t>定义出来视图的方式</a:t>
            </a:r>
            <a:endParaRPr lang="en-US" altLang="zh-CN" dirty="0" smtClean="0"/>
          </a:p>
          <a:p>
            <a:pPr lvl="1"/>
            <a:r>
              <a:rPr lang="en-US" altLang="zh-CN" dirty="0"/>
              <a:t>ALGORITHM = {UNDEFINED | MERGE | TEMPTABLE}</a:t>
            </a:r>
            <a:endParaRPr lang="en-US" altLang="zh-CN" dirty="0" smtClean="0"/>
          </a:p>
          <a:p>
            <a:r>
              <a:rPr lang="en-US" altLang="zh-CN" dirty="0"/>
              <a:t>MERAGE  </a:t>
            </a:r>
            <a:r>
              <a:rPr lang="zh-CN" altLang="en-US" dirty="0"/>
              <a:t>（替换方式</a:t>
            </a:r>
            <a:r>
              <a:rPr lang="zh-CN" altLang="en-US" dirty="0" smtClean="0"/>
              <a:t>）</a:t>
            </a:r>
            <a:endParaRPr lang="en-US" altLang="zh-CN" dirty="0" smtClean="0"/>
          </a:p>
          <a:p>
            <a:pPr lvl="1"/>
            <a:r>
              <a:rPr lang="zh-CN" altLang="en-US" dirty="0"/>
              <a:t>视图名直接使用视图的公式替换掉，把视图公式合并到了</a:t>
            </a:r>
            <a:r>
              <a:rPr lang="en-US" altLang="zh-CN" dirty="0"/>
              <a:t>select</a:t>
            </a:r>
            <a:r>
              <a:rPr lang="zh-CN" altLang="en-US" dirty="0"/>
              <a:t>中。</a:t>
            </a:r>
            <a:endParaRPr lang="en-US" altLang="zh-CN" dirty="0"/>
          </a:p>
          <a:p>
            <a:r>
              <a:rPr lang="en-US" altLang="zh-CN" dirty="0"/>
              <a:t>TEMPTABLE </a:t>
            </a:r>
            <a:r>
              <a:rPr lang="zh-CN" altLang="en-US" dirty="0"/>
              <a:t>（具体化方式</a:t>
            </a:r>
            <a:r>
              <a:rPr lang="zh-CN" altLang="en-US" dirty="0" smtClean="0"/>
              <a:t>）</a:t>
            </a:r>
            <a:endParaRPr lang="en-US" altLang="zh-CN" dirty="0" smtClean="0"/>
          </a:p>
          <a:p>
            <a:pPr lvl="1"/>
            <a:r>
              <a:rPr lang="zh-CN" altLang="en-US" dirty="0"/>
              <a:t>先得到视图的执行结果，该结果形成一个中间结果暂时存在内存中，之后，外面的</a:t>
            </a:r>
            <a:r>
              <a:rPr lang="en-US" altLang="zh-CN" dirty="0"/>
              <a:t>select</a:t>
            </a:r>
            <a:r>
              <a:rPr lang="zh-CN" altLang="en-US" dirty="0"/>
              <a:t>语句就调用了这些中间结果。</a:t>
            </a:r>
            <a:endParaRPr lang="en-US" altLang="zh-CN" dirty="0"/>
          </a:p>
          <a:p>
            <a:r>
              <a:rPr lang="en-US" altLang="zh-CN" dirty="0"/>
              <a:t>UNDEFINED </a:t>
            </a:r>
            <a:r>
              <a:rPr lang="zh-CN" altLang="en-US" dirty="0"/>
              <a:t>（未定义</a:t>
            </a:r>
            <a:r>
              <a:rPr lang="zh-CN" altLang="en-US" dirty="0" smtClean="0"/>
              <a:t>）</a:t>
            </a:r>
            <a:endParaRPr lang="en-US" altLang="zh-CN" dirty="0" smtClean="0"/>
          </a:p>
          <a:p>
            <a:pPr lvl="1"/>
            <a:r>
              <a:rPr lang="en-US" altLang="zh-CN" dirty="0"/>
              <a:t>ALGORITHM</a:t>
            </a:r>
            <a:r>
              <a:rPr lang="zh-CN" altLang="en-US" dirty="0"/>
              <a:t>选项的值是</a:t>
            </a:r>
            <a:r>
              <a:rPr lang="en-US" altLang="zh-CN" dirty="0"/>
              <a:t>UNDEFINED </a:t>
            </a:r>
            <a:r>
              <a:rPr lang="zh-CN" altLang="en-US" dirty="0"/>
              <a:t>表示使用的是</a:t>
            </a:r>
            <a:r>
              <a:rPr lang="en-US" altLang="zh-CN" dirty="0"/>
              <a:t>MERAGE</a:t>
            </a:r>
            <a:r>
              <a:rPr lang="zh-CN" altLang="en-US" dirty="0"/>
              <a:t>替换</a:t>
            </a:r>
            <a:r>
              <a:rPr lang="zh-CN" altLang="en-US" dirty="0" smtClean="0"/>
              <a:t>方式。</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WITH CHECK OPTION</a:t>
            </a:r>
            <a:endParaRPr lang="zh-CN" altLang="en-US" dirty="0"/>
          </a:p>
        </p:txBody>
      </p:sp>
      <p:sp>
        <p:nvSpPr>
          <p:cNvPr id="3" name="内容占位符 2"/>
          <p:cNvSpPr>
            <a:spLocks noGrp="1"/>
          </p:cNvSpPr>
          <p:nvPr>
            <p:ph sz="quarter" idx="10"/>
          </p:nvPr>
        </p:nvSpPr>
        <p:spPr>
          <a:xfrm>
            <a:off x="611560" y="1340768"/>
            <a:ext cx="8039992" cy="2400657"/>
          </a:xfrm>
        </p:spPr>
        <p:txBody>
          <a:bodyPr/>
          <a:lstStyle/>
          <a:p>
            <a:r>
              <a:rPr lang="zh-CN" altLang="en-US" dirty="0"/>
              <a:t>当视图是根据另一个视图</a:t>
            </a:r>
            <a:r>
              <a:rPr lang="zh-CN" altLang="en-US" dirty="0" smtClean="0"/>
              <a:t>定义时</a:t>
            </a:r>
            <a:r>
              <a:rPr lang="en-US" altLang="zh-CN" dirty="0" smtClean="0"/>
              <a:t>,</a:t>
            </a:r>
            <a:r>
              <a:rPr lang="zh-CN" altLang="en-US" dirty="0" smtClean="0"/>
              <a:t>对视图</a:t>
            </a:r>
            <a:r>
              <a:rPr lang="zh-CN" altLang="en-US" dirty="0" smtClean="0"/>
              <a:t>更新</a:t>
            </a:r>
            <a:r>
              <a:rPr lang="en-US" altLang="zh-CN" dirty="0" smtClean="0"/>
              <a:t>/</a:t>
            </a:r>
            <a:r>
              <a:rPr lang="zh-CN" altLang="en-US" dirty="0" smtClean="0"/>
              <a:t>删除</a:t>
            </a:r>
            <a:r>
              <a:rPr lang="en-US" altLang="zh-CN" dirty="0" smtClean="0"/>
              <a:t>/</a:t>
            </a:r>
            <a:r>
              <a:rPr lang="zh-CN" altLang="en-US" dirty="0" smtClean="0"/>
              <a:t>插入</a:t>
            </a:r>
            <a:endParaRPr lang="en-US" altLang="zh-CN" dirty="0" smtClean="0"/>
          </a:p>
          <a:p>
            <a:pPr lvl="1"/>
            <a:r>
              <a:rPr lang="en-US" altLang="zh-CN" dirty="0" smtClean="0"/>
              <a:t>LOCAL</a:t>
            </a:r>
            <a:r>
              <a:rPr lang="zh-CN" altLang="en-US" dirty="0"/>
              <a:t>和</a:t>
            </a:r>
            <a:r>
              <a:rPr lang="en-US" altLang="zh-CN" dirty="0"/>
              <a:t>CASCADED</a:t>
            </a:r>
            <a:r>
              <a:rPr lang="zh-CN" altLang="en-US" dirty="0"/>
              <a:t>关键字决定了</a:t>
            </a:r>
            <a:r>
              <a:rPr lang="zh-CN" altLang="en-US" dirty="0" smtClean="0"/>
              <a:t>检查的</a:t>
            </a:r>
            <a:r>
              <a:rPr lang="zh-CN" altLang="en-US" dirty="0"/>
              <a:t>范围</a:t>
            </a:r>
            <a:r>
              <a:rPr lang="zh-CN" altLang="en-US" dirty="0" smtClean="0"/>
              <a:t>。</a:t>
            </a:r>
            <a:endParaRPr lang="en-US" altLang="zh-CN" dirty="0" smtClean="0"/>
          </a:p>
          <a:p>
            <a:pPr lvl="1"/>
            <a:r>
              <a:rPr lang="en-US" altLang="zh-CN" dirty="0" smtClean="0"/>
              <a:t>LOCAL</a:t>
            </a:r>
            <a:r>
              <a:rPr lang="zh-CN" altLang="en-US" dirty="0" smtClean="0"/>
              <a:t> </a:t>
            </a:r>
            <a:r>
              <a:rPr lang="en-US" altLang="zh-CN" dirty="0"/>
              <a:t>(</a:t>
            </a:r>
            <a:r>
              <a:rPr lang="zh-CN" altLang="en-US" dirty="0"/>
              <a:t>默认值</a:t>
            </a:r>
            <a:r>
              <a:rPr lang="en-US" altLang="zh-CN" dirty="0"/>
              <a:t>) </a:t>
            </a:r>
            <a:r>
              <a:rPr lang="zh-CN" altLang="en-US" dirty="0"/>
              <a:t> </a:t>
            </a:r>
            <a:r>
              <a:rPr lang="zh-CN" altLang="en-US" dirty="0" smtClean="0"/>
              <a:t>仅检查当前视图的限制。</a:t>
            </a:r>
            <a:endParaRPr lang="en-US" altLang="zh-CN" dirty="0" smtClean="0"/>
          </a:p>
          <a:p>
            <a:pPr lvl="1"/>
            <a:r>
              <a:rPr lang="en-US" altLang="zh-CN" dirty="0" smtClean="0"/>
              <a:t>CASCADED </a:t>
            </a:r>
            <a:r>
              <a:rPr lang="zh-CN" altLang="en-US" dirty="0"/>
              <a:t> </a:t>
            </a:r>
            <a:r>
              <a:rPr lang="zh-CN" altLang="en-US" dirty="0" smtClean="0"/>
              <a:t>同时要满足基表的限制。</a:t>
            </a:r>
            <a:endParaRPr lang="en-US" altLang="zh-CN" dirty="0" smtClean="0"/>
          </a:p>
        </p:txBody>
      </p:sp>
      <p:sp>
        <p:nvSpPr>
          <p:cNvPr id="4" name="矩形 3"/>
          <p:cNvSpPr>
            <a:spLocks noChangeArrowheads="1"/>
          </p:cNvSpPr>
          <p:nvPr/>
        </p:nvSpPr>
        <p:spPr bwMode="auto">
          <a:xfrm>
            <a:off x="852488" y="4543960"/>
            <a:ext cx="487164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r>
              <a:rPr lang="en-US" altLang="zh-CN" dirty="0" err="1"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mysql</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&gt; create view </a:t>
            </a:r>
            <a:r>
              <a:rPr lang="en-US" altLang="zh-CN"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v2</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endPar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as </a:t>
            </a: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select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from </a:t>
            </a:r>
            <a:r>
              <a:rPr lang="en-US" altLang="zh-CN"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v1</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endPar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where </a:t>
            </a:r>
            <a:r>
              <a:rPr lang="en-US" altLang="zh-CN" dirty="0" err="1">
                <a:solidFill>
                  <a:srgbClr val="FFFF00"/>
                </a:solidFill>
                <a:latin typeface="微软雅黑" panose="020B0503020204020204" pitchFamily="34" charset="-122"/>
                <a:ea typeface="微软雅黑" panose="020B0503020204020204" pitchFamily="34" charset="-122"/>
                <a:sym typeface="Calibri" panose="020F0502020204030204" pitchFamily="34" charset="0"/>
              </a:rPr>
              <a:t>uid</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&gt;=5 with local check option; </a:t>
            </a:r>
            <a:endPar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Query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OK, 0 rows affected (0.09 </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sec)	</a:t>
            </a:r>
          </a:p>
        </p:txBody>
      </p:sp>
      <p:sp>
        <p:nvSpPr>
          <p:cNvPr id="8" name="矩形 7"/>
          <p:cNvSpPr>
            <a:spLocks noChangeArrowheads="1"/>
          </p:cNvSpPr>
          <p:nvPr/>
        </p:nvSpPr>
        <p:spPr bwMode="auto">
          <a:xfrm>
            <a:off x="3779912" y="3319824"/>
            <a:ext cx="487164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err="1"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mysql</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&gt; create view </a:t>
            </a:r>
            <a:r>
              <a:rPr lang="en-US" altLang="zh-CN"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v1</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a:t>
            </a:r>
            <a:endPar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as  </a:t>
            </a: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select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from a where  </a:t>
            </a:r>
            <a:r>
              <a:rPr lang="en-US" altLang="zh-CN" dirty="0" err="1">
                <a:solidFill>
                  <a:srgbClr val="FFFF00"/>
                </a:solidFill>
                <a:latin typeface="微软雅黑" panose="020B0503020204020204" pitchFamily="34" charset="-122"/>
                <a:ea typeface="微软雅黑" panose="020B0503020204020204" pitchFamily="34" charset="-122"/>
                <a:sym typeface="Calibri" panose="020F0502020204030204" pitchFamily="34" charset="0"/>
              </a:rPr>
              <a:t>uid</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 &lt; 10 </a:t>
            </a:r>
            <a:endPar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with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check option</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a:t>
            </a:r>
          </a:p>
          <a:p>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Query </a:t>
            </a:r>
            <a:r>
              <a:rPr lang="en-US" altLang="zh-CN" dirty="0">
                <a:solidFill>
                  <a:srgbClr val="FFFF00"/>
                </a:solidFill>
                <a:latin typeface="微软雅黑" panose="020B0503020204020204" pitchFamily="34" charset="-122"/>
                <a:ea typeface="微软雅黑" panose="020B0503020204020204" pitchFamily="34" charset="-122"/>
                <a:sym typeface="Calibri" panose="020F0502020204030204" pitchFamily="34" charset="0"/>
              </a:rPr>
              <a:t>OK, 0 rows affected (0.09 </a:t>
            </a:r>
            <a:r>
              <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sec</a:t>
            </a:r>
            <a:r>
              <a:rPr lang="zh-CN" altLang="en-US"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a:t>
            </a:r>
            <a:endParaRPr lang="en-US" altLang="zh-CN" dirty="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案例</a:t>
            </a:r>
            <a:r>
              <a:rPr lang="en-US" altLang="zh-CN" dirty="0"/>
              <a:t>2</a:t>
            </a:r>
            <a:r>
              <a:rPr lang="zh-CN" altLang="en-US" dirty="0" smtClean="0"/>
              <a:t>：视图进阶练习</a:t>
            </a:r>
            <a:endParaRPr lang="zh-CN" altLang="en-US" dirty="0"/>
          </a:p>
        </p:txBody>
      </p:sp>
      <p:sp>
        <p:nvSpPr>
          <p:cNvPr id="5" name="内容占位符 4"/>
          <p:cNvSpPr>
            <a:spLocks noGrp="1"/>
          </p:cNvSpPr>
          <p:nvPr>
            <p:ph sz="quarter" idx="10"/>
          </p:nvPr>
        </p:nvSpPr>
        <p:spPr>
          <a:xfrm>
            <a:off x="611560" y="1628800"/>
            <a:ext cx="7608416" cy="2000548"/>
          </a:xfrm>
        </p:spPr>
        <p:txBody>
          <a:bodyPr/>
          <a:lstStyle/>
          <a:p>
            <a:pPr marL="0" indent="0">
              <a:buNone/>
            </a:pPr>
            <a:r>
              <a:rPr lang="zh-CN" altLang="en-US" dirty="0" smtClean="0"/>
              <a:t>具体要求如下：</a:t>
            </a:r>
            <a:endParaRPr lang="en-US" altLang="zh-CN" dirty="0" smtClean="0"/>
          </a:p>
          <a:p>
            <a:pPr lvl="1"/>
            <a:r>
              <a:rPr lang="zh-CN" altLang="en-US" dirty="0" smtClean="0"/>
              <a:t>练习</a:t>
            </a:r>
            <a:r>
              <a:rPr lang="en-US" altLang="zh-CN" sz="2400" dirty="0"/>
              <a:t>OR </a:t>
            </a:r>
            <a:r>
              <a:rPr lang="en-US" altLang="zh-CN" sz="2400" dirty="0" smtClean="0"/>
              <a:t>REPLACE</a:t>
            </a:r>
            <a:r>
              <a:rPr lang="zh-CN" altLang="en-US" sz="2400" dirty="0" smtClean="0"/>
              <a:t>的选项使用</a:t>
            </a:r>
            <a:endParaRPr lang="zh-CN" altLang="en-US" sz="2400" dirty="0"/>
          </a:p>
          <a:p>
            <a:pPr lvl="1"/>
            <a:r>
              <a:rPr lang="zh-CN" altLang="en-US" dirty="0" smtClean="0"/>
              <a:t>练习</a:t>
            </a:r>
            <a:r>
              <a:rPr lang="en-US" altLang="zh-CN" dirty="0" smtClean="0"/>
              <a:t>WITH  LOCAL </a:t>
            </a:r>
            <a:r>
              <a:rPr lang="en-US" altLang="zh-CN" dirty="0"/>
              <a:t>CHECK </a:t>
            </a:r>
            <a:r>
              <a:rPr lang="en-US" altLang="zh-CN" dirty="0" smtClean="0"/>
              <a:t>OPTION </a:t>
            </a:r>
            <a:r>
              <a:rPr lang="zh-CN" altLang="en-US" dirty="0" smtClean="0"/>
              <a:t>选项的使用</a:t>
            </a:r>
            <a:endParaRPr lang="zh-CN" altLang="en-US" dirty="0"/>
          </a:p>
          <a:p>
            <a:pPr lvl="1"/>
            <a:r>
              <a:rPr lang="zh-CN" altLang="en-US" dirty="0"/>
              <a:t>练习</a:t>
            </a:r>
            <a:r>
              <a:rPr lang="en-US" altLang="zh-CN" dirty="0"/>
              <a:t>WITH  </a:t>
            </a:r>
            <a:r>
              <a:rPr lang="en-US" altLang="zh-CN" dirty="0" smtClean="0"/>
              <a:t>CASCADED </a:t>
            </a:r>
            <a:r>
              <a:rPr lang="en-US" altLang="zh-CN" dirty="0"/>
              <a:t>CHECK OPTION </a:t>
            </a:r>
            <a:r>
              <a:rPr lang="zh-CN" altLang="en-US" dirty="0" smtClean="0"/>
              <a:t>选项的使用</a:t>
            </a:r>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28596" y="2708920"/>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prstClr val="white"/>
                </a:solidFill>
                <a:latin typeface="微软雅黑" panose="020B0503020204020204" pitchFamily="34" charset="-122"/>
                <a:ea typeface="微软雅黑" panose="020B0503020204020204" pitchFamily="34" charset="-122"/>
              </a:rPr>
              <a:t>MySQL</a:t>
            </a:r>
            <a:r>
              <a:rPr lang="zh-CN" altLang="en-US" sz="1600" b="1" dirty="0" smtClean="0">
                <a:solidFill>
                  <a:prstClr val="white"/>
                </a:solidFill>
                <a:latin typeface="微软雅黑" panose="020B0503020204020204" pitchFamily="34" charset="-122"/>
                <a:ea typeface="微软雅黑" panose="020B0503020204020204" pitchFamily="34" charset="-122"/>
              </a:rPr>
              <a:t>存储过程</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05" name="圆角矩形 104"/>
          <p:cNvSpPr/>
          <p:nvPr/>
        </p:nvSpPr>
        <p:spPr>
          <a:xfrm>
            <a:off x="3214677" y="1007622"/>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存储过程概述</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109" name="圆角矩形 108"/>
          <p:cNvSpPr/>
          <p:nvPr/>
        </p:nvSpPr>
        <p:spPr>
          <a:xfrm>
            <a:off x="4987907" y="143975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存储过程优点</a:t>
            </a:r>
            <a:endParaRPr lang="zh-CN" altLang="en-US" sz="1400" dirty="0">
              <a:solidFill>
                <a:prstClr val="white"/>
              </a:solidFill>
              <a:latin typeface="微软雅黑" panose="020B0503020204020204" pitchFamily="34" charset="-122"/>
              <a:ea typeface="微软雅黑" panose="020B0503020204020204" pitchFamily="34" charset="-122"/>
            </a:endParaRPr>
          </a:p>
        </p:txBody>
      </p:sp>
      <p:cxnSp>
        <p:nvCxnSpPr>
          <p:cNvPr id="132" name="直接箭头连接符 131"/>
          <p:cNvCxnSpPr>
            <a:stCxn id="11" idx="3"/>
            <a:endCxn id="105" idx="1"/>
          </p:cNvCxnSpPr>
          <p:nvPr/>
        </p:nvCxnSpPr>
        <p:spPr>
          <a:xfrm flipV="1">
            <a:off x="2166271" y="1187622"/>
            <a:ext cx="1048406" cy="18033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1" idx="3"/>
            <a:endCxn id="26" idx="1"/>
          </p:cNvCxnSpPr>
          <p:nvPr/>
        </p:nvCxnSpPr>
        <p:spPr>
          <a:xfrm flipV="1">
            <a:off x="2166271" y="2312896"/>
            <a:ext cx="1048406" cy="678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4987907" y="101036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存储过程介绍</a:t>
            </a:r>
            <a:endParaRPr lang="zh-CN" altLang="en-US" sz="1400" dirty="0">
              <a:solidFill>
                <a:prstClr val="white"/>
              </a:solidFill>
              <a:latin typeface="微软雅黑" panose="020B0503020204020204" pitchFamily="34" charset="-122"/>
              <a:ea typeface="微软雅黑" panose="020B0503020204020204" pitchFamily="34" charset="-122"/>
            </a:endParaRPr>
          </a:p>
        </p:txBody>
      </p:sp>
      <p:grpSp>
        <p:nvGrpSpPr>
          <p:cNvPr id="79" name="组合 78"/>
          <p:cNvGrpSpPr/>
          <p:nvPr/>
        </p:nvGrpSpPr>
        <p:grpSpPr>
          <a:xfrm>
            <a:off x="251520" y="276977"/>
            <a:ext cx="2531550" cy="720766"/>
            <a:chOff x="179512" y="102969"/>
            <a:chExt cx="2531550" cy="720766"/>
          </a:xfrm>
        </p:grpSpPr>
        <p:sp>
          <p:nvSpPr>
            <p:cNvPr id="88" name="标题 1"/>
            <p:cNvSpPr txBox="1">
              <a:spLocks/>
            </p:cNvSpPr>
            <p:nvPr/>
          </p:nvSpPr>
          <p:spPr>
            <a:xfrm>
              <a:off x="179512" y="102969"/>
              <a:ext cx="253155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en-US" altLang="zh-CN" sz="2400" b="1" dirty="0" smtClean="0">
                  <a:solidFill>
                    <a:prstClr val="white"/>
                  </a:solidFill>
                </a:rPr>
                <a:t>MySQL</a:t>
              </a:r>
              <a:r>
                <a:rPr lang="zh-CN" altLang="en-US" sz="2400" b="1" dirty="0" smtClean="0">
                  <a:solidFill>
                    <a:prstClr val="white"/>
                  </a:solidFill>
                </a:rPr>
                <a:t>存储过程</a:t>
              </a:r>
              <a:endParaRPr lang="zh-CN" altLang="en-US" sz="2400" b="1" dirty="0">
                <a:solidFill>
                  <a:prstClr val="white"/>
                </a:solidFill>
              </a:endParaRPr>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smtClean="0">
                <a:solidFill>
                  <a:prstClr val="white"/>
                </a:solidFill>
                <a:latin typeface="微软雅黑" pitchFamily="34" charset="-122"/>
                <a:ea typeface="微软雅黑" pitchFamily="34" charset="-122"/>
              </a:endParaRPr>
            </a:p>
          </p:txBody>
        </p:sp>
      </p:grpSp>
      <p:sp>
        <p:nvSpPr>
          <p:cNvPr id="26" name="圆角矩形 25"/>
          <p:cNvSpPr/>
          <p:nvPr/>
        </p:nvSpPr>
        <p:spPr>
          <a:xfrm>
            <a:off x="3214677" y="2132896"/>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基本使用</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4987907" y="299695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调用存储过程</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4987907" y="342900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删除存储过程</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4987907" y="213289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创建存储过程</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4987907" y="256490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查看存储过程</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4987907" y="407707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参数类型</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3214677" y="4077072"/>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存储过程进阶</a:t>
            </a:r>
            <a:endParaRPr lang="zh-CN" altLang="en-US" sz="1400" dirty="0">
              <a:solidFill>
                <a:prstClr val="white"/>
              </a:solidFill>
              <a:latin typeface="微软雅黑" panose="020B0503020204020204" pitchFamily="34" charset="-122"/>
              <a:ea typeface="微软雅黑" panose="020B0503020204020204" pitchFamily="34" charset="-122"/>
            </a:endParaRPr>
          </a:p>
        </p:txBody>
      </p:sp>
      <p:cxnSp>
        <p:nvCxnSpPr>
          <p:cNvPr id="32" name="直接箭头连接符 31"/>
          <p:cNvCxnSpPr>
            <a:stCxn id="11" idx="3"/>
            <a:endCxn id="31" idx="1"/>
          </p:cNvCxnSpPr>
          <p:nvPr/>
        </p:nvCxnSpPr>
        <p:spPr>
          <a:xfrm>
            <a:off x="2166271" y="2990974"/>
            <a:ext cx="1048406" cy="12660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4987907" y="450314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变量类型</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39" name="圆角矩形 38"/>
          <p:cNvSpPr/>
          <p:nvPr/>
        </p:nvSpPr>
        <p:spPr>
          <a:xfrm>
            <a:off x="4987907" y="493922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算数运行</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40" name="圆角矩形 39"/>
          <p:cNvSpPr/>
          <p:nvPr/>
        </p:nvSpPr>
        <p:spPr>
          <a:xfrm>
            <a:off x="4987907" y="537089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条件判断</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5004048" y="5789043"/>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微软雅黑" panose="020B0503020204020204" pitchFamily="34" charset="-122"/>
                <a:ea typeface="微软雅黑" panose="020B0503020204020204" pitchFamily="34" charset="-122"/>
              </a:rPr>
              <a:t>流程控制</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7414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存储过程概述</a:t>
            </a:r>
            <a:endParaRPr lang="zh-CN" altLang="en-US" dirty="0"/>
          </a:p>
        </p:txBody>
      </p:sp>
    </p:spTree>
    <p:extLst>
      <p:ext uri="{BB962C8B-B14F-4D97-AF65-F5344CB8AC3E}">
        <p14:creationId xmlns:p14="http://schemas.microsoft.com/office/powerpoint/2010/main" val="1774585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存储过程介绍</a:t>
            </a:r>
            <a:endParaRPr lang="zh-CN" altLang="en-US" dirty="0"/>
          </a:p>
        </p:txBody>
      </p:sp>
      <p:sp>
        <p:nvSpPr>
          <p:cNvPr id="4" name="内容占位符 3"/>
          <p:cNvSpPr>
            <a:spLocks noGrp="1"/>
          </p:cNvSpPr>
          <p:nvPr>
            <p:ph sz="quarter" idx="10"/>
          </p:nvPr>
        </p:nvSpPr>
        <p:spPr>
          <a:xfrm>
            <a:off x="611560" y="1628800"/>
            <a:ext cx="7608416" cy="1957459"/>
          </a:xfrm>
        </p:spPr>
        <p:txBody>
          <a:bodyPr/>
          <a:lstStyle/>
          <a:p>
            <a:r>
              <a:rPr lang="zh-CN" altLang="en-US" dirty="0" smtClean="0"/>
              <a:t>什么存储过程</a:t>
            </a:r>
            <a:endParaRPr lang="zh-CN" altLang="en-US" dirty="0"/>
          </a:p>
          <a:p>
            <a:pPr lvl="1"/>
            <a:r>
              <a:rPr lang="zh-CN" altLang="en-US" dirty="0"/>
              <a:t>数据库中保存的</a:t>
            </a:r>
            <a:r>
              <a:rPr lang="zh-CN" altLang="en-US" dirty="0" smtClean="0"/>
              <a:t>一系列</a:t>
            </a:r>
            <a:r>
              <a:rPr lang="en-US" altLang="zh-CN" dirty="0" err="1" smtClean="0"/>
              <a:t>sql</a:t>
            </a:r>
            <a:r>
              <a:rPr lang="zh-CN" altLang="en-US" dirty="0"/>
              <a:t>命令的集合</a:t>
            </a:r>
          </a:p>
          <a:p>
            <a:pPr lvl="1"/>
            <a:r>
              <a:rPr lang="zh-CN" altLang="en-US" dirty="0" smtClean="0"/>
              <a:t>编写存储过程时，可以使用变量、条件判断、变量</a:t>
            </a:r>
            <a:endParaRPr lang="zh-CN" altLang="en-US" dirty="0"/>
          </a:p>
          <a:p>
            <a:pPr lvl="1"/>
            <a:r>
              <a:rPr lang="zh-CN" altLang="en-US" dirty="0" smtClean="0"/>
              <a:t>存储过程，就是</a:t>
            </a:r>
            <a:r>
              <a:rPr lang="en-US" altLang="zh-CN" dirty="0" smtClean="0"/>
              <a:t>MySQL</a:t>
            </a:r>
            <a:r>
              <a:rPr lang="zh-CN" altLang="en-US" dirty="0" smtClean="0"/>
              <a:t>中的脚本</a:t>
            </a:r>
            <a:endParaRPr lang="zh-CN" altLang="en-US" dirty="0"/>
          </a:p>
        </p:txBody>
      </p:sp>
    </p:spTree>
    <p:extLst>
      <p:ext uri="{BB962C8B-B14F-4D97-AF65-F5344CB8AC3E}">
        <p14:creationId xmlns:p14="http://schemas.microsoft.com/office/powerpoint/2010/main" val="2669534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存储过程优点</a:t>
            </a:r>
            <a:endParaRPr lang="zh-CN" altLang="en-US" dirty="0"/>
          </a:p>
        </p:txBody>
      </p:sp>
      <p:sp>
        <p:nvSpPr>
          <p:cNvPr id="4" name="内容占位符 3"/>
          <p:cNvSpPr>
            <a:spLocks noGrp="1"/>
          </p:cNvSpPr>
          <p:nvPr>
            <p:ph sz="quarter" idx="10"/>
          </p:nvPr>
        </p:nvSpPr>
        <p:spPr>
          <a:xfrm>
            <a:off x="611560" y="1628800"/>
            <a:ext cx="7608416" cy="2431435"/>
          </a:xfrm>
        </p:spPr>
        <p:txBody>
          <a:bodyPr/>
          <a:lstStyle/>
          <a:p>
            <a:r>
              <a:rPr lang="zh-CN" altLang="en-US" dirty="0" smtClean="0"/>
              <a:t>存储过程优点</a:t>
            </a:r>
            <a:endParaRPr lang="zh-CN" altLang="en-US" dirty="0"/>
          </a:p>
          <a:p>
            <a:pPr lvl="1"/>
            <a:r>
              <a:rPr lang="zh-CN" altLang="en-US" dirty="0" smtClean="0"/>
              <a:t>提高性能</a:t>
            </a:r>
            <a:endParaRPr lang="zh-CN" altLang="en-US" dirty="0"/>
          </a:p>
          <a:p>
            <a:pPr lvl="1"/>
            <a:r>
              <a:rPr lang="zh-CN" altLang="en-US" dirty="0" smtClean="0"/>
              <a:t>可减轻网络负担</a:t>
            </a:r>
            <a:endParaRPr lang="zh-CN" altLang="en-US" dirty="0"/>
          </a:p>
          <a:p>
            <a:pPr lvl="1"/>
            <a:r>
              <a:rPr lang="zh-CN" altLang="en-US" dirty="0" smtClean="0"/>
              <a:t>可以防止对表的直接访问</a:t>
            </a:r>
            <a:endParaRPr lang="en-US" altLang="zh-CN" dirty="0" smtClean="0"/>
          </a:p>
          <a:p>
            <a:pPr lvl="1"/>
            <a:r>
              <a:rPr lang="zh-CN" altLang="en-US" dirty="0" smtClean="0"/>
              <a:t>避免重复的</a:t>
            </a:r>
            <a:r>
              <a:rPr lang="en-US" altLang="zh-CN" dirty="0" err="1" smtClean="0"/>
              <a:t>sql</a:t>
            </a:r>
            <a:r>
              <a:rPr lang="zh-CN" altLang="en-US" dirty="0" smtClean="0"/>
              <a:t>操作</a:t>
            </a:r>
            <a:endParaRPr lang="zh-CN" altLang="en-US" dirty="0"/>
          </a:p>
        </p:txBody>
      </p:sp>
    </p:spTree>
    <p:extLst>
      <p:ext uri="{BB962C8B-B14F-4D97-AF65-F5344CB8AC3E}">
        <p14:creationId xmlns:p14="http://schemas.microsoft.com/office/powerpoint/2010/main" val="3421429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基本使用</a:t>
            </a:r>
            <a:endParaRPr lang="zh-CN" altLang="en-US" dirty="0"/>
          </a:p>
        </p:txBody>
      </p:sp>
    </p:spTree>
    <p:extLst>
      <p:ext uri="{BB962C8B-B14F-4D97-AF65-F5344CB8AC3E}">
        <p14:creationId xmlns:p14="http://schemas.microsoft.com/office/powerpoint/2010/main" val="4208216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28596" y="2708920"/>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MySQL</a:t>
            </a:r>
            <a:r>
              <a:rPr lang="zh-CN" altLang="en-US" sz="1600" b="1" dirty="0" smtClean="0">
                <a:latin typeface="微软雅黑" panose="020B0503020204020204" pitchFamily="34" charset="-122"/>
                <a:ea typeface="微软雅黑" panose="020B0503020204020204" pitchFamily="34" charset="-122"/>
              </a:rPr>
              <a:t>视图</a:t>
            </a:r>
            <a:endParaRPr lang="zh-CN" altLang="en-US" sz="1600" b="1" dirty="0">
              <a:latin typeface="微软雅黑" panose="020B0503020204020204" pitchFamily="34" charset="-122"/>
              <a:ea typeface="微软雅黑" panose="020B0503020204020204" pitchFamily="34" charset="-122"/>
            </a:endParaRPr>
          </a:p>
        </p:txBody>
      </p:sp>
      <p:sp>
        <p:nvSpPr>
          <p:cNvPr id="105" name="圆角矩形 104"/>
          <p:cNvSpPr/>
          <p:nvPr/>
        </p:nvSpPr>
        <p:spPr>
          <a:xfrm>
            <a:off x="3214677" y="1007622"/>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视图概述</a:t>
            </a:r>
            <a:endParaRPr lang="zh-CN" altLang="en-US" sz="1400" dirty="0">
              <a:latin typeface="微软雅黑" panose="020B0503020204020204" pitchFamily="34" charset="-122"/>
              <a:ea typeface="微软雅黑" panose="020B0503020204020204" pitchFamily="34" charset="-122"/>
            </a:endParaRPr>
          </a:p>
        </p:txBody>
      </p:sp>
      <p:sp>
        <p:nvSpPr>
          <p:cNvPr id="109" name="圆角矩形 108"/>
          <p:cNvSpPr/>
          <p:nvPr/>
        </p:nvSpPr>
        <p:spPr>
          <a:xfrm>
            <a:off x="4987907" y="143975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视图优点</a:t>
            </a:r>
            <a:endParaRPr lang="zh-CN" altLang="en-US" sz="1400" dirty="0">
              <a:latin typeface="微软雅黑" panose="020B0503020204020204" pitchFamily="34" charset="-122"/>
              <a:ea typeface="微软雅黑" panose="020B0503020204020204" pitchFamily="34" charset="-122"/>
            </a:endParaRPr>
          </a:p>
        </p:txBody>
      </p:sp>
      <p:cxnSp>
        <p:nvCxnSpPr>
          <p:cNvPr id="132" name="直接箭头连接符 131"/>
          <p:cNvCxnSpPr>
            <a:stCxn id="11" idx="3"/>
            <a:endCxn id="105" idx="1"/>
          </p:cNvCxnSpPr>
          <p:nvPr/>
        </p:nvCxnSpPr>
        <p:spPr>
          <a:xfrm flipV="1">
            <a:off x="2166271" y="1187622"/>
            <a:ext cx="1048406" cy="18033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1" idx="3"/>
            <a:endCxn id="26" idx="1"/>
          </p:cNvCxnSpPr>
          <p:nvPr/>
        </p:nvCxnSpPr>
        <p:spPr>
          <a:xfrm flipV="1">
            <a:off x="2166271" y="2672896"/>
            <a:ext cx="1048406" cy="318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4987907" y="101036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视图介绍</a:t>
            </a:r>
            <a:endParaRPr lang="zh-CN" altLang="en-US" sz="1400" dirty="0">
              <a:latin typeface="微软雅黑" panose="020B0503020204020204" pitchFamily="34" charset="-122"/>
              <a:ea typeface="微软雅黑" panose="020B0503020204020204" pitchFamily="34" charset="-122"/>
            </a:endParaRPr>
          </a:p>
        </p:txBody>
      </p:sp>
      <p:grpSp>
        <p:nvGrpSpPr>
          <p:cNvPr id="79" name="组合 78"/>
          <p:cNvGrpSpPr/>
          <p:nvPr/>
        </p:nvGrpSpPr>
        <p:grpSpPr>
          <a:xfrm>
            <a:off x="251520" y="276977"/>
            <a:ext cx="2531550" cy="720766"/>
            <a:chOff x="179512" y="102969"/>
            <a:chExt cx="2531550" cy="720766"/>
          </a:xfrm>
        </p:grpSpPr>
        <p:sp>
          <p:nvSpPr>
            <p:cNvPr id="88" name="标题 1"/>
            <p:cNvSpPr txBox="1"/>
            <p:nvPr/>
          </p:nvSpPr>
          <p:spPr>
            <a:xfrm>
              <a:off x="179512" y="102969"/>
              <a:ext cx="253155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2400" b="1" dirty="0" smtClean="0"/>
                <a:t>MySQL</a:t>
              </a:r>
              <a:r>
                <a:rPr lang="zh-CN" altLang="en-US" sz="2400" b="1" dirty="0" smtClean="0"/>
                <a:t>视图</a:t>
              </a:r>
              <a:endParaRPr lang="zh-CN" altLang="en-US" sz="2400" b="1" dirty="0"/>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anose="020B0503020204020204" pitchFamily="34" charset="-122"/>
                <a:ea typeface="微软雅黑" panose="020B0503020204020204" pitchFamily="34" charset="-122"/>
              </a:endParaRPr>
            </a:p>
          </p:txBody>
        </p:sp>
      </p:grpSp>
      <p:sp>
        <p:nvSpPr>
          <p:cNvPr id="26" name="圆角矩形 25"/>
          <p:cNvSpPr/>
          <p:nvPr/>
        </p:nvSpPr>
        <p:spPr>
          <a:xfrm>
            <a:off x="3214677" y="2492896"/>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视图基本使用</a:t>
            </a:r>
            <a:endParaRPr lang="zh-CN" altLang="en-US" sz="1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4987907" y="249289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创建视图</a:t>
            </a:r>
            <a:endParaRPr lang="zh-CN" altLang="en-US" sz="1400" dirty="0">
              <a:latin typeface="微软雅黑" panose="020B0503020204020204" pitchFamily="34" charset="-122"/>
              <a:ea typeface="微软雅黑" panose="020B0503020204020204" pitchFamily="34" charset="-122"/>
            </a:endParaRPr>
          </a:p>
        </p:txBody>
      </p:sp>
      <p:sp>
        <p:nvSpPr>
          <p:cNvPr id="36" name="圆角矩形 35"/>
          <p:cNvSpPr/>
          <p:nvPr/>
        </p:nvSpPr>
        <p:spPr>
          <a:xfrm>
            <a:off x="4987907" y="292494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查看视图</a:t>
            </a:r>
            <a:endParaRPr lang="zh-CN" altLang="en-US" sz="1400" dirty="0">
              <a:latin typeface="微软雅黑" panose="020B0503020204020204" pitchFamily="34" charset="-122"/>
              <a:ea typeface="微软雅黑" panose="020B0503020204020204" pitchFamily="34" charset="-122"/>
            </a:endParaRPr>
          </a:p>
        </p:txBody>
      </p:sp>
      <p:sp>
        <p:nvSpPr>
          <p:cNvPr id="24" name="圆角矩形 23"/>
          <p:cNvSpPr/>
          <p:nvPr/>
        </p:nvSpPr>
        <p:spPr>
          <a:xfrm>
            <a:off x="4987907" y="186913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视图使用限制</a:t>
            </a:r>
            <a:endParaRPr lang="zh-CN" altLang="en-US" sz="1400" dirty="0">
              <a:latin typeface="微软雅黑" panose="020B0503020204020204" pitchFamily="34" charset="-122"/>
              <a:ea typeface="微软雅黑" panose="020B0503020204020204" pitchFamily="34" charset="-122"/>
            </a:endParaRPr>
          </a:p>
        </p:txBody>
      </p:sp>
      <p:sp>
        <p:nvSpPr>
          <p:cNvPr id="29" name="圆角矩形 28"/>
          <p:cNvSpPr/>
          <p:nvPr/>
        </p:nvSpPr>
        <p:spPr>
          <a:xfrm>
            <a:off x="4987907" y="4453333"/>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创建视图的完整格式</a:t>
            </a:r>
            <a:endParaRPr lang="zh-CN" altLang="en-US" sz="1400" dirty="0">
              <a:latin typeface="微软雅黑" panose="020B0503020204020204" pitchFamily="34" charset="-122"/>
              <a:ea typeface="微软雅黑" panose="020B0503020204020204" pitchFamily="34" charset="-122"/>
            </a:endParaRPr>
          </a:p>
        </p:txBody>
      </p:sp>
      <p:sp>
        <p:nvSpPr>
          <p:cNvPr id="31" name="圆角矩形 30"/>
          <p:cNvSpPr/>
          <p:nvPr/>
        </p:nvSpPr>
        <p:spPr>
          <a:xfrm>
            <a:off x="3214677" y="4453333"/>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视图进阶</a:t>
            </a:r>
            <a:endParaRPr lang="zh-CN" altLang="en-US" sz="1400" dirty="0">
              <a:latin typeface="微软雅黑" panose="020B0503020204020204" pitchFamily="34" charset="-122"/>
              <a:ea typeface="微软雅黑" panose="020B0503020204020204" pitchFamily="34" charset="-122"/>
            </a:endParaRPr>
          </a:p>
        </p:txBody>
      </p:sp>
      <p:cxnSp>
        <p:nvCxnSpPr>
          <p:cNvPr id="32" name="直接箭头连接符 31"/>
          <p:cNvCxnSpPr>
            <a:stCxn id="11" idx="3"/>
            <a:endCxn id="31" idx="1"/>
          </p:cNvCxnSpPr>
          <p:nvPr/>
        </p:nvCxnSpPr>
        <p:spPr>
          <a:xfrm>
            <a:off x="2166271" y="2990974"/>
            <a:ext cx="1048406" cy="16423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4987907" y="4879403"/>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重要</a:t>
            </a:r>
            <a:r>
              <a:rPr lang="zh-CN" altLang="en-US" sz="1400" dirty="0" smtClean="0">
                <a:latin typeface="微软雅黑" panose="020B0503020204020204" pitchFamily="34" charset="-122"/>
                <a:ea typeface="微软雅黑" panose="020B0503020204020204" pitchFamily="34" charset="-122"/>
              </a:rPr>
              <a:t>选项说明</a:t>
            </a:r>
            <a:endParaRPr lang="zh-CN" altLang="en-US" sz="1400" dirty="0">
              <a:latin typeface="微软雅黑" panose="020B0503020204020204" pitchFamily="34" charset="-122"/>
              <a:ea typeface="微软雅黑" panose="020B0503020204020204" pitchFamily="34" charset="-122"/>
            </a:endParaRPr>
          </a:p>
        </p:txBody>
      </p:sp>
      <p:sp>
        <p:nvSpPr>
          <p:cNvPr id="22" name="圆角矩形 21"/>
          <p:cNvSpPr/>
          <p:nvPr/>
        </p:nvSpPr>
        <p:spPr>
          <a:xfrm>
            <a:off x="5004048" y="335699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使用视图</a:t>
            </a:r>
            <a:endParaRPr lang="zh-CN" altLang="en-US" sz="1400" dirty="0">
              <a:latin typeface="微软雅黑" panose="020B0503020204020204" pitchFamily="34" charset="-122"/>
              <a:ea typeface="微软雅黑" panose="020B0503020204020204" pitchFamily="34" charset="-122"/>
            </a:endParaRPr>
          </a:p>
        </p:txBody>
      </p:sp>
      <p:sp>
        <p:nvSpPr>
          <p:cNvPr id="23" name="圆角矩形 22"/>
          <p:cNvSpPr/>
          <p:nvPr/>
        </p:nvSpPr>
        <p:spPr>
          <a:xfrm>
            <a:off x="4987907" y="378904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删除视图</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创建存储过程</a:t>
            </a:r>
            <a:endParaRPr lang="zh-CN" altLang="en-US" dirty="0"/>
          </a:p>
        </p:txBody>
      </p:sp>
      <p:sp>
        <p:nvSpPr>
          <p:cNvPr id="4" name="内容占位符 3"/>
          <p:cNvSpPr>
            <a:spLocks noGrp="1"/>
          </p:cNvSpPr>
          <p:nvPr>
            <p:ph sz="quarter" idx="10"/>
          </p:nvPr>
        </p:nvSpPr>
        <p:spPr>
          <a:xfrm>
            <a:off x="611560" y="1196752"/>
            <a:ext cx="7608416" cy="497957"/>
          </a:xfrm>
        </p:spPr>
        <p:txBody>
          <a:bodyPr/>
          <a:lstStyle/>
          <a:p>
            <a:r>
              <a:rPr lang="zh-CN" altLang="en-US" dirty="0" smtClean="0"/>
              <a:t>语法格式</a:t>
            </a:r>
            <a:endParaRPr lang="zh-CN" altLang="en-US" dirty="0"/>
          </a:p>
        </p:txBody>
      </p:sp>
      <p:sp>
        <p:nvSpPr>
          <p:cNvPr id="5" name="线形标注 1 4"/>
          <p:cNvSpPr>
            <a:spLocks/>
          </p:cNvSpPr>
          <p:nvPr/>
        </p:nvSpPr>
        <p:spPr bwMode="auto">
          <a:xfrm>
            <a:off x="1016312" y="5407978"/>
            <a:ext cx="7416824" cy="973350"/>
          </a:xfrm>
          <a:prstGeom prst="borderCallout1">
            <a:avLst>
              <a:gd name="adj1" fmla="val -49107"/>
              <a:gd name="adj2" fmla="val 12397"/>
              <a:gd name="adj3" fmla="val -4570"/>
              <a:gd name="adj4" fmla="val 80548"/>
            </a:avLst>
          </a:prstGeom>
          <a:gradFill rotWithShape="1">
            <a:gsLst>
              <a:gs pos="0">
                <a:srgbClr val="FFBB97"/>
              </a:gs>
              <a:gs pos="62000">
                <a:srgbClr val="FFE5DA"/>
              </a:gs>
              <a:gs pos="100000">
                <a:srgbClr val="FFECE3"/>
              </a:gs>
            </a:gsLst>
            <a:lin ang="16200000" scaled="1"/>
          </a:gradFill>
          <a:ln w="9525">
            <a:solidFill>
              <a:srgbClr val="F79646"/>
            </a:solidFill>
            <a:bevel/>
            <a:headEnd/>
            <a:tailEnd/>
          </a:ln>
        </p:spPr>
        <p:txBody>
          <a:bodyPr anchor="ctr"/>
          <a:lstStyle/>
          <a:p>
            <a:r>
              <a:rPr lang="en-US" altLang="zh-CN" sz="1600" dirty="0">
                <a:solidFill>
                  <a:srgbClr val="000000"/>
                </a:solidFill>
                <a:latin typeface="微软雅黑" pitchFamily="34" charset="-122"/>
                <a:ea typeface="微软雅黑" pitchFamily="34" charset="-122"/>
                <a:sym typeface="微软雅黑" pitchFamily="34" charset="-122"/>
              </a:rPr>
              <a:t>delimiter</a:t>
            </a:r>
            <a:r>
              <a:rPr lang="zh-CN" altLang="en-US" sz="1600" dirty="0" smtClean="0">
                <a:solidFill>
                  <a:srgbClr val="000000"/>
                </a:solidFill>
                <a:latin typeface="微软雅黑" pitchFamily="34" charset="-122"/>
                <a:ea typeface="微软雅黑" pitchFamily="34" charset="-122"/>
                <a:sym typeface="微软雅黑" pitchFamily="34" charset="-122"/>
              </a:rPr>
              <a:t>关键字声明</a:t>
            </a:r>
            <a:r>
              <a:rPr lang="zh-CN" altLang="en-US" sz="1600" dirty="0">
                <a:solidFill>
                  <a:srgbClr val="000000"/>
                </a:solidFill>
                <a:latin typeface="微软雅黑" pitchFamily="34" charset="-122"/>
                <a:ea typeface="微软雅黑" pitchFamily="34" charset="-122"/>
                <a:sym typeface="微软雅黑" pitchFamily="34" charset="-122"/>
              </a:rPr>
              <a:t>当前段分隔符</a:t>
            </a:r>
            <a:endParaRPr lang="en-US" altLang="zh-CN" sz="1600" dirty="0" smtClean="0">
              <a:solidFill>
                <a:srgbClr val="000000"/>
              </a:solidFill>
              <a:latin typeface="微软雅黑" pitchFamily="34" charset="-122"/>
              <a:ea typeface="微软雅黑" pitchFamily="34" charset="-122"/>
              <a:sym typeface="微软雅黑" pitchFamily="34" charset="-122"/>
            </a:endParaRPr>
          </a:p>
          <a:p>
            <a:r>
              <a:rPr lang="en-US" altLang="zh-CN" sz="1600" dirty="0">
                <a:solidFill>
                  <a:srgbClr val="000000"/>
                </a:solidFill>
                <a:latin typeface="微软雅黑" pitchFamily="34" charset="-122"/>
                <a:ea typeface="微软雅黑" pitchFamily="34" charset="-122"/>
                <a:sym typeface="微软雅黑" pitchFamily="34" charset="-122"/>
              </a:rPr>
              <a:t>MySQL</a:t>
            </a:r>
            <a:r>
              <a:rPr lang="zh-CN" altLang="en-US" sz="1600" dirty="0">
                <a:solidFill>
                  <a:srgbClr val="000000"/>
                </a:solidFill>
                <a:latin typeface="微软雅黑" pitchFamily="34" charset="-122"/>
                <a:ea typeface="微软雅黑" pitchFamily="34" charset="-122"/>
                <a:sym typeface="微软雅黑" pitchFamily="34" charset="-122"/>
              </a:rPr>
              <a:t>默认</a:t>
            </a:r>
            <a:r>
              <a:rPr lang="zh-CN" altLang="en-US" sz="1600" dirty="0" smtClean="0">
                <a:solidFill>
                  <a:srgbClr val="000000"/>
                </a:solidFill>
                <a:latin typeface="微软雅黑" pitchFamily="34" charset="-122"/>
                <a:ea typeface="微软雅黑" pitchFamily="34" charset="-122"/>
                <a:sym typeface="微软雅黑" pitchFamily="34" charset="-122"/>
              </a:rPr>
              <a:t>以</a:t>
            </a:r>
            <a:r>
              <a:rPr lang="en-US" altLang="zh-CN" sz="1600" dirty="0" smtClean="0">
                <a:solidFill>
                  <a:srgbClr val="000000"/>
                </a:solidFill>
                <a:latin typeface="微软雅黑" pitchFamily="34" charset="-122"/>
                <a:ea typeface="微软雅黑" pitchFamily="34" charset="-122"/>
                <a:sym typeface="微软雅黑" pitchFamily="34" charset="-122"/>
              </a:rPr>
              <a:t>“;”</a:t>
            </a:r>
            <a:r>
              <a:rPr lang="zh-CN" altLang="en-US" sz="1600" dirty="0" smtClean="0">
                <a:solidFill>
                  <a:srgbClr val="000000"/>
                </a:solidFill>
                <a:latin typeface="微软雅黑" pitchFamily="34" charset="-122"/>
                <a:ea typeface="微软雅黑" pitchFamily="34" charset="-122"/>
                <a:sym typeface="微软雅黑" pitchFamily="34" charset="-122"/>
              </a:rPr>
              <a:t>为</a:t>
            </a:r>
            <a:r>
              <a:rPr lang="zh-CN" altLang="en-US" sz="1600" dirty="0">
                <a:solidFill>
                  <a:srgbClr val="000000"/>
                </a:solidFill>
                <a:latin typeface="微软雅黑" pitchFamily="34" charset="-122"/>
                <a:ea typeface="微软雅黑" pitchFamily="34" charset="-122"/>
                <a:sym typeface="微软雅黑" pitchFamily="34" charset="-122"/>
              </a:rPr>
              <a:t>分隔符，没有声明分割符</a:t>
            </a:r>
            <a:r>
              <a:rPr lang="zh-CN" altLang="en-US" sz="1600" dirty="0" smtClean="0">
                <a:solidFill>
                  <a:srgbClr val="000000"/>
                </a:solidFill>
                <a:latin typeface="微软雅黑" pitchFamily="34" charset="-122"/>
                <a:ea typeface="微软雅黑" pitchFamily="34" charset="-122"/>
                <a:sym typeface="微软雅黑" pitchFamily="34" charset="-122"/>
              </a:rPr>
              <a:t>，编译器</a:t>
            </a:r>
            <a:r>
              <a:rPr lang="zh-CN" altLang="en-US" sz="1600" dirty="0">
                <a:solidFill>
                  <a:srgbClr val="000000"/>
                </a:solidFill>
                <a:latin typeface="微软雅黑" pitchFamily="34" charset="-122"/>
                <a:ea typeface="微软雅黑" pitchFamily="34" charset="-122"/>
                <a:sym typeface="微软雅黑" pitchFamily="34" charset="-122"/>
              </a:rPr>
              <a:t>会把存储过程当成</a:t>
            </a:r>
            <a:r>
              <a:rPr lang="en-US" altLang="zh-CN" sz="1600" dirty="0">
                <a:solidFill>
                  <a:srgbClr val="000000"/>
                </a:solidFill>
                <a:latin typeface="微软雅黑" pitchFamily="34" charset="-122"/>
                <a:ea typeface="微软雅黑" pitchFamily="34" charset="-122"/>
                <a:sym typeface="微软雅黑" pitchFamily="34" charset="-122"/>
              </a:rPr>
              <a:t>SQL</a:t>
            </a:r>
            <a:r>
              <a:rPr lang="zh-CN" altLang="en-US" sz="1600" dirty="0">
                <a:solidFill>
                  <a:srgbClr val="000000"/>
                </a:solidFill>
                <a:latin typeface="微软雅黑" pitchFamily="34" charset="-122"/>
                <a:ea typeface="微软雅黑" pitchFamily="34" charset="-122"/>
                <a:sym typeface="微软雅黑" pitchFamily="34" charset="-122"/>
              </a:rPr>
              <a:t>语句进行处理，则存储过程的编译过程会报</a:t>
            </a:r>
            <a:r>
              <a:rPr lang="zh-CN" altLang="en-US" sz="1600" dirty="0" smtClean="0">
                <a:solidFill>
                  <a:srgbClr val="000000"/>
                </a:solidFill>
                <a:latin typeface="微软雅黑" pitchFamily="34" charset="-122"/>
                <a:ea typeface="微软雅黑" pitchFamily="34" charset="-122"/>
                <a:sym typeface="微软雅黑" pitchFamily="34" charset="-122"/>
              </a:rPr>
              <a:t>错。</a:t>
            </a:r>
            <a:endParaRPr lang="en-US" altLang="zh-CN" sz="1600" dirty="0" smtClean="0">
              <a:solidFill>
                <a:srgbClr val="000000"/>
              </a:solidFill>
              <a:latin typeface="微软雅黑" pitchFamily="34" charset="-122"/>
              <a:ea typeface="微软雅黑" pitchFamily="34" charset="-122"/>
              <a:sym typeface="微软雅黑" pitchFamily="34" charset="-122"/>
            </a:endParaRPr>
          </a:p>
        </p:txBody>
      </p:sp>
      <p:sp>
        <p:nvSpPr>
          <p:cNvPr id="2" name="文本框 1"/>
          <p:cNvSpPr txBox="1"/>
          <p:nvPr/>
        </p:nvSpPr>
        <p:spPr>
          <a:xfrm>
            <a:off x="539552" y="1772816"/>
            <a:ext cx="3456384" cy="3139321"/>
          </a:xfrm>
          <a:prstGeom prst="rect">
            <a:avLst/>
          </a:prstGeom>
          <a:noFill/>
          <a:ln w="9525">
            <a:solidFill>
              <a:schemeClr val="tx1"/>
            </a:solidFill>
          </a:ln>
        </p:spPr>
        <p:txBody>
          <a:bodyPr wrap="square" rtlCol="0">
            <a:spAutoFit/>
          </a:bodyPr>
          <a:lstStyle/>
          <a:p>
            <a:r>
              <a:rPr lang="en-US" altLang="zh-CN" sz="2200" dirty="0">
                <a:latin typeface="微软雅黑" pitchFamily="34" charset="-122"/>
                <a:ea typeface="微软雅黑" pitchFamily="34" charset="-122"/>
              </a:rPr>
              <a:t>delimiter  //</a:t>
            </a:r>
          </a:p>
          <a:p>
            <a:r>
              <a:rPr lang="en-US" altLang="zh-CN" sz="2200" dirty="0">
                <a:latin typeface="微软雅黑" pitchFamily="34" charset="-122"/>
                <a:ea typeface="微软雅黑" pitchFamily="34" charset="-122"/>
              </a:rPr>
              <a:t>create  procedure   </a:t>
            </a:r>
            <a:r>
              <a:rPr lang="zh-CN" altLang="en-US" sz="2200" dirty="0">
                <a:latin typeface="微软雅黑" pitchFamily="34" charset="-122"/>
                <a:ea typeface="微软雅黑" pitchFamily="34" charset="-122"/>
              </a:rPr>
              <a:t>名称</a:t>
            </a:r>
            <a:r>
              <a:rPr lang="en-US" altLang="zh-CN" sz="2200" dirty="0">
                <a:latin typeface="微软雅黑" pitchFamily="34" charset="-122"/>
                <a:ea typeface="微软雅黑" pitchFamily="34" charset="-122"/>
              </a:rPr>
              <a:t>()</a:t>
            </a:r>
          </a:p>
          <a:p>
            <a:r>
              <a:rPr lang="en-US" altLang="zh-CN" sz="2200" dirty="0">
                <a:latin typeface="微软雅黑" pitchFamily="34" charset="-122"/>
                <a:ea typeface="微软雅黑" pitchFamily="34" charset="-122"/>
              </a:rPr>
              <a:t>begin</a:t>
            </a:r>
          </a:p>
          <a:p>
            <a:r>
              <a:rPr lang="en-US" altLang="zh-CN" sz="2200" dirty="0">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    </a:t>
            </a:r>
            <a:r>
              <a:rPr lang="zh-CN" altLang="en-US" sz="2200" dirty="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功能代码</a:t>
            </a:r>
            <a:endParaRPr lang="en-US" altLang="zh-CN" sz="2200" dirty="0" smtClean="0">
              <a:latin typeface="微软雅黑" pitchFamily="34" charset="-122"/>
              <a:ea typeface="微软雅黑" pitchFamily="34" charset="-122"/>
            </a:endParaRPr>
          </a:p>
          <a:p>
            <a:r>
              <a:rPr lang="en-US" altLang="zh-CN" sz="2200" dirty="0">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       …..</a:t>
            </a:r>
          </a:p>
          <a:p>
            <a:r>
              <a:rPr lang="en-US" altLang="zh-CN" sz="2200" dirty="0">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       …..</a:t>
            </a:r>
            <a:endParaRPr lang="zh-CN" altLang="en-US" sz="2200" dirty="0">
              <a:latin typeface="微软雅黑" pitchFamily="34" charset="-122"/>
              <a:ea typeface="微软雅黑" pitchFamily="34" charset="-122"/>
            </a:endParaRPr>
          </a:p>
          <a:p>
            <a:r>
              <a:rPr lang="en-US" altLang="zh-CN" sz="2200" dirty="0">
                <a:latin typeface="微软雅黑" pitchFamily="34" charset="-122"/>
                <a:ea typeface="微软雅黑" pitchFamily="34" charset="-122"/>
              </a:rPr>
              <a:t>end</a:t>
            </a:r>
          </a:p>
          <a:p>
            <a:r>
              <a:rPr lang="en-US" altLang="zh-CN" sz="2200" dirty="0" smtClean="0">
                <a:latin typeface="微软雅黑" pitchFamily="34" charset="-122"/>
                <a:ea typeface="微软雅黑" pitchFamily="34" charset="-122"/>
              </a:rPr>
              <a:t>//     </a:t>
            </a:r>
            <a:r>
              <a:rPr lang="zh-CN" altLang="en-US" sz="2200" dirty="0" smtClean="0">
                <a:solidFill>
                  <a:srgbClr val="0070C0"/>
                </a:solidFill>
                <a:latin typeface="微软雅黑" pitchFamily="34" charset="-122"/>
                <a:ea typeface="微软雅黑" pitchFamily="34" charset="-122"/>
              </a:rPr>
              <a:t>结束存储过程</a:t>
            </a:r>
            <a:endParaRPr lang="en-US" altLang="zh-CN" sz="2200" dirty="0">
              <a:solidFill>
                <a:srgbClr val="0070C0"/>
              </a:solidFill>
              <a:latin typeface="微软雅黑" pitchFamily="34" charset="-122"/>
              <a:ea typeface="微软雅黑" pitchFamily="34" charset="-122"/>
            </a:endParaRPr>
          </a:p>
          <a:p>
            <a:r>
              <a:rPr lang="en-US" altLang="zh-CN" sz="2200" dirty="0">
                <a:latin typeface="微软雅黑" pitchFamily="34" charset="-122"/>
                <a:ea typeface="微软雅黑" pitchFamily="34" charset="-122"/>
              </a:rPr>
              <a:t>delimiter ;</a:t>
            </a:r>
            <a:endParaRPr lang="zh-CN" altLang="en-US" sz="2200" dirty="0">
              <a:latin typeface="微软雅黑" pitchFamily="34" charset="-122"/>
              <a:ea typeface="微软雅黑" pitchFamily="34" charset="-122"/>
            </a:endParaRPr>
          </a:p>
        </p:txBody>
      </p:sp>
      <p:pic>
        <p:nvPicPr>
          <p:cNvPr id="7" name="图片 6"/>
          <p:cNvPicPr>
            <a:picLocks noChangeAspect="1"/>
          </p:cNvPicPr>
          <p:nvPr/>
        </p:nvPicPr>
        <p:blipFill>
          <a:blip r:embed="rId3"/>
          <a:stretch>
            <a:fillRect/>
          </a:stretch>
        </p:blipFill>
        <p:spPr>
          <a:xfrm>
            <a:off x="4067945" y="1772817"/>
            <a:ext cx="4032448" cy="3139320"/>
          </a:xfrm>
          <a:prstGeom prst="rect">
            <a:avLst/>
          </a:prstGeom>
        </p:spPr>
      </p:pic>
    </p:spTree>
    <p:extLst>
      <p:ext uri="{BB962C8B-B14F-4D97-AF65-F5344CB8AC3E}">
        <p14:creationId xmlns:p14="http://schemas.microsoft.com/office/powerpoint/2010/main" val="3254898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查看存储过程</a:t>
            </a:r>
            <a:endParaRPr lang="zh-CN" altLang="en-US" dirty="0"/>
          </a:p>
        </p:txBody>
      </p:sp>
      <p:sp>
        <p:nvSpPr>
          <p:cNvPr id="4" name="内容占位符 3"/>
          <p:cNvSpPr>
            <a:spLocks noGrp="1"/>
          </p:cNvSpPr>
          <p:nvPr>
            <p:ph sz="quarter" idx="10"/>
          </p:nvPr>
        </p:nvSpPr>
        <p:spPr>
          <a:xfrm>
            <a:off x="611560" y="1628800"/>
            <a:ext cx="7608416" cy="2406813"/>
          </a:xfrm>
        </p:spPr>
        <p:txBody>
          <a:bodyPr/>
          <a:lstStyle/>
          <a:p>
            <a:r>
              <a:rPr lang="zh-CN" altLang="en-US" dirty="0" smtClean="0"/>
              <a:t>方法</a:t>
            </a:r>
            <a:r>
              <a:rPr lang="en-US" altLang="zh-CN" dirty="0" smtClean="0"/>
              <a:t>1 </a:t>
            </a:r>
            <a:endParaRPr lang="zh-CN" altLang="en-US" dirty="0"/>
          </a:p>
          <a:p>
            <a:pPr lvl="1"/>
            <a:r>
              <a:rPr lang="en-US" altLang="zh-CN" dirty="0" err="1"/>
              <a:t>mysql</a:t>
            </a:r>
            <a:r>
              <a:rPr lang="en-US" altLang="zh-CN" dirty="0"/>
              <a:t>&gt; </a:t>
            </a:r>
            <a:r>
              <a:rPr lang="en-US" altLang="zh-CN" dirty="0" smtClean="0"/>
              <a:t>show  procedure  status;</a:t>
            </a:r>
          </a:p>
          <a:p>
            <a:pPr marL="342900" lvl="1" indent="-342900">
              <a:buFont typeface="Arial" pitchFamily="34" charset="0"/>
              <a:buChar char="•"/>
            </a:pPr>
            <a:r>
              <a:rPr lang="zh-CN" altLang="en-US" sz="2400" dirty="0"/>
              <a:t>方法</a:t>
            </a:r>
            <a:r>
              <a:rPr lang="en-US" altLang="zh-CN" sz="2400" dirty="0"/>
              <a:t>2</a:t>
            </a:r>
          </a:p>
          <a:p>
            <a:pPr lvl="1"/>
            <a:r>
              <a:rPr lang="en-US" altLang="zh-CN" dirty="0" err="1" smtClean="0"/>
              <a:t>mysql</a:t>
            </a:r>
            <a:r>
              <a:rPr lang="en-US" altLang="zh-CN" dirty="0" smtClean="0"/>
              <a:t>&gt; select </a:t>
            </a:r>
            <a:r>
              <a:rPr lang="en-US" altLang="zh-CN" dirty="0" err="1"/>
              <a:t>db,name,type</a:t>
            </a:r>
            <a:r>
              <a:rPr lang="en-US" altLang="zh-CN" dirty="0"/>
              <a:t> from </a:t>
            </a:r>
            <a:r>
              <a:rPr lang="en-US" altLang="zh-CN" dirty="0" err="1"/>
              <a:t>mysql.proc</a:t>
            </a:r>
            <a:r>
              <a:rPr lang="en-US" altLang="zh-CN" dirty="0"/>
              <a:t> where name</a:t>
            </a:r>
            <a:r>
              <a:rPr lang="en-US" altLang="zh-CN" dirty="0" smtClean="0"/>
              <a:t>=“</a:t>
            </a:r>
            <a:r>
              <a:rPr lang="zh-CN" altLang="en-US" dirty="0" smtClean="0"/>
              <a:t>存储过程名</a:t>
            </a:r>
            <a:r>
              <a:rPr lang="en-US" altLang="zh-CN" dirty="0" smtClean="0"/>
              <a:t>";</a:t>
            </a:r>
            <a:endParaRPr lang="zh-CN" altLang="en-US" dirty="0"/>
          </a:p>
        </p:txBody>
      </p:sp>
      <p:sp>
        <p:nvSpPr>
          <p:cNvPr id="5" name="矩形 4"/>
          <p:cNvSpPr>
            <a:spLocks noChangeArrowheads="1"/>
          </p:cNvSpPr>
          <p:nvPr/>
        </p:nvSpPr>
        <p:spPr bwMode="auto">
          <a:xfrm>
            <a:off x="611560" y="4077072"/>
            <a:ext cx="73674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select </a:t>
            </a:r>
            <a:r>
              <a:rPr lang="en-US" altLang="zh-CN" dirty="0" err="1">
                <a:solidFill>
                  <a:srgbClr val="FFFF00"/>
                </a:solidFill>
                <a:latin typeface="微软雅黑" panose="020B0503020204020204" pitchFamily="34" charset="-122"/>
                <a:ea typeface="微软雅黑" panose="020B0503020204020204" pitchFamily="34" charset="-122"/>
              </a:rPr>
              <a:t>db,name,type</a:t>
            </a:r>
            <a:r>
              <a:rPr lang="en-US" altLang="zh-CN" dirty="0">
                <a:solidFill>
                  <a:srgbClr val="FFFF00"/>
                </a:solidFill>
                <a:latin typeface="微软雅黑" panose="020B0503020204020204" pitchFamily="34" charset="-122"/>
                <a:ea typeface="微软雅黑" panose="020B0503020204020204" pitchFamily="34" charset="-122"/>
              </a:rPr>
              <a:t> from </a:t>
            </a:r>
            <a:r>
              <a:rPr lang="en-US" altLang="zh-CN" dirty="0" err="1">
                <a:solidFill>
                  <a:srgbClr val="FFFF00"/>
                </a:solidFill>
                <a:latin typeface="微软雅黑" panose="020B0503020204020204" pitchFamily="34" charset="-122"/>
                <a:ea typeface="微软雅黑" panose="020B0503020204020204" pitchFamily="34" charset="-122"/>
              </a:rPr>
              <a:t>mysql.proc</a:t>
            </a:r>
            <a:r>
              <a:rPr lang="en-US" altLang="zh-CN" dirty="0">
                <a:solidFill>
                  <a:srgbClr val="FFFF00"/>
                </a:solidFill>
                <a:latin typeface="微软雅黑" panose="020B0503020204020204" pitchFamily="34" charset="-122"/>
                <a:ea typeface="微软雅黑" panose="020B0503020204020204" pitchFamily="34" charset="-122"/>
              </a:rPr>
              <a:t> where name="say";</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err="1" smtClean="0">
                <a:solidFill>
                  <a:srgbClr val="FFFF00"/>
                </a:solidFill>
                <a:latin typeface="微软雅黑" panose="020B0503020204020204" pitchFamily="34" charset="-122"/>
                <a:ea typeface="微软雅黑" panose="020B0503020204020204" pitchFamily="34" charset="-122"/>
              </a:rPr>
              <a:t>db</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name | type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a:solidFill>
                  <a:srgbClr val="FFFF00"/>
                </a:solidFill>
                <a:latin typeface="微软雅黑" panose="020B0503020204020204" pitchFamily="34" charset="-122"/>
                <a:ea typeface="微软雅黑" panose="020B0503020204020204" pitchFamily="34" charset="-122"/>
              </a:rPr>
              <a:t>studydb</a:t>
            </a:r>
            <a:r>
              <a:rPr lang="en-US" altLang="zh-CN" dirty="0">
                <a:solidFill>
                  <a:srgbClr val="FFFF00"/>
                </a:solidFill>
                <a:latin typeface="微软雅黑" panose="020B0503020204020204" pitchFamily="34" charset="-122"/>
                <a:ea typeface="微软雅黑" panose="020B0503020204020204" pitchFamily="34" charset="-122"/>
              </a:rPr>
              <a:t> | say  | PROCEDURE |</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4278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调用</a:t>
            </a:r>
            <a:r>
              <a:rPr lang="en-US" altLang="zh-CN" dirty="0" smtClean="0"/>
              <a:t>/</a:t>
            </a:r>
            <a:r>
              <a:rPr lang="zh-CN" altLang="en-US" dirty="0" smtClean="0"/>
              <a:t>删除存储过程</a:t>
            </a:r>
            <a:endParaRPr lang="zh-CN" altLang="en-US" dirty="0"/>
          </a:p>
        </p:txBody>
      </p:sp>
      <p:sp>
        <p:nvSpPr>
          <p:cNvPr id="3" name="内容占位符 2"/>
          <p:cNvSpPr>
            <a:spLocks noGrp="1"/>
          </p:cNvSpPr>
          <p:nvPr>
            <p:ph sz="quarter" idx="10"/>
          </p:nvPr>
        </p:nvSpPr>
        <p:spPr>
          <a:xfrm>
            <a:off x="611560" y="1268760"/>
            <a:ext cx="7608416" cy="2000548"/>
          </a:xfrm>
        </p:spPr>
        <p:txBody>
          <a:bodyPr/>
          <a:lstStyle/>
          <a:p>
            <a:r>
              <a:rPr lang="zh-CN" altLang="en-US" dirty="0" smtClean="0"/>
              <a:t>调用存储过程</a:t>
            </a:r>
            <a:endParaRPr lang="en-US" altLang="zh-CN" dirty="0" smtClean="0"/>
          </a:p>
          <a:p>
            <a:pPr lvl="1"/>
            <a:r>
              <a:rPr lang="en-US" altLang="zh-CN" dirty="0" smtClean="0"/>
              <a:t>Call     </a:t>
            </a:r>
            <a:r>
              <a:rPr lang="zh-CN" altLang="en-US" dirty="0" smtClean="0"/>
              <a:t>存储过程名</a:t>
            </a:r>
            <a:r>
              <a:rPr lang="en-US" altLang="zh-CN" dirty="0" smtClean="0"/>
              <a:t>();</a:t>
            </a:r>
          </a:p>
          <a:p>
            <a:pPr marL="342900" lvl="1" indent="-342900">
              <a:buFont typeface="Arial" pitchFamily="34" charset="0"/>
              <a:buChar char="•"/>
            </a:pPr>
            <a:r>
              <a:rPr lang="zh-CN" altLang="en-US" sz="2400" dirty="0" smtClean="0"/>
              <a:t>删除存储过程</a:t>
            </a:r>
            <a:endParaRPr lang="en-US" altLang="zh-CN" sz="2400" dirty="0" smtClean="0"/>
          </a:p>
          <a:p>
            <a:pPr lvl="1"/>
            <a:r>
              <a:rPr lang="en-US" altLang="zh-CN" dirty="0" smtClean="0"/>
              <a:t>drop procedure  </a:t>
            </a:r>
            <a:r>
              <a:rPr lang="zh-CN" altLang="en-US" dirty="0" smtClean="0"/>
              <a:t>存储过程名；</a:t>
            </a:r>
            <a:endParaRPr lang="en-US" altLang="zh-CN" dirty="0" smtClean="0"/>
          </a:p>
        </p:txBody>
      </p:sp>
      <p:sp>
        <p:nvSpPr>
          <p:cNvPr id="7" name="矩形 6"/>
          <p:cNvSpPr/>
          <p:nvPr/>
        </p:nvSpPr>
        <p:spPr>
          <a:xfrm>
            <a:off x="755576" y="3284984"/>
            <a:ext cx="8064896" cy="2862322"/>
          </a:xfrm>
          <a:prstGeom prst="rect">
            <a:avLst/>
          </a:prstGeom>
        </p:spPr>
        <p:txBody>
          <a:bodyPr wrap="square">
            <a:spAutoFit/>
          </a:bodyPr>
          <a:lstStyle/>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call say</a:t>
            </a:r>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name | password | </a:t>
            </a:r>
            <a:r>
              <a:rPr lang="en-US" altLang="zh-CN" dirty="0" err="1">
                <a:solidFill>
                  <a:srgbClr val="FFFF00"/>
                </a:solidFill>
                <a:latin typeface="微软雅黑" panose="020B0503020204020204" pitchFamily="34" charset="-122"/>
                <a:ea typeface="微软雅黑" panose="020B0503020204020204" pitchFamily="34" charset="-122"/>
              </a:rPr>
              <a:t>uid</a:t>
            </a:r>
            <a:r>
              <a:rPr lang="en-US" altLang="zh-CN" dirty="0">
                <a:solidFill>
                  <a:srgbClr val="FFFF00"/>
                </a:solidFill>
                <a:latin typeface="微软雅黑" panose="020B0503020204020204" pitchFamily="34" charset="-122"/>
                <a:ea typeface="微软雅黑" panose="020B0503020204020204" pitchFamily="34" charset="-122"/>
              </a:rPr>
              <a:t>  | </a:t>
            </a:r>
            <a:r>
              <a:rPr lang="en-US" altLang="zh-CN" dirty="0" err="1">
                <a:solidFill>
                  <a:srgbClr val="FFFF00"/>
                </a:solidFill>
                <a:latin typeface="微软雅黑" panose="020B0503020204020204" pitchFamily="34" charset="-122"/>
                <a:ea typeface="微软雅黑" panose="020B0503020204020204" pitchFamily="34" charset="-122"/>
              </a:rPr>
              <a:t>gid</a:t>
            </a:r>
            <a:r>
              <a:rPr lang="en-US" altLang="zh-CN" dirty="0">
                <a:solidFill>
                  <a:srgbClr val="FFFF00"/>
                </a:solidFill>
                <a:latin typeface="微软雅黑" panose="020B0503020204020204" pitchFamily="34" charset="-122"/>
                <a:ea typeface="微软雅黑" panose="020B0503020204020204" pitchFamily="34" charset="-122"/>
              </a:rPr>
              <a:t>  | comment | </a:t>
            </a:r>
            <a:r>
              <a:rPr lang="en-US" altLang="zh-CN" dirty="0" err="1">
                <a:solidFill>
                  <a:srgbClr val="FFFF00"/>
                </a:solidFill>
                <a:latin typeface="微软雅黑" panose="020B0503020204020204" pitchFamily="34" charset="-122"/>
                <a:ea typeface="微软雅黑" panose="020B0503020204020204" pitchFamily="34" charset="-122"/>
              </a:rPr>
              <a:t>homedir</a:t>
            </a:r>
            <a:r>
              <a:rPr lang="en-US" altLang="zh-CN" dirty="0">
                <a:solidFill>
                  <a:srgbClr val="FFFF00"/>
                </a:solidFill>
                <a:latin typeface="微软雅黑" panose="020B0503020204020204" pitchFamily="34" charset="-122"/>
                <a:ea typeface="微软雅黑" panose="020B0503020204020204" pitchFamily="34" charset="-122"/>
              </a:rPr>
              <a:t> | shell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root </a:t>
            </a:r>
            <a:r>
              <a:rPr lang="en-US" altLang="zh-CN" dirty="0" smtClean="0">
                <a:solidFill>
                  <a:srgbClr val="FFFF00"/>
                </a:solidFill>
                <a:latin typeface="微软雅黑" panose="020B0503020204020204" pitchFamily="34" charset="-122"/>
                <a:ea typeface="微软雅黑" panose="020B0503020204020204" pitchFamily="34" charset="-122"/>
              </a:rPr>
              <a:t>  | </a:t>
            </a:r>
            <a:r>
              <a:rPr lang="en-US" altLang="zh-CN" dirty="0">
                <a:solidFill>
                  <a:srgbClr val="FFFF00"/>
                </a:solidFill>
                <a:latin typeface="微软雅黑" panose="020B0503020204020204" pitchFamily="34" charset="-122"/>
                <a:ea typeface="微软雅黑" panose="020B0503020204020204" pitchFamily="34" charset="-122"/>
              </a:rPr>
              <a:t>x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0 </a:t>
            </a:r>
            <a:r>
              <a:rPr lang="en-US" altLang="zh-CN" dirty="0" smtClean="0">
                <a:solidFill>
                  <a:srgbClr val="FFFF00"/>
                </a:solidFill>
                <a:latin typeface="微软雅黑" panose="020B0503020204020204" pitchFamily="34" charset="-122"/>
                <a:ea typeface="微软雅黑" panose="020B0503020204020204" pitchFamily="34" charset="-122"/>
              </a:rPr>
              <a:t>  |    0  </a:t>
            </a:r>
            <a:r>
              <a:rPr lang="en-US" altLang="zh-CN" dirty="0">
                <a:solidFill>
                  <a:srgbClr val="FFFF00"/>
                </a:solidFill>
                <a:latin typeface="微软雅黑" panose="020B0503020204020204" pitchFamily="34" charset="-122"/>
                <a:ea typeface="微软雅黑" panose="020B0503020204020204" pitchFamily="34" charset="-122"/>
              </a:rPr>
              <a:t>| root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/root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/bin/bash |</a:t>
            </a: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1 row in set (0.00 sec</a:t>
            </a:r>
            <a:r>
              <a:rPr lang="en-US" altLang="zh-CN" dirty="0" smtClean="0">
                <a:solidFill>
                  <a:srgbClr val="FFFF00"/>
                </a:solidFill>
                <a:latin typeface="微软雅黑" panose="020B0503020204020204" pitchFamily="34" charset="-122"/>
                <a:ea typeface="微软雅黑" panose="020B0503020204020204" pitchFamily="34" charset="-122"/>
              </a:rPr>
              <a:t>)</a:t>
            </a:r>
          </a:p>
          <a:p>
            <a:endParaRPr lang="en-US" altLang="zh-CN" dirty="0" smtClean="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drop procedure say;</a:t>
            </a:r>
          </a:p>
          <a:p>
            <a:r>
              <a:rPr lang="en-US" altLang="zh-CN" dirty="0">
                <a:solidFill>
                  <a:srgbClr val="FFFF00"/>
                </a:solidFill>
                <a:latin typeface="微软雅黑" panose="020B0503020204020204" pitchFamily="34" charset="-122"/>
                <a:ea typeface="微软雅黑" panose="020B0503020204020204" pitchFamily="34" charset="-122"/>
              </a:rPr>
              <a:t>Query OK, 0 rows affected (0.00 sec)</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03787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案例</a:t>
            </a:r>
            <a:r>
              <a:rPr lang="en-US" altLang="zh-CN" dirty="0" smtClean="0"/>
              <a:t>1</a:t>
            </a:r>
            <a:r>
              <a:rPr lang="zh-CN" altLang="en-US" dirty="0" smtClean="0"/>
              <a:t>：创建存储过程</a:t>
            </a:r>
            <a:endParaRPr lang="zh-CN" altLang="en-US" dirty="0"/>
          </a:p>
        </p:txBody>
      </p:sp>
      <p:sp>
        <p:nvSpPr>
          <p:cNvPr id="5" name="内容占位符 4"/>
          <p:cNvSpPr>
            <a:spLocks noGrp="1"/>
          </p:cNvSpPr>
          <p:nvPr>
            <p:ph sz="quarter" idx="10"/>
          </p:nvPr>
        </p:nvSpPr>
        <p:spPr>
          <a:xfrm>
            <a:off x="611560" y="1628800"/>
            <a:ext cx="7608416" cy="1957459"/>
          </a:xfrm>
        </p:spPr>
        <p:txBody>
          <a:bodyPr/>
          <a:lstStyle/>
          <a:p>
            <a:pPr marL="0" indent="0">
              <a:buNone/>
            </a:pPr>
            <a:r>
              <a:rPr lang="zh-CN" altLang="en-US" dirty="0" smtClean="0"/>
              <a:t>满足以下要求：</a:t>
            </a:r>
            <a:endParaRPr lang="en-US" altLang="zh-CN" dirty="0" smtClean="0"/>
          </a:p>
          <a:p>
            <a:pPr lvl="1"/>
            <a:r>
              <a:rPr lang="en-US" altLang="zh-CN" dirty="0" smtClean="0"/>
              <a:t>1</a:t>
            </a:r>
          </a:p>
          <a:p>
            <a:pPr lvl="1"/>
            <a:r>
              <a:rPr lang="en-US" altLang="zh-CN" dirty="0" smtClean="0"/>
              <a:t>2</a:t>
            </a:r>
          </a:p>
          <a:p>
            <a:pPr lvl="1"/>
            <a:r>
              <a:rPr lang="en-US" altLang="zh-CN" dirty="0" smtClean="0"/>
              <a:t>3</a:t>
            </a:r>
          </a:p>
        </p:txBody>
      </p:sp>
    </p:spTree>
    <p:extLst>
      <p:ext uri="{BB962C8B-B14F-4D97-AF65-F5344CB8AC3E}">
        <p14:creationId xmlns:p14="http://schemas.microsoft.com/office/powerpoint/2010/main" val="2378350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存储过程进阶</a:t>
            </a:r>
            <a:endParaRPr lang="zh-CN" altLang="en-US" dirty="0"/>
          </a:p>
        </p:txBody>
      </p:sp>
    </p:spTree>
    <p:extLst>
      <p:ext uri="{BB962C8B-B14F-4D97-AF65-F5344CB8AC3E}">
        <p14:creationId xmlns:p14="http://schemas.microsoft.com/office/powerpoint/2010/main" val="12065249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参数类型</a:t>
            </a:r>
            <a:endParaRPr lang="zh-CN" altLang="en-US" dirty="0"/>
          </a:p>
        </p:txBody>
      </p:sp>
      <p:sp>
        <p:nvSpPr>
          <p:cNvPr id="4" name="内容占位符 3"/>
          <p:cNvSpPr>
            <a:spLocks noGrp="1"/>
          </p:cNvSpPr>
          <p:nvPr>
            <p:ph sz="quarter" idx="10"/>
          </p:nvPr>
        </p:nvSpPr>
        <p:spPr>
          <a:xfrm>
            <a:off x="611560" y="1340768"/>
            <a:ext cx="8064896" cy="2431435"/>
          </a:xfrm>
        </p:spPr>
        <p:txBody>
          <a:bodyPr/>
          <a:lstStyle/>
          <a:p>
            <a:r>
              <a:rPr lang="en-US" altLang="zh-CN" dirty="0"/>
              <a:t>MySQL</a:t>
            </a:r>
            <a:r>
              <a:rPr lang="zh-CN" altLang="en-US" dirty="0"/>
              <a:t>存储</a:t>
            </a:r>
            <a:r>
              <a:rPr lang="zh-CN" altLang="en-US" dirty="0" smtClean="0"/>
              <a:t>过程，共有</a:t>
            </a:r>
            <a:r>
              <a:rPr lang="zh-CN" altLang="en-US" dirty="0"/>
              <a:t>三种参数</a:t>
            </a:r>
            <a:r>
              <a:rPr lang="zh-CN" altLang="en-US" dirty="0" smtClean="0"/>
              <a:t>类型</a:t>
            </a:r>
            <a:r>
              <a:rPr lang="en-US" altLang="zh-CN" dirty="0" smtClean="0"/>
              <a:t>IN,OUT,INOUT</a:t>
            </a:r>
            <a:endParaRPr lang="zh-CN" altLang="en-US" dirty="0"/>
          </a:p>
          <a:p>
            <a:pPr marL="457200" lvl="1" indent="0">
              <a:buNone/>
            </a:pPr>
            <a:r>
              <a:rPr lang="en-US" altLang="zh-CN" dirty="0"/>
              <a:t>Create </a:t>
            </a:r>
            <a:r>
              <a:rPr lang="en-US" altLang="zh-CN" dirty="0" smtClean="0"/>
              <a:t>procedure  </a:t>
            </a:r>
            <a:r>
              <a:rPr lang="zh-CN" altLang="en-US" dirty="0" smtClean="0"/>
              <a:t>名称</a:t>
            </a:r>
            <a:r>
              <a:rPr lang="en-US" altLang="zh-CN" dirty="0" smtClean="0"/>
              <a:t>(  </a:t>
            </a:r>
          </a:p>
          <a:p>
            <a:pPr marL="457200" lvl="1" indent="0">
              <a:buNone/>
            </a:pPr>
            <a:r>
              <a:rPr lang="zh-CN" altLang="en-US" dirty="0" smtClean="0"/>
              <a:t>    类型   参数</a:t>
            </a:r>
            <a:r>
              <a:rPr lang="zh-CN" altLang="en-US" dirty="0"/>
              <a:t>名 </a:t>
            </a:r>
            <a:r>
              <a:rPr lang="zh-CN" altLang="en-US" dirty="0" smtClean="0"/>
              <a:t> 数据</a:t>
            </a:r>
            <a:r>
              <a:rPr lang="zh-CN" altLang="en-US" dirty="0"/>
              <a:t>类</a:t>
            </a:r>
            <a:r>
              <a:rPr lang="zh-CN" altLang="en-US" dirty="0" smtClean="0"/>
              <a:t>形</a:t>
            </a:r>
            <a:r>
              <a:rPr lang="en-US" altLang="zh-CN" dirty="0"/>
              <a:t> </a:t>
            </a:r>
            <a:r>
              <a:rPr lang="zh-CN" altLang="en-US" dirty="0" smtClean="0"/>
              <a:t>，</a:t>
            </a:r>
            <a:endParaRPr lang="en-US" altLang="zh-CN" dirty="0" smtClean="0"/>
          </a:p>
          <a:p>
            <a:pPr marL="457200" lvl="1" indent="0">
              <a:buNone/>
            </a:pPr>
            <a:r>
              <a:rPr lang="zh-CN" altLang="en-US" dirty="0" smtClean="0"/>
              <a:t>    类型   </a:t>
            </a:r>
            <a:r>
              <a:rPr lang="zh-CN" altLang="en-US" dirty="0"/>
              <a:t>参数名  数据类形</a:t>
            </a:r>
            <a:r>
              <a:rPr lang="en-US" altLang="zh-CN" dirty="0"/>
              <a:t> </a:t>
            </a:r>
          </a:p>
          <a:p>
            <a:pPr marL="457200" lvl="1" indent="0">
              <a:buNone/>
            </a:pPr>
            <a:r>
              <a:rPr lang="zh-CN" altLang="en-US" dirty="0" smtClean="0"/>
              <a:t>   ）</a:t>
            </a:r>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520669105"/>
              </p:ext>
            </p:extLst>
          </p:nvPr>
        </p:nvGraphicFramePr>
        <p:xfrm>
          <a:off x="929710" y="3784887"/>
          <a:ext cx="7428596" cy="2026920"/>
        </p:xfrm>
        <a:graphic>
          <a:graphicData uri="http://schemas.openxmlformats.org/drawingml/2006/table">
            <a:tbl>
              <a:tblPr firstRow="1" bandRow="1">
                <a:tableStyleId>{5C22544A-7EE6-4342-B048-85BDC9FD1C3A}</a:tableStyleId>
              </a:tblPr>
              <a:tblGrid>
                <a:gridCol w="1163901"/>
                <a:gridCol w="1771611"/>
                <a:gridCol w="4493084"/>
              </a:tblGrid>
              <a:tr h="370840">
                <a:tc>
                  <a:txBody>
                    <a:bodyPr/>
                    <a:lstStyle/>
                    <a:p>
                      <a:pPr algn="ctr"/>
                      <a:r>
                        <a:rPr lang="zh-CN" altLang="en-US" dirty="0" smtClean="0">
                          <a:latin typeface="微软雅黑" panose="020B0503020204020204" pitchFamily="34" charset="-122"/>
                          <a:ea typeface="微软雅黑" panose="020B0503020204020204" pitchFamily="34" charset="-122"/>
                        </a:rPr>
                        <a:t>关键字</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dirty="0" smtClean="0">
                          <a:latin typeface="微软雅黑" panose="020B0503020204020204" pitchFamily="34" charset="-122"/>
                          <a:ea typeface="微软雅黑" panose="020B0503020204020204" pitchFamily="34" charset="-122"/>
                        </a:rPr>
                        <a:t>in</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输入参数</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传递值给存储过程，必须在调用存储过程时指定，在存储过程中修改该参数的值不能；默认类型是</a:t>
                      </a: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in</a:t>
                      </a:r>
                      <a:endParaRPr lang="zh-CN" altLang="en-US"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en-US" altLang="zh-CN" dirty="0" smtClean="0">
                          <a:latin typeface="微软雅黑" panose="020B0503020204020204" pitchFamily="34" charset="-122"/>
                          <a:ea typeface="微软雅黑" panose="020B0503020204020204" pitchFamily="34" charset="-122"/>
                        </a:rPr>
                        <a:t>out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输出参数</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algn="ctr" defTabSz="914400" rtl="0" eaLnBrk="1" latinLnBrk="0" hangingPunct="1"/>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该值可在存储过程内部被改变，并可返回。</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en-US" altLang="zh-CN" dirty="0" err="1" smtClean="0">
                          <a:latin typeface="微软雅黑" panose="020B0503020204020204" pitchFamily="34" charset="-122"/>
                          <a:ea typeface="微软雅黑" panose="020B0503020204020204" pitchFamily="34" charset="-122"/>
                        </a:rPr>
                        <a:t>inout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输入</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输出参数</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调用时指定，并且可被改变和返回</a:t>
                      </a:r>
                    </a:p>
                  </a:txBody>
                  <a:tcPr/>
                </a:tc>
              </a:tr>
            </a:tbl>
          </a:graphicData>
        </a:graphic>
      </p:graphicFrame>
    </p:spTree>
    <p:extLst>
      <p:ext uri="{BB962C8B-B14F-4D97-AF65-F5344CB8AC3E}">
        <p14:creationId xmlns:p14="http://schemas.microsoft.com/office/powerpoint/2010/main" val="30088741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参数类型</a:t>
            </a:r>
            <a:r>
              <a:rPr lang="en-US" altLang="zh-CN" dirty="0" smtClean="0"/>
              <a:t>(</a:t>
            </a:r>
            <a:r>
              <a:rPr lang="zh-CN" altLang="en-US" dirty="0" smtClean="0"/>
              <a:t>续</a:t>
            </a:r>
            <a:r>
              <a:rPr lang="en-US" altLang="zh-CN" dirty="0" smtClean="0"/>
              <a:t>1)</a:t>
            </a:r>
            <a:endParaRPr lang="zh-CN" altLang="en-US" dirty="0"/>
          </a:p>
        </p:txBody>
      </p:sp>
      <p:sp>
        <p:nvSpPr>
          <p:cNvPr id="6" name="矩形 5"/>
          <p:cNvSpPr>
            <a:spLocks noChangeArrowheads="1"/>
          </p:cNvSpPr>
          <p:nvPr/>
        </p:nvSpPr>
        <p:spPr bwMode="auto">
          <a:xfrm>
            <a:off x="611559" y="1934830"/>
            <a:ext cx="7367488" cy="28623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delimiter //</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create procedure say(in username char(10))</a:t>
            </a:r>
            <a:r>
              <a:rPr lang="en-US" altLang="zh-CN" dirty="0">
                <a:solidFill>
                  <a:srgbClr val="0070C0"/>
                </a:solidFill>
                <a:latin typeface="微软雅黑" panose="020B0503020204020204" pitchFamily="34" charset="-122"/>
                <a:ea typeface="微软雅黑" panose="020B0503020204020204" pitchFamily="34" charset="-122"/>
              </a:rPr>
              <a:t> #</a:t>
            </a:r>
            <a:r>
              <a:rPr lang="zh-CN" altLang="en-US" dirty="0">
                <a:solidFill>
                  <a:srgbClr val="0070C0"/>
                </a:solidFill>
                <a:latin typeface="微软雅黑" panose="020B0503020204020204" pitchFamily="34" charset="-122"/>
                <a:ea typeface="微软雅黑" panose="020B0503020204020204" pitchFamily="34" charset="-122"/>
              </a:rPr>
              <a:t>定义</a:t>
            </a:r>
            <a:r>
              <a:rPr lang="en-US" altLang="zh-CN" dirty="0">
                <a:solidFill>
                  <a:srgbClr val="0070C0"/>
                </a:solidFill>
                <a:latin typeface="微软雅黑" panose="020B0503020204020204" pitchFamily="34" charset="-122"/>
                <a:ea typeface="微软雅黑" panose="020B0503020204020204" pitchFamily="34" charset="-122"/>
              </a:rPr>
              <a:t>in</a:t>
            </a:r>
            <a:r>
              <a:rPr lang="zh-CN" altLang="en-US" dirty="0">
                <a:solidFill>
                  <a:srgbClr val="0070C0"/>
                </a:solidFill>
                <a:latin typeface="微软雅黑" panose="020B0503020204020204" pitchFamily="34" charset="-122"/>
                <a:ea typeface="微软雅黑" panose="020B0503020204020204" pitchFamily="34" charset="-122"/>
              </a:rPr>
              <a:t>类型</a:t>
            </a:r>
            <a:r>
              <a:rPr lang="zh-CN" altLang="en-US" dirty="0">
                <a:solidFill>
                  <a:srgbClr val="FFFF00"/>
                </a:solidFill>
                <a:latin typeface="微软雅黑" panose="020B0503020204020204" pitchFamily="34" charset="-122"/>
                <a:ea typeface="微软雅黑" panose="020B0503020204020204" pitchFamily="34" charset="-122"/>
              </a:rPr>
              <a:t>的参数变量</a:t>
            </a:r>
            <a:r>
              <a:rPr lang="en-US" altLang="zh-CN" dirty="0">
                <a:solidFill>
                  <a:srgbClr val="FFFF00"/>
                </a:solidFill>
                <a:latin typeface="微软雅黑" panose="020B0503020204020204" pitchFamily="34" charset="-122"/>
                <a:ea typeface="微软雅黑" panose="020B0503020204020204" pitchFamily="34" charset="-122"/>
              </a:rPr>
              <a:t>username</a:t>
            </a:r>
          </a:p>
          <a:p>
            <a:r>
              <a:rPr lang="en-US" altLang="zh-CN" dirty="0">
                <a:solidFill>
                  <a:srgbClr val="FFFF00"/>
                </a:solidFill>
                <a:latin typeface="微软雅黑" panose="020B0503020204020204" pitchFamily="34" charset="-122"/>
                <a:ea typeface="微软雅黑" panose="020B0503020204020204" pitchFamily="34" charset="-122"/>
              </a:rPr>
              <a:t>    -&gt; begin</a:t>
            </a:r>
          </a:p>
          <a:p>
            <a:r>
              <a:rPr lang="en-US" altLang="zh-CN" dirty="0">
                <a:solidFill>
                  <a:srgbClr val="FFFF00"/>
                </a:solidFill>
                <a:latin typeface="微软雅黑" panose="020B0503020204020204" pitchFamily="34" charset="-122"/>
                <a:ea typeface="微软雅黑" panose="020B0503020204020204" pitchFamily="34" charset="-122"/>
              </a:rPr>
              <a:t>    -&gt; select username;</a:t>
            </a:r>
          </a:p>
          <a:p>
            <a:r>
              <a:rPr lang="en-US" altLang="zh-CN" dirty="0">
                <a:solidFill>
                  <a:srgbClr val="FFFF00"/>
                </a:solidFill>
                <a:latin typeface="微软雅黑" panose="020B0503020204020204" pitchFamily="34" charset="-122"/>
                <a:ea typeface="微软雅黑" panose="020B0503020204020204" pitchFamily="34" charset="-122"/>
              </a:rPr>
              <a:t>    -&gt; select * from user where name=username;</a:t>
            </a:r>
          </a:p>
          <a:p>
            <a:r>
              <a:rPr lang="en-US" altLang="zh-CN" dirty="0">
                <a:solidFill>
                  <a:srgbClr val="FFFF00"/>
                </a:solidFill>
                <a:latin typeface="微软雅黑" panose="020B0503020204020204" pitchFamily="34" charset="-122"/>
                <a:ea typeface="微软雅黑" panose="020B0503020204020204" pitchFamily="34" charset="-122"/>
              </a:rPr>
              <a:t>    -&gt; end</a:t>
            </a:r>
          </a:p>
          <a:p>
            <a:r>
              <a:rPr lang="en-US" altLang="zh-CN" dirty="0">
                <a:solidFill>
                  <a:srgbClr val="FFFF00"/>
                </a:solidFill>
                <a:latin typeface="微软雅黑" panose="020B0503020204020204" pitchFamily="34" charset="-122"/>
                <a:ea typeface="微软雅黑" panose="020B0503020204020204" pitchFamily="34" charset="-122"/>
              </a:rPr>
              <a:t>    -&gt; //</a:t>
            </a:r>
          </a:p>
          <a:p>
            <a:r>
              <a:rPr lang="en-US" altLang="zh-CN" dirty="0">
                <a:solidFill>
                  <a:srgbClr val="FFFF00"/>
                </a:solidFill>
                <a:latin typeface="微软雅黑" panose="020B0503020204020204" pitchFamily="34" charset="-122"/>
                <a:ea typeface="微软雅黑" panose="020B0503020204020204" pitchFamily="34" charset="-122"/>
              </a:rPr>
              <a:t>Query OK, 0 rows affected (0.00 sec)</a:t>
            </a: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delimiter ;</a:t>
            </a:r>
          </a:p>
        </p:txBody>
      </p:sp>
    </p:spTree>
    <p:extLst>
      <p:ext uri="{BB962C8B-B14F-4D97-AF65-F5344CB8AC3E}">
        <p14:creationId xmlns:p14="http://schemas.microsoft.com/office/powerpoint/2010/main" val="26494772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参数类型</a:t>
            </a:r>
            <a:r>
              <a:rPr lang="en-US" altLang="zh-CN" dirty="0" smtClean="0"/>
              <a:t>(</a:t>
            </a:r>
            <a:r>
              <a:rPr lang="zh-CN" altLang="en-US" dirty="0" smtClean="0"/>
              <a:t>续</a:t>
            </a:r>
            <a:r>
              <a:rPr lang="en-US" altLang="zh-CN" dirty="0"/>
              <a:t>2</a:t>
            </a:r>
            <a:r>
              <a:rPr lang="en-US" altLang="zh-CN" dirty="0" smtClean="0"/>
              <a:t>)</a:t>
            </a:r>
            <a:endParaRPr lang="zh-CN" altLang="en-US" dirty="0"/>
          </a:p>
        </p:txBody>
      </p:sp>
      <p:sp>
        <p:nvSpPr>
          <p:cNvPr id="5" name="矩形 4"/>
          <p:cNvSpPr>
            <a:spLocks noChangeArrowheads="1"/>
          </p:cNvSpPr>
          <p:nvPr/>
        </p:nvSpPr>
        <p:spPr bwMode="auto">
          <a:xfrm>
            <a:off x="611558" y="1679897"/>
            <a:ext cx="8352930" cy="369331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call say</a:t>
            </a:r>
            <a:r>
              <a:rPr lang="en-US" altLang="zh-CN" dirty="0" smtClean="0">
                <a:solidFill>
                  <a:srgbClr val="FFFF00"/>
                </a:solidFill>
                <a:latin typeface="微软雅黑" panose="020B0503020204020204" pitchFamily="34" charset="-122"/>
                <a:ea typeface="微软雅黑" panose="020B0503020204020204" pitchFamily="34" charset="-122"/>
              </a:rPr>
              <a:t>(“root”); </a:t>
            </a:r>
            <a:r>
              <a:rPr lang="en-US" altLang="zh-CN" dirty="0">
                <a:solidFill>
                  <a:srgbClr val="FFFF00"/>
                </a:solidFill>
                <a:latin typeface="微软雅黑" panose="020B0503020204020204" pitchFamily="34" charset="-122"/>
                <a:ea typeface="微软雅黑" panose="020B0503020204020204" pitchFamily="34" charset="-122"/>
              </a:rPr>
              <a:t>#</a:t>
            </a:r>
            <a:r>
              <a:rPr lang="zh-CN" altLang="en-US" dirty="0">
                <a:solidFill>
                  <a:srgbClr val="FFFF00"/>
                </a:solidFill>
                <a:latin typeface="微软雅黑" panose="020B0503020204020204" pitchFamily="34" charset="-122"/>
                <a:ea typeface="微软雅黑" panose="020B0503020204020204" pitchFamily="34" charset="-122"/>
              </a:rPr>
              <a:t>调用存储过程</a:t>
            </a:r>
            <a:r>
              <a:rPr lang="zh-CN" altLang="en-US" dirty="0" smtClean="0">
                <a:solidFill>
                  <a:srgbClr val="FFFF00"/>
                </a:solidFill>
                <a:latin typeface="微软雅黑" panose="020B0503020204020204" pitchFamily="34" charset="-122"/>
                <a:ea typeface="微软雅黑" panose="020B0503020204020204" pitchFamily="34" charset="-122"/>
              </a:rPr>
              <a:t>时给值。</a:t>
            </a:r>
            <a:endParaRPr lang="zh-CN" altLang="en-US"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username |</a:t>
            </a: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root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1 row in set (0.00 sec)</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id </a:t>
            </a:r>
            <a:r>
              <a:rPr lang="en-US" altLang="zh-CN" dirty="0" smtClean="0">
                <a:solidFill>
                  <a:srgbClr val="FFFF00"/>
                </a:solidFill>
                <a:latin typeface="微软雅黑" panose="020B0503020204020204" pitchFamily="34" charset="-122"/>
                <a:ea typeface="微软雅黑" panose="020B0503020204020204" pitchFamily="34" charset="-122"/>
              </a:rPr>
              <a:t> | </a:t>
            </a:r>
            <a:r>
              <a:rPr lang="en-US" altLang="zh-CN" dirty="0">
                <a:solidFill>
                  <a:srgbClr val="FFFF00"/>
                </a:solidFill>
                <a:latin typeface="微软雅黑" panose="020B0503020204020204" pitchFamily="34" charset="-122"/>
                <a:ea typeface="微软雅黑" panose="020B0503020204020204" pitchFamily="34" charset="-122"/>
              </a:rPr>
              <a:t>name | sex  | password | pay  | </a:t>
            </a:r>
            <a:r>
              <a:rPr lang="en-US" altLang="zh-CN" dirty="0" err="1">
                <a:solidFill>
                  <a:srgbClr val="FFFF00"/>
                </a:solidFill>
                <a:latin typeface="微软雅黑" panose="020B0503020204020204" pitchFamily="34" charset="-122"/>
                <a:ea typeface="微软雅黑" panose="020B0503020204020204" pitchFamily="34" charset="-122"/>
              </a:rPr>
              <a:t>gid</a:t>
            </a:r>
            <a:r>
              <a:rPr lang="en-US" altLang="zh-CN" dirty="0">
                <a:solidFill>
                  <a:srgbClr val="FFFF00"/>
                </a:solidFill>
                <a:latin typeface="微软雅黑" panose="020B0503020204020204" pitchFamily="34" charset="-122"/>
                <a:ea typeface="微软雅黑" panose="020B0503020204020204" pitchFamily="34" charset="-122"/>
              </a:rPr>
              <a:t>  | comment | </a:t>
            </a:r>
            <a:r>
              <a:rPr lang="en-US" altLang="zh-CN" dirty="0" err="1">
                <a:solidFill>
                  <a:srgbClr val="FFFF00"/>
                </a:solidFill>
                <a:latin typeface="微软雅黑" panose="020B0503020204020204" pitchFamily="34" charset="-122"/>
                <a:ea typeface="微软雅黑" panose="020B0503020204020204" pitchFamily="34" charset="-122"/>
              </a:rPr>
              <a:t>homedir</a:t>
            </a:r>
            <a:r>
              <a:rPr lang="en-US" altLang="zh-CN" dirty="0">
                <a:solidFill>
                  <a:srgbClr val="FFFF00"/>
                </a:solidFill>
                <a:latin typeface="微软雅黑" panose="020B0503020204020204" pitchFamily="34" charset="-122"/>
                <a:ea typeface="微软雅黑" panose="020B0503020204020204" pitchFamily="34" charset="-122"/>
              </a:rPr>
              <a:t> | shell     |</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01 | root </a:t>
            </a:r>
            <a:r>
              <a:rPr lang="en-US" altLang="zh-CN" dirty="0" smtClean="0">
                <a:solidFill>
                  <a:srgbClr val="FFFF00"/>
                </a:solidFill>
                <a:latin typeface="微软雅黑" panose="020B0503020204020204" pitchFamily="34" charset="-122"/>
                <a:ea typeface="微软雅黑" panose="020B0503020204020204" pitchFamily="34" charset="-122"/>
              </a:rPr>
              <a:t>  | </a:t>
            </a:r>
            <a:r>
              <a:rPr lang="en-US" altLang="zh-CN" dirty="0">
                <a:solidFill>
                  <a:srgbClr val="FFFF00"/>
                </a:solidFill>
                <a:latin typeface="微软雅黑" panose="020B0503020204020204" pitchFamily="34" charset="-122"/>
                <a:ea typeface="微软雅黑" panose="020B0503020204020204" pitchFamily="34" charset="-122"/>
              </a:rPr>
              <a:t>boy  | x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0    </a:t>
            </a:r>
            <a:r>
              <a:rPr lang="en-US" altLang="zh-CN" dirty="0">
                <a:solidFill>
                  <a:srgbClr val="FFFF00"/>
                </a:solidFill>
                <a:latin typeface="微软雅黑" panose="020B0503020204020204" pitchFamily="34" charset="-122"/>
                <a:ea typeface="微软雅黑" panose="020B0503020204020204" pitchFamily="34" charset="-122"/>
              </a:rPr>
              <a:t>|    0 | root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/root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/bin/bash |</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1 row in set (0.00 sec</a:t>
            </a:r>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18942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案例</a:t>
            </a:r>
            <a:r>
              <a:rPr lang="en-US" altLang="zh-CN" dirty="0"/>
              <a:t>2</a:t>
            </a:r>
            <a:r>
              <a:rPr lang="zh-CN" altLang="en-US" dirty="0" smtClean="0"/>
              <a:t>：练习参数的使用</a:t>
            </a:r>
            <a:endParaRPr lang="zh-CN" altLang="en-US" dirty="0"/>
          </a:p>
        </p:txBody>
      </p:sp>
      <p:sp>
        <p:nvSpPr>
          <p:cNvPr id="5" name="内容占位符 4"/>
          <p:cNvSpPr>
            <a:spLocks noGrp="1"/>
          </p:cNvSpPr>
          <p:nvPr>
            <p:ph sz="quarter" idx="10"/>
          </p:nvPr>
        </p:nvSpPr>
        <p:spPr>
          <a:xfrm>
            <a:off x="611560" y="1628800"/>
            <a:ext cx="7608416" cy="1957459"/>
          </a:xfrm>
        </p:spPr>
        <p:txBody>
          <a:bodyPr/>
          <a:lstStyle/>
          <a:p>
            <a:pPr marL="0" indent="0">
              <a:buNone/>
            </a:pPr>
            <a:r>
              <a:rPr lang="zh-CN" altLang="en-US" dirty="0" smtClean="0"/>
              <a:t>满足以下要求：</a:t>
            </a:r>
            <a:endParaRPr lang="en-US" altLang="zh-CN" dirty="0" smtClean="0"/>
          </a:p>
          <a:p>
            <a:pPr lvl="1"/>
            <a:r>
              <a:rPr lang="en-US" altLang="zh-CN" dirty="0" smtClean="0"/>
              <a:t>1</a:t>
            </a:r>
          </a:p>
          <a:p>
            <a:pPr lvl="1"/>
            <a:r>
              <a:rPr lang="en-US" altLang="zh-CN" dirty="0" smtClean="0"/>
              <a:t>2</a:t>
            </a:r>
          </a:p>
          <a:p>
            <a:pPr lvl="1"/>
            <a:r>
              <a:rPr lang="en-US" altLang="zh-CN" dirty="0" smtClean="0"/>
              <a:t>3</a:t>
            </a:r>
          </a:p>
        </p:txBody>
      </p:sp>
    </p:spTree>
    <p:extLst>
      <p:ext uri="{BB962C8B-B14F-4D97-AF65-F5344CB8AC3E}">
        <p14:creationId xmlns:p14="http://schemas.microsoft.com/office/powerpoint/2010/main" val="4078627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变量</a:t>
            </a:r>
            <a:r>
              <a:rPr lang="zh-CN" altLang="en-US" dirty="0" smtClean="0"/>
              <a:t>类型</a:t>
            </a:r>
            <a:endParaRPr lang="zh-CN" altLang="en-US" dirty="0"/>
          </a:p>
        </p:txBody>
      </p:sp>
      <p:sp>
        <p:nvSpPr>
          <p:cNvPr id="4" name="内容占位符 3"/>
          <p:cNvSpPr>
            <a:spLocks noGrp="1"/>
          </p:cNvSpPr>
          <p:nvPr>
            <p:ph sz="quarter" idx="10"/>
          </p:nvPr>
        </p:nvSpPr>
        <p:spPr>
          <a:xfrm>
            <a:off x="611560" y="1340768"/>
            <a:ext cx="8064896" cy="535531"/>
          </a:xfrm>
        </p:spPr>
        <p:txBody>
          <a:bodyPr/>
          <a:lstStyle/>
          <a:p>
            <a:r>
              <a:rPr lang="zh-CN" altLang="en-US" dirty="0"/>
              <a:t>变量的</a:t>
            </a:r>
            <a:r>
              <a:rPr lang="zh-CN" altLang="en-US" dirty="0" smtClean="0"/>
              <a:t>种类</a:t>
            </a:r>
            <a:r>
              <a:rPr lang="en-US" altLang="zh-CN" dirty="0" smtClean="0"/>
              <a:t>:</a:t>
            </a:r>
            <a:r>
              <a:rPr lang="zh-CN" altLang="en-US" dirty="0" smtClean="0"/>
              <a:t>全局变量</a:t>
            </a:r>
            <a:r>
              <a:rPr lang="en-US" altLang="zh-CN" dirty="0" smtClean="0"/>
              <a:t>\</a:t>
            </a:r>
            <a:r>
              <a:rPr lang="zh-CN" altLang="en-US" dirty="0" smtClean="0"/>
              <a:t>会话变量</a:t>
            </a:r>
            <a:r>
              <a:rPr lang="en-US" altLang="zh-CN" dirty="0" smtClean="0"/>
              <a:t>\</a:t>
            </a:r>
            <a:r>
              <a:rPr lang="zh-CN" altLang="en-US" dirty="0" smtClean="0"/>
              <a:t>用户变量</a:t>
            </a:r>
            <a:r>
              <a:rPr lang="en-US" altLang="zh-CN" dirty="0" smtClean="0"/>
              <a:t>\</a:t>
            </a:r>
            <a:r>
              <a:rPr lang="zh-CN" altLang="en-US" dirty="0" smtClean="0"/>
              <a:t>局部变量</a:t>
            </a:r>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4256869034"/>
              </p:ext>
            </p:extLst>
          </p:nvPr>
        </p:nvGraphicFramePr>
        <p:xfrm>
          <a:off x="755576" y="2132856"/>
          <a:ext cx="7200800" cy="3657600"/>
        </p:xfrm>
        <a:graphic>
          <a:graphicData uri="http://schemas.openxmlformats.org/drawingml/2006/table">
            <a:tbl>
              <a:tblPr firstRow="1" bandRow="1">
                <a:tableStyleId>{5C22544A-7EE6-4342-B048-85BDC9FD1C3A}</a:tableStyleId>
              </a:tblPr>
              <a:tblGrid>
                <a:gridCol w="2036335"/>
                <a:gridCol w="5164465"/>
              </a:tblGrid>
              <a:tr h="288032">
                <a:tc>
                  <a:txBody>
                    <a:bodyPr/>
                    <a:lstStyle/>
                    <a:p>
                      <a:pPr algn="ctr"/>
                      <a:r>
                        <a:rPr lang="zh-CN" altLang="en-US" dirty="0" smtClean="0">
                          <a:latin typeface="微软雅黑" panose="020B0503020204020204" pitchFamily="34" charset="-122"/>
                          <a:ea typeface="微软雅黑" panose="020B0503020204020204" pitchFamily="34" charset="-122"/>
                        </a:rPr>
                        <a:t>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r>
              <a:tr h="426328">
                <a:tc>
                  <a:txBody>
                    <a:bodyPr/>
                    <a:lstStyle/>
                    <a:p>
                      <a:pPr algn="ctr"/>
                      <a:r>
                        <a:rPr lang="zh-CN" altLang="en-US" dirty="0" smtClean="0">
                          <a:latin typeface="微软雅黑" panose="020B0503020204020204" pitchFamily="34" charset="-122"/>
                          <a:ea typeface="微软雅黑" panose="020B0503020204020204" pitchFamily="34" charset="-122"/>
                        </a:rPr>
                        <a:t>会话变量</a:t>
                      </a:r>
                      <a:endParaRPr lang="zh-CN" altLang="en-US" dirty="0">
                        <a:latin typeface="微软雅黑" panose="020B0503020204020204" pitchFamily="34" charset="-122"/>
                        <a:ea typeface="微软雅黑" panose="020B0503020204020204" pitchFamily="34" charset="-122"/>
                      </a:endParaRPr>
                    </a:p>
                  </a:txBody>
                  <a:tcPr/>
                </a:tc>
                <a:tc rowSpan="2">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会话变量和全局变量叫系统变量  使用</a:t>
                      </a: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set</a:t>
                      </a: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命令定义；</a:t>
                      </a:r>
                      <a:endParaRPr lang="en-US" altLang="zh-CN" sz="1800" kern="1200" dirty="0" smtClean="0">
                        <a:solidFill>
                          <a:schemeClr val="dk1"/>
                        </a:solidFill>
                        <a:latin typeface="微软雅黑" panose="020B0503020204020204" pitchFamily="34" charset="-122"/>
                        <a:ea typeface="微软雅黑" panose="020B0503020204020204" pitchFamily="34" charset="-122"/>
                        <a:cs typeface="+mn-cs"/>
                      </a:endParaRPr>
                    </a:p>
                    <a:p>
                      <a:pPr marL="0" marR="0" lvl="1" indent="0" algn="just"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全局变量的修改会影响到整个服务器，但是对会话变量的修改，只会影响到当前的会话。</a:t>
                      </a:r>
                    </a:p>
                  </a:txBody>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全局变量</a:t>
                      </a:r>
                      <a:endParaRPr lang="zh-CN" altLang="en-US" dirty="0">
                        <a:latin typeface="微软雅黑" panose="020B0503020204020204" pitchFamily="34" charset="-122"/>
                        <a:ea typeface="微软雅黑" panose="020B0503020204020204" pitchFamily="34" charset="-122"/>
                      </a:endParaRPr>
                    </a:p>
                  </a:txBody>
                  <a:tcPr/>
                </a:tc>
                <a:tc vMerge="1">
                  <a:txBody>
                    <a:bodyPr/>
                    <a:lstStyle/>
                    <a:p>
                      <a:pPr marL="0" algn="ctr" defTabSz="914400" rtl="0" eaLnBrk="1" latinLnBrk="0" hangingPunct="1"/>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用户变量</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在客户端连接到数据库服务的整个过程中都是有效的。当当前连接断开后所有用户变量失效。</a:t>
                      </a:r>
                      <a:endParaRPr lang="en-US" altLang="zh-CN" sz="1800" kern="1200" dirty="0" smtClean="0">
                        <a:solidFill>
                          <a:schemeClr val="dk1"/>
                        </a:solidFill>
                        <a:latin typeface="微软雅黑" panose="020B0503020204020204" pitchFamily="34" charset="-122"/>
                        <a:ea typeface="微软雅黑" panose="020B0503020204020204" pitchFamily="34" charset="-122"/>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定义 </a:t>
                      </a: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set @</a:t>
                      </a: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变量名</a:t>
                      </a: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a:t>
                      </a: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值。</a:t>
                      </a:r>
                      <a:endParaRPr lang="en-US" altLang="zh-CN" sz="1800" kern="1200" dirty="0" smtClean="0">
                        <a:solidFill>
                          <a:schemeClr val="dk1"/>
                        </a:solidFill>
                        <a:latin typeface="微软雅黑" panose="020B0503020204020204" pitchFamily="34" charset="-122"/>
                        <a:ea typeface="微软雅黑" panose="020B0503020204020204" pitchFamily="34" charset="-122"/>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输出</a:t>
                      </a: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select  @</a:t>
                      </a: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变量名</a:t>
                      </a:r>
                      <a:endParaRPr lang="en-US" altLang="zh-CN"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局部变量</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存储过程中的</a:t>
                      </a: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begin/end</a:t>
                      </a: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。其有效范围仅限于该语句块中，语句块执行完毕后，变量失效。</a:t>
                      </a:r>
                      <a:endParaRPr lang="en-US" altLang="zh-CN" sz="1800" kern="1200" dirty="0" smtClean="0">
                        <a:solidFill>
                          <a:schemeClr val="dk1"/>
                        </a:solidFill>
                        <a:latin typeface="微软雅黑" panose="020B0503020204020204" pitchFamily="34" charset="-122"/>
                        <a:ea typeface="微软雅黑" panose="020B0503020204020204" pitchFamily="34" charset="-122"/>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declare</a:t>
                      </a: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专门用来定义局部变量。</a:t>
                      </a:r>
                    </a:p>
                  </a:txBody>
                  <a:tcPr/>
                </a:tc>
              </a:tr>
            </a:tbl>
          </a:graphicData>
        </a:graphic>
      </p:graphicFrame>
    </p:spTree>
    <p:extLst>
      <p:ext uri="{BB962C8B-B14F-4D97-AF65-F5344CB8AC3E}">
        <p14:creationId xmlns:p14="http://schemas.microsoft.com/office/powerpoint/2010/main" val="3512866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视图概述</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变量</a:t>
            </a:r>
            <a:r>
              <a:rPr lang="zh-CN" altLang="en-US" dirty="0" smtClean="0"/>
              <a:t>类型</a:t>
            </a:r>
            <a:r>
              <a:rPr lang="en-US" altLang="zh-CN" dirty="0" smtClean="0"/>
              <a:t>(</a:t>
            </a:r>
            <a:r>
              <a:rPr lang="zh-CN" altLang="en-US" dirty="0" smtClean="0"/>
              <a:t>续</a:t>
            </a:r>
            <a:r>
              <a:rPr lang="en-US" altLang="zh-CN" dirty="0" smtClean="0"/>
              <a:t>1)</a:t>
            </a:r>
            <a:endParaRPr lang="zh-CN" altLang="en-US" dirty="0"/>
          </a:p>
        </p:txBody>
      </p:sp>
      <p:sp>
        <p:nvSpPr>
          <p:cNvPr id="6" name="矩形 5"/>
          <p:cNvSpPr>
            <a:spLocks noChangeArrowheads="1"/>
          </p:cNvSpPr>
          <p:nvPr/>
        </p:nvSpPr>
        <p:spPr bwMode="auto">
          <a:xfrm>
            <a:off x="611558" y="1546914"/>
            <a:ext cx="7992889" cy="39703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show global variables;  </a:t>
            </a:r>
            <a:r>
              <a:rPr lang="en-US" altLang="zh-CN" dirty="0">
                <a:solidFill>
                  <a:srgbClr val="0070C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查看全局变量</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show session variables;  </a:t>
            </a:r>
            <a:r>
              <a:rPr lang="en-US" altLang="zh-CN" dirty="0">
                <a:solidFill>
                  <a:srgbClr val="0070C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查看会话</a:t>
            </a:r>
            <a:r>
              <a:rPr lang="zh-CN" altLang="en-US" dirty="0" smtClean="0">
                <a:solidFill>
                  <a:srgbClr val="0070C0"/>
                </a:solidFill>
                <a:latin typeface="微软雅黑" panose="020B0503020204020204" pitchFamily="34" charset="-122"/>
                <a:ea typeface="微软雅黑" panose="020B0503020204020204" pitchFamily="34" charset="-122"/>
              </a:rPr>
              <a:t>变量</a:t>
            </a:r>
            <a:endParaRPr lang="en-US" altLang="zh-CN" dirty="0" smtClean="0">
              <a:solidFill>
                <a:srgbClr val="0070C0"/>
              </a:solidFill>
              <a:latin typeface="微软雅黑" panose="020B0503020204020204" pitchFamily="34" charset="-122"/>
              <a:ea typeface="微软雅黑" panose="020B0503020204020204" pitchFamily="34" charset="-122"/>
            </a:endParaRP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set session </a:t>
            </a:r>
            <a:r>
              <a:rPr lang="en-US" altLang="zh-CN" dirty="0" err="1">
                <a:solidFill>
                  <a:srgbClr val="FFFF00"/>
                </a:solidFill>
                <a:latin typeface="微软雅黑" panose="020B0503020204020204" pitchFamily="34" charset="-122"/>
                <a:ea typeface="微软雅黑" panose="020B0503020204020204" pitchFamily="34" charset="-122"/>
              </a:rPr>
              <a:t>sort_buffer_size</a:t>
            </a:r>
            <a:r>
              <a:rPr lang="en-US" altLang="zh-CN" dirty="0">
                <a:solidFill>
                  <a:srgbClr val="FFFF00"/>
                </a:solidFill>
                <a:latin typeface="微软雅黑" panose="020B0503020204020204" pitchFamily="34" charset="-122"/>
                <a:ea typeface="微软雅黑" panose="020B0503020204020204" pitchFamily="34" charset="-122"/>
              </a:rPr>
              <a:t> = 40000</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设置会话变量</a:t>
            </a:r>
            <a:endParaRPr lang="en-US" altLang="zh-CN" dirty="0">
              <a:solidFill>
                <a:srgbClr val="0070C0"/>
              </a:solidFill>
              <a:latin typeface="微软雅黑" panose="020B0503020204020204" pitchFamily="34" charset="-122"/>
              <a:ea typeface="微软雅黑" panose="020B0503020204020204" pitchFamily="34" charset="-122"/>
            </a:endParaRPr>
          </a:p>
          <a:p>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show session variables like </a:t>
            </a:r>
            <a:r>
              <a:rPr lang="en-US" altLang="zh-CN" dirty="0" smtClean="0">
                <a:solidFill>
                  <a:srgbClr val="FFFF00"/>
                </a:solidFill>
                <a:latin typeface="微软雅黑" panose="020B0503020204020204" pitchFamily="34" charset="-122"/>
                <a:ea typeface="微软雅黑" panose="020B0503020204020204" pitchFamily="34" charset="-122"/>
              </a:rPr>
              <a:t>“</a:t>
            </a:r>
            <a:r>
              <a:rPr lang="en-US" altLang="zh-CN" dirty="0" err="1" smtClean="0">
                <a:solidFill>
                  <a:srgbClr val="FFFF00"/>
                </a:solidFill>
                <a:latin typeface="微软雅黑" panose="020B0503020204020204" pitchFamily="34" charset="-122"/>
                <a:ea typeface="微软雅黑" panose="020B0503020204020204" pitchFamily="34" charset="-122"/>
              </a:rPr>
              <a:t>sort_buffer_size</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查看会话变量</a:t>
            </a:r>
            <a:endParaRPr lang="en-US" altLang="zh-CN" dirty="0">
              <a:solidFill>
                <a:srgbClr val="0070C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a:solidFill>
                  <a:srgbClr val="FFFF00"/>
                </a:solidFill>
                <a:latin typeface="微软雅黑" panose="020B0503020204020204" pitchFamily="34" charset="-122"/>
                <a:ea typeface="微软雅黑" panose="020B0503020204020204" pitchFamily="34" charset="-122"/>
              </a:rPr>
              <a:t>Variable_name</a:t>
            </a:r>
            <a:r>
              <a:rPr lang="en-US" altLang="zh-CN" dirty="0">
                <a:solidFill>
                  <a:srgbClr val="FFFF00"/>
                </a:solidFill>
                <a:latin typeface="微软雅黑" panose="020B0503020204020204" pitchFamily="34" charset="-122"/>
                <a:ea typeface="微软雅黑" panose="020B0503020204020204" pitchFamily="34" charset="-122"/>
              </a:rPr>
              <a:t>    | Value |</a:t>
            </a: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a:solidFill>
                  <a:srgbClr val="FFFF00"/>
                </a:solidFill>
                <a:latin typeface="微软雅黑" panose="020B0503020204020204" pitchFamily="34" charset="-122"/>
                <a:ea typeface="微软雅黑" panose="020B0503020204020204" pitchFamily="34" charset="-122"/>
              </a:rPr>
              <a:t>sort_buffer_size</a:t>
            </a:r>
            <a:r>
              <a:rPr lang="en-US" altLang="zh-CN" dirty="0">
                <a:solidFill>
                  <a:srgbClr val="FFFF00"/>
                </a:solidFill>
                <a:latin typeface="微软雅黑" panose="020B0503020204020204" pitchFamily="34" charset="-122"/>
                <a:ea typeface="微软雅黑" panose="020B0503020204020204" pitchFamily="34" charset="-122"/>
              </a:rPr>
              <a:t> | 40000 |</a:t>
            </a:r>
          </a:p>
          <a:p>
            <a:r>
              <a:rPr lang="en-US" altLang="zh-CN" dirty="0" smtClean="0">
                <a:solidFill>
                  <a:srgbClr val="FFFF00"/>
                </a:solidFill>
                <a:latin typeface="微软雅黑" panose="020B0503020204020204" pitchFamily="34" charset="-122"/>
                <a:ea typeface="微软雅黑" panose="020B0503020204020204" pitchFamily="34" charset="-122"/>
              </a:rPr>
              <a:t>+------------------+-------+</a:t>
            </a:r>
          </a:p>
          <a:p>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smtClean="0">
                <a:solidFill>
                  <a:srgbClr val="FFFF00"/>
                </a:solidFill>
                <a:latin typeface="微软雅黑" panose="020B0503020204020204" pitchFamily="34" charset="-122"/>
                <a:ea typeface="微软雅黑" panose="020B0503020204020204" pitchFamily="34" charset="-122"/>
              </a:rPr>
              <a:t>&gt; show </a:t>
            </a:r>
            <a:r>
              <a:rPr lang="en-US" altLang="zh-CN" dirty="0">
                <a:solidFill>
                  <a:srgbClr val="FFFF00"/>
                </a:solidFill>
                <a:latin typeface="微软雅黑" panose="020B0503020204020204" pitchFamily="34" charset="-122"/>
                <a:ea typeface="微软雅黑" panose="020B0503020204020204" pitchFamily="34" charset="-122"/>
              </a:rPr>
              <a:t>global variables like “%</a:t>
            </a:r>
            <a:r>
              <a:rPr lang="zh-CN" altLang="en-US" dirty="0">
                <a:solidFill>
                  <a:srgbClr val="FFFF00"/>
                </a:solidFill>
                <a:latin typeface="微软雅黑" panose="020B0503020204020204" pitchFamily="34" charset="-122"/>
                <a:ea typeface="微软雅黑" panose="020B0503020204020204" pitchFamily="34" charset="-122"/>
              </a:rPr>
              <a:t>关键字</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查看全局变量</a:t>
            </a:r>
            <a:endParaRPr lang="en-US" altLang="zh-CN" dirty="0" smtClean="0">
              <a:solidFill>
                <a:srgbClr val="0070C0"/>
              </a:solidFill>
              <a:latin typeface="微软雅黑" panose="020B0503020204020204" pitchFamily="34" charset="-122"/>
              <a:ea typeface="微软雅黑" panose="020B0503020204020204" pitchFamily="34" charset="-122"/>
            </a:endParaRP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set @y = 3;   </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用户自定义变量，直接赋值</a:t>
            </a:r>
            <a:endParaRPr lang="en-US" altLang="zh-CN" dirty="0" smtClean="0">
              <a:solidFill>
                <a:srgbClr val="0070C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select max(</a:t>
            </a:r>
            <a:r>
              <a:rPr lang="en-US" altLang="zh-CN" dirty="0" err="1">
                <a:solidFill>
                  <a:srgbClr val="FFFF00"/>
                </a:solidFill>
                <a:latin typeface="微软雅黑" panose="020B0503020204020204" pitchFamily="34" charset="-122"/>
                <a:ea typeface="微软雅黑" panose="020B0503020204020204" pitchFamily="34" charset="-122"/>
              </a:rPr>
              <a:t>uid</a:t>
            </a:r>
            <a:r>
              <a:rPr lang="en-US" altLang="zh-CN" dirty="0">
                <a:solidFill>
                  <a:srgbClr val="FFFF00"/>
                </a:solidFill>
                <a:latin typeface="微软雅黑" panose="020B0503020204020204" pitchFamily="34" charset="-122"/>
                <a:ea typeface="微软雅黑" panose="020B0503020204020204" pitchFamily="34" charset="-122"/>
              </a:rPr>
              <a:t>) into @y from user;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0070C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使用</a:t>
            </a:r>
            <a:r>
              <a:rPr lang="en-US" altLang="zh-CN" dirty="0" err="1">
                <a:solidFill>
                  <a:srgbClr val="0070C0"/>
                </a:solidFill>
                <a:latin typeface="微软雅黑" panose="020B0503020204020204" pitchFamily="34" charset="-122"/>
                <a:ea typeface="微软雅黑" panose="020B0503020204020204" pitchFamily="34" charset="-122"/>
              </a:rPr>
              <a:t>sql</a:t>
            </a:r>
            <a:r>
              <a:rPr lang="zh-CN" altLang="en-US" dirty="0">
                <a:solidFill>
                  <a:srgbClr val="0070C0"/>
                </a:solidFill>
                <a:latin typeface="微软雅黑" panose="020B0503020204020204" pitchFamily="34" charset="-122"/>
                <a:ea typeface="微软雅黑" panose="020B0503020204020204" pitchFamily="34" charset="-122"/>
              </a:rPr>
              <a:t>命令查询结果赋值</a:t>
            </a:r>
            <a:endParaRPr lang="en-US" altLang="zh-CN" dirty="0" smtClean="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2584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变量</a:t>
            </a:r>
            <a:r>
              <a:rPr lang="zh-CN" altLang="en-US" dirty="0" smtClean="0"/>
              <a:t>类型</a:t>
            </a:r>
            <a:r>
              <a:rPr lang="en-US" altLang="zh-CN" dirty="0" smtClean="0"/>
              <a:t>(</a:t>
            </a:r>
            <a:r>
              <a:rPr lang="zh-CN" altLang="en-US" dirty="0" smtClean="0"/>
              <a:t>续</a:t>
            </a:r>
            <a:r>
              <a:rPr lang="en-US" altLang="zh-CN" dirty="0"/>
              <a:t>2</a:t>
            </a:r>
            <a:r>
              <a:rPr lang="en-US" altLang="zh-CN" dirty="0" smtClean="0"/>
              <a:t>)</a:t>
            </a:r>
            <a:endParaRPr lang="zh-CN" altLang="en-US" dirty="0"/>
          </a:p>
        </p:txBody>
      </p:sp>
      <p:sp>
        <p:nvSpPr>
          <p:cNvPr id="5" name="矩形 4"/>
          <p:cNvSpPr>
            <a:spLocks noChangeArrowheads="1"/>
          </p:cNvSpPr>
          <p:nvPr/>
        </p:nvSpPr>
        <p:spPr bwMode="auto">
          <a:xfrm>
            <a:off x="611558" y="1340768"/>
            <a:ext cx="7776866" cy="36933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use </a:t>
            </a:r>
            <a:r>
              <a:rPr lang="en-US" altLang="zh-CN" dirty="0" err="1">
                <a:solidFill>
                  <a:srgbClr val="FFFF00"/>
                </a:solidFill>
                <a:latin typeface="微软雅黑" panose="020B0503020204020204" pitchFamily="34" charset="-122"/>
                <a:ea typeface="微软雅黑" panose="020B0503020204020204" pitchFamily="34" charset="-122"/>
              </a:rPr>
              <a:t>studydb</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drop procedure say4;</a:t>
            </a: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delimiter //</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create procedure say4()</a:t>
            </a:r>
          </a:p>
          <a:p>
            <a:r>
              <a:rPr lang="en-US" altLang="zh-CN" dirty="0">
                <a:solidFill>
                  <a:srgbClr val="FFFF00"/>
                </a:solidFill>
                <a:latin typeface="微软雅黑" panose="020B0503020204020204" pitchFamily="34" charset="-122"/>
                <a:ea typeface="微软雅黑" panose="020B0503020204020204" pitchFamily="34" charset="-122"/>
              </a:rPr>
              <a:t>    -&gt; begin</a:t>
            </a:r>
          </a:p>
          <a:p>
            <a:r>
              <a:rPr lang="en-US" altLang="zh-CN" dirty="0">
                <a:solidFill>
                  <a:srgbClr val="FFFF00"/>
                </a:solidFill>
                <a:latin typeface="微软雅黑" panose="020B0503020204020204" pitchFamily="34" charset="-122"/>
                <a:ea typeface="微软雅黑" panose="020B0503020204020204" pitchFamily="34" charset="-122"/>
              </a:rPr>
              <a:t>    -&gt; declare x </a:t>
            </a:r>
            <a:r>
              <a:rPr lang="en-US" altLang="zh-CN" dirty="0" err="1">
                <a:solidFill>
                  <a:srgbClr val="FFFF00"/>
                </a:solidFill>
                <a:latin typeface="微软雅黑" panose="020B0503020204020204" pitchFamily="34" charset="-122"/>
                <a:ea typeface="微软雅黑" panose="020B0503020204020204" pitchFamily="34" charset="-122"/>
              </a:rPr>
              <a:t>int</a:t>
            </a:r>
            <a:r>
              <a:rPr lang="en-US" altLang="zh-CN" dirty="0">
                <a:solidFill>
                  <a:srgbClr val="FFFF00"/>
                </a:solidFill>
                <a:latin typeface="微软雅黑" panose="020B0503020204020204" pitchFamily="34" charset="-122"/>
                <a:ea typeface="微软雅黑" panose="020B0503020204020204" pitchFamily="34" charset="-122"/>
              </a:rPr>
              <a:t> default 9</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定义局部变量</a:t>
            </a:r>
            <a:endParaRPr lang="en-US" altLang="zh-CN" dirty="0">
              <a:solidFill>
                <a:srgbClr val="0070C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-&gt; select x;</a:t>
            </a:r>
          </a:p>
          <a:p>
            <a:r>
              <a:rPr lang="en-US" altLang="zh-CN" dirty="0">
                <a:solidFill>
                  <a:srgbClr val="FFFF00"/>
                </a:solidFill>
                <a:latin typeface="微软雅黑" panose="020B0503020204020204" pitchFamily="34" charset="-122"/>
                <a:ea typeface="微软雅黑" panose="020B0503020204020204" pitchFamily="34" charset="-122"/>
              </a:rPr>
              <a:t>    -&gt; select sum(</a:t>
            </a:r>
            <a:r>
              <a:rPr lang="en-US" altLang="zh-CN" dirty="0" err="1">
                <a:solidFill>
                  <a:srgbClr val="FFFF00"/>
                </a:solidFill>
                <a:latin typeface="微软雅黑" panose="020B0503020204020204" pitchFamily="34" charset="-122"/>
                <a:ea typeface="微软雅黑" panose="020B0503020204020204" pitchFamily="34" charset="-122"/>
              </a:rPr>
              <a:t>uid</a:t>
            </a:r>
            <a:r>
              <a:rPr lang="en-US" altLang="zh-CN" dirty="0">
                <a:solidFill>
                  <a:srgbClr val="FFFF00"/>
                </a:solidFill>
                <a:latin typeface="微软雅黑" panose="020B0503020204020204" pitchFamily="34" charset="-122"/>
                <a:ea typeface="微软雅黑" panose="020B0503020204020204" pitchFamily="34" charset="-122"/>
              </a:rPr>
              <a:t>) into x from </a:t>
            </a:r>
            <a:r>
              <a:rPr lang="en-US" altLang="zh-CN" dirty="0" err="1">
                <a:solidFill>
                  <a:srgbClr val="FFFF00"/>
                </a:solidFill>
                <a:latin typeface="微软雅黑" panose="020B0503020204020204" pitchFamily="34" charset="-122"/>
                <a:ea typeface="微软雅黑" panose="020B0503020204020204" pitchFamily="34" charset="-122"/>
              </a:rPr>
              <a:t>studydb.user</a:t>
            </a:r>
            <a:r>
              <a:rPr lang="en-US" altLang="zh-CN" dirty="0">
                <a:solidFill>
                  <a:srgbClr val="FFFF00"/>
                </a:solidFill>
                <a:latin typeface="微软雅黑" panose="020B0503020204020204" pitchFamily="34" charset="-122"/>
                <a:ea typeface="微软雅黑" panose="020B0503020204020204" pitchFamily="34" charset="-122"/>
              </a:rPr>
              <a:t> ;</a:t>
            </a:r>
          </a:p>
          <a:p>
            <a:r>
              <a:rPr lang="en-US" altLang="zh-CN" dirty="0">
                <a:solidFill>
                  <a:srgbClr val="FFFF00"/>
                </a:solidFill>
                <a:latin typeface="微软雅黑" panose="020B0503020204020204" pitchFamily="34" charset="-122"/>
                <a:ea typeface="微软雅黑" panose="020B0503020204020204" pitchFamily="34" charset="-122"/>
              </a:rPr>
              <a:t>    -&gt; select x;</a:t>
            </a:r>
          </a:p>
          <a:p>
            <a:r>
              <a:rPr lang="en-US" altLang="zh-CN" dirty="0">
                <a:solidFill>
                  <a:srgbClr val="FFFF00"/>
                </a:solidFill>
                <a:latin typeface="微软雅黑" panose="020B0503020204020204" pitchFamily="34" charset="-122"/>
                <a:ea typeface="微软雅黑" panose="020B0503020204020204" pitchFamily="34" charset="-122"/>
              </a:rPr>
              <a:t>    -&gt; end</a:t>
            </a:r>
          </a:p>
          <a:p>
            <a:r>
              <a:rPr lang="en-US" altLang="zh-CN" dirty="0">
                <a:solidFill>
                  <a:srgbClr val="FFFF00"/>
                </a:solidFill>
                <a:latin typeface="微软雅黑" panose="020B0503020204020204" pitchFamily="34" charset="-122"/>
                <a:ea typeface="微软雅黑" panose="020B0503020204020204" pitchFamily="34" charset="-122"/>
              </a:rPr>
              <a:t>    -&gt; //</a:t>
            </a: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delimiter ;</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a:t>
            </a:r>
          </a:p>
        </p:txBody>
      </p:sp>
      <p:sp>
        <p:nvSpPr>
          <p:cNvPr id="2" name="文本框 1"/>
          <p:cNvSpPr txBox="1"/>
          <p:nvPr/>
        </p:nvSpPr>
        <p:spPr>
          <a:xfrm>
            <a:off x="3203848" y="3789040"/>
            <a:ext cx="4752528" cy="2523768"/>
          </a:xfrm>
          <a:prstGeom prst="rect">
            <a:avLst/>
          </a:prstGeom>
          <a:noFill/>
          <a:ln w="9525">
            <a:solidFill>
              <a:schemeClr val="tx1"/>
            </a:solidFill>
          </a:ln>
        </p:spPr>
        <p:txBody>
          <a:bodyPr wrap="square" rtlCol="0">
            <a:spAutoFit/>
          </a:bodyPr>
          <a:lstStyle/>
          <a:p>
            <a:r>
              <a:rPr lang="en-US" altLang="zh-CN" sz="2000" dirty="0" err="1" smtClean="0">
                <a:solidFill>
                  <a:srgbClr val="FFFF00"/>
                </a:solidFill>
              </a:rPr>
              <a:t>mysql</a:t>
            </a:r>
            <a:r>
              <a:rPr lang="en-US" altLang="zh-CN" sz="2000" dirty="0">
                <a:solidFill>
                  <a:srgbClr val="FFFF00"/>
                </a:solidFill>
              </a:rPr>
              <a:t>&gt; select @x</a:t>
            </a:r>
            <a:r>
              <a:rPr lang="en-US" altLang="zh-CN" sz="2000" dirty="0" smtClean="0">
                <a:solidFill>
                  <a:srgbClr val="FFFF00"/>
                </a:solidFill>
              </a:rPr>
              <a:t>;  </a:t>
            </a:r>
            <a:r>
              <a:rPr lang="en-US" altLang="zh-CN" dirty="0">
                <a:solidFill>
                  <a:srgbClr val="0070C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直接调用变量</a:t>
            </a:r>
            <a:r>
              <a:rPr lang="en-US" altLang="zh-CN" dirty="0">
                <a:solidFill>
                  <a:srgbClr val="0070C0"/>
                </a:solidFill>
                <a:latin typeface="微软雅黑" panose="020B0503020204020204" pitchFamily="34" charset="-122"/>
                <a:ea typeface="微软雅黑" panose="020B0503020204020204" pitchFamily="34" charset="-122"/>
              </a:rPr>
              <a:t>x</a:t>
            </a:r>
            <a:r>
              <a:rPr lang="zh-CN" altLang="en-US" dirty="0">
                <a:solidFill>
                  <a:srgbClr val="0070C0"/>
                </a:solidFill>
                <a:latin typeface="微软雅黑" panose="020B0503020204020204" pitchFamily="34" charset="-122"/>
                <a:ea typeface="微软雅黑" panose="020B0503020204020204" pitchFamily="34" charset="-122"/>
              </a:rPr>
              <a:t>没值</a:t>
            </a:r>
            <a:r>
              <a:rPr lang="en-US" altLang="zh-CN" dirty="0">
                <a:solidFill>
                  <a:srgbClr val="0070C0"/>
                </a:solidFill>
                <a:latin typeface="微软雅黑" panose="020B0503020204020204" pitchFamily="34" charset="-122"/>
                <a:ea typeface="微软雅黑" panose="020B0503020204020204" pitchFamily="34" charset="-122"/>
              </a:rPr>
              <a:t> </a:t>
            </a:r>
          </a:p>
          <a:p>
            <a:r>
              <a:rPr lang="en-US" altLang="zh-CN" sz="2000" dirty="0">
                <a:solidFill>
                  <a:srgbClr val="FFFF00"/>
                </a:solidFill>
              </a:rPr>
              <a:t>+------+</a:t>
            </a:r>
          </a:p>
          <a:p>
            <a:r>
              <a:rPr lang="en-US" altLang="zh-CN" sz="2000" dirty="0">
                <a:solidFill>
                  <a:srgbClr val="FFFF00"/>
                </a:solidFill>
              </a:rPr>
              <a:t>| @x   |</a:t>
            </a:r>
          </a:p>
          <a:p>
            <a:r>
              <a:rPr lang="en-US" altLang="zh-CN" sz="2000" dirty="0">
                <a:solidFill>
                  <a:srgbClr val="FFFF00"/>
                </a:solidFill>
              </a:rPr>
              <a:t>+------+</a:t>
            </a:r>
          </a:p>
          <a:p>
            <a:r>
              <a:rPr lang="en-US" altLang="zh-CN" sz="2000" dirty="0">
                <a:solidFill>
                  <a:srgbClr val="FFFF00"/>
                </a:solidFill>
              </a:rPr>
              <a:t>| NULL |</a:t>
            </a:r>
          </a:p>
          <a:p>
            <a:r>
              <a:rPr lang="en-US" altLang="zh-CN" sz="2000" dirty="0">
                <a:solidFill>
                  <a:srgbClr val="FFFF00"/>
                </a:solidFill>
              </a:rPr>
              <a:t>+------+</a:t>
            </a:r>
          </a:p>
          <a:p>
            <a:r>
              <a:rPr lang="en-US" altLang="zh-CN" sz="2000" dirty="0">
                <a:solidFill>
                  <a:srgbClr val="FFFF00"/>
                </a:solidFill>
              </a:rPr>
              <a:t>1 row in set (0.00 sec)</a:t>
            </a:r>
          </a:p>
          <a:p>
            <a:endParaRPr lang="en-US" altLang="zh-CN" dirty="0"/>
          </a:p>
        </p:txBody>
      </p:sp>
    </p:spTree>
    <p:extLst>
      <p:ext uri="{BB962C8B-B14F-4D97-AF65-F5344CB8AC3E}">
        <p14:creationId xmlns:p14="http://schemas.microsoft.com/office/powerpoint/2010/main" val="37914835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算数运算</a:t>
            </a:r>
            <a:endParaRPr lang="zh-CN" altLang="en-US" dirty="0"/>
          </a:p>
        </p:txBody>
      </p:sp>
      <p:sp>
        <p:nvSpPr>
          <p:cNvPr id="4" name="内容占位符 3"/>
          <p:cNvSpPr>
            <a:spLocks noGrp="1"/>
          </p:cNvSpPr>
          <p:nvPr>
            <p:ph sz="quarter" idx="10"/>
          </p:nvPr>
        </p:nvSpPr>
        <p:spPr>
          <a:xfrm>
            <a:off x="611560" y="1268760"/>
            <a:ext cx="7608416" cy="497957"/>
          </a:xfrm>
        </p:spPr>
        <p:txBody>
          <a:bodyPr/>
          <a:lstStyle/>
          <a:p>
            <a:r>
              <a:rPr lang="zh-CN" altLang="en-US" dirty="0" smtClean="0"/>
              <a:t>算数运算符号</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891204018"/>
              </p:ext>
            </p:extLst>
          </p:nvPr>
        </p:nvGraphicFramePr>
        <p:xfrm>
          <a:off x="755576" y="1934840"/>
          <a:ext cx="7128792" cy="2915528"/>
        </p:xfrm>
        <a:graphic>
          <a:graphicData uri="http://schemas.openxmlformats.org/drawingml/2006/table">
            <a:tbl>
              <a:tblPr firstRow="1" bandRow="1">
                <a:tableStyleId>{5C22544A-7EE6-4342-B048-85BDC9FD1C3A}</a:tableStyleId>
              </a:tblPr>
              <a:tblGrid>
                <a:gridCol w="1173982"/>
                <a:gridCol w="1334297"/>
                <a:gridCol w="4620513"/>
              </a:tblGrid>
              <a:tr h="288032">
                <a:tc>
                  <a:txBody>
                    <a:bodyPr/>
                    <a:lstStyle/>
                    <a:p>
                      <a:pPr algn="ctr"/>
                      <a:r>
                        <a:rPr lang="zh-CN" altLang="en-US" dirty="0" smtClean="0">
                          <a:latin typeface="微软雅黑" panose="020B0503020204020204" pitchFamily="34" charset="-122"/>
                          <a:ea typeface="微软雅黑" panose="020B0503020204020204" pitchFamily="34" charset="-122"/>
                        </a:rPr>
                        <a:t>符号</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例子</a:t>
                      </a:r>
                      <a:endParaRPr lang="zh-CN" altLang="en-US" dirty="0">
                        <a:latin typeface="微软雅黑" panose="020B0503020204020204" pitchFamily="34" charset="-122"/>
                        <a:ea typeface="微软雅黑" panose="020B0503020204020204" pitchFamily="34" charset="-122"/>
                      </a:endParaRPr>
                    </a:p>
                  </a:txBody>
                  <a:tcPr/>
                </a:tc>
              </a:tr>
              <a:tr h="426328">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加法运算</a:t>
                      </a:r>
                      <a:endParaRPr lang="zh-CN" altLang="en-US"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SET var1=2+2;      4</a:t>
                      </a:r>
                      <a:endParaRPr lang="zh-CN" altLang="en-US"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减法运算</a:t>
                      </a:r>
                      <a:endParaRPr lang="en-US" altLang="zh-CN"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SET var2=3-2;      1</a:t>
                      </a:r>
                      <a:endParaRPr lang="en-US" altLang="zh-CN"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乘法运算</a:t>
                      </a:r>
                      <a:endParaRPr lang="zh-CN" altLang="en-US"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SET var3=3*2</a:t>
                      </a: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   </a:t>
                      </a: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6</a:t>
                      </a:r>
                      <a:endParaRPr lang="zh-CN" altLang="en-US"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除法运算</a:t>
                      </a:r>
                      <a:endParaRPr lang="zh-CN" altLang="en-US"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 SET var4=10/3;  3.333333333</a:t>
                      </a:r>
                      <a:endParaRPr lang="zh-CN" altLang="en-US"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en-US" altLang="zh-CN" dirty="0" smtClean="0">
                          <a:latin typeface="微软雅黑" panose="020B0503020204020204" pitchFamily="34" charset="-122"/>
                          <a:ea typeface="微软雅黑" panose="020B0503020204020204" pitchFamily="34" charset="-122"/>
                        </a:rPr>
                        <a:t>DIV</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整除运算（必须大写）</a:t>
                      </a:r>
                      <a:endParaRPr lang="zh-CN" altLang="en-US"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da-DK" altLang="zh-CN" sz="1800" kern="1200" dirty="0" smtClean="0">
                          <a:solidFill>
                            <a:schemeClr val="dk1"/>
                          </a:solidFill>
                          <a:latin typeface="微软雅黑" panose="020B0503020204020204" pitchFamily="34" charset="-122"/>
                          <a:ea typeface="微软雅黑" panose="020B0503020204020204" pitchFamily="34" charset="-122"/>
                          <a:cs typeface="+mn-cs"/>
                        </a:rPr>
                        <a:t>SET var5=10    DIV   3;   3</a:t>
                      </a:r>
                      <a:endParaRPr lang="zh-CN" altLang="en-US"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anose="020B0503020204020204" pitchFamily="34" charset="-122"/>
                          <a:ea typeface="微软雅黑" panose="020B0503020204020204" pitchFamily="34" charset="-122"/>
                          <a:cs typeface="+mn-cs"/>
                        </a:rPr>
                        <a:t>取模</a:t>
                      </a:r>
                      <a:endParaRPr lang="zh-CN" altLang="en-US"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SET var6=10%3 ;     1</a:t>
                      </a:r>
                      <a:endParaRPr lang="zh-CN" altLang="en-US" sz="1800" kern="1200" dirty="0" smtClean="0">
                        <a:solidFill>
                          <a:schemeClr val="dk1"/>
                        </a:solidFill>
                        <a:latin typeface="微软雅黑" panose="020B0503020204020204" pitchFamily="34" charset="-122"/>
                        <a:ea typeface="微软雅黑" panose="020B0503020204020204" pitchFamily="34" charset="-122"/>
                        <a:cs typeface="+mn-cs"/>
                      </a:endParaRPr>
                    </a:p>
                  </a:txBody>
                  <a:tcPr/>
                </a:tc>
              </a:tr>
            </a:tbl>
          </a:graphicData>
        </a:graphic>
      </p:graphicFrame>
      <p:sp>
        <p:nvSpPr>
          <p:cNvPr id="2" name="文本框 1"/>
          <p:cNvSpPr txBox="1"/>
          <p:nvPr/>
        </p:nvSpPr>
        <p:spPr>
          <a:xfrm>
            <a:off x="683568" y="4964975"/>
            <a:ext cx="7200800" cy="1200329"/>
          </a:xfrm>
          <a:prstGeom prst="rect">
            <a:avLst/>
          </a:prstGeom>
          <a:noFill/>
        </p:spPr>
        <p:txBody>
          <a:bodyPr wrap="square" rtlCol="0">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set @z=1+2;select @z;</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set @x=1; set @y=2;set @z=@x*@y; select @z;</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set @x=1; set @y=2;set @z=@x-@y; select @z;</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set @x=1; set @y=2;set @z=@x/@y; select @z;</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35585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算数运算</a:t>
            </a:r>
            <a:r>
              <a:rPr lang="en-US" altLang="zh-CN" dirty="0" smtClean="0"/>
              <a:t>(</a:t>
            </a:r>
            <a:r>
              <a:rPr lang="zh-CN" altLang="en-US" dirty="0" smtClean="0"/>
              <a:t>续</a:t>
            </a:r>
            <a:r>
              <a:rPr lang="en-US" altLang="zh-CN" dirty="0" smtClean="0"/>
              <a:t>1)</a:t>
            </a:r>
            <a:endParaRPr lang="zh-CN" altLang="en-US" dirty="0"/>
          </a:p>
        </p:txBody>
      </p:sp>
      <p:sp>
        <p:nvSpPr>
          <p:cNvPr id="5" name="矩形 4"/>
          <p:cNvSpPr>
            <a:spLocks noChangeArrowheads="1"/>
          </p:cNvSpPr>
          <p:nvPr/>
        </p:nvSpPr>
        <p:spPr bwMode="auto">
          <a:xfrm>
            <a:off x="611558" y="1196752"/>
            <a:ext cx="7992890" cy="5355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drop procedure if exists say;</a:t>
            </a: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delimiter //</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create procedure say</a:t>
            </a:r>
            <a:r>
              <a:rPr lang="en-US" altLang="zh-CN" dirty="0" smtClean="0">
                <a:solidFill>
                  <a:srgbClr val="FFFF00"/>
                </a:solidFill>
                <a:latin typeface="微软雅黑" panose="020B0503020204020204" pitchFamily="34" charset="-122"/>
                <a:ea typeface="微软雅黑" panose="020B0503020204020204" pitchFamily="34" charset="-122"/>
              </a:rPr>
              <a:t>(</a:t>
            </a:r>
          </a:p>
          <a:p>
            <a:r>
              <a:rPr lang="en-US" altLang="zh-CN" dirty="0" smtClean="0">
                <a:solidFill>
                  <a:srgbClr val="FFFF00"/>
                </a:solidFill>
                <a:latin typeface="微软雅黑" panose="020B0503020204020204" pitchFamily="34" charset="-122"/>
                <a:ea typeface="微软雅黑" panose="020B0503020204020204" pitchFamily="34" charset="-122"/>
              </a:rPr>
              <a:t>in </a:t>
            </a:r>
            <a:r>
              <a:rPr lang="en-US" altLang="zh-CN" dirty="0">
                <a:solidFill>
                  <a:srgbClr val="FFFF00"/>
                </a:solidFill>
                <a:latin typeface="微软雅黑" panose="020B0503020204020204" pitchFamily="34" charset="-122"/>
                <a:ea typeface="微软雅黑" panose="020B0503020204020204" pitchFamily="34" charset="-122"/>
              </a:rPr>
              <a:t>bash char(20), in  </a:t>
            </a:r>
            <a:r>
              <a:rPr lang="en-US" altLang="zh-CN" dirty="0" err="1">
                <a:solidFill>
                  <a:srgbClr val="FFFF00"/>
                </a:solidFill>
                <a:latin typeface="微软雅黑" panose="020B0503020204020204" pitchFamily="34" charset="-122"/>
                <a:ea typeface="微软雅黑" panose="020B0503020204020204" pitchFamily="34" charset="-122"/>
              </a:rPr>
              <a:t>nologin</a:t>
            </a:r>
            <a:r>
              <a:rPr lang="en-US" altLang="zh-CN" dirty="0">
                <a:solidFill>
                  <a:srgbClr val="FFFF00"/>
                </a:solidFill>
                <a:latin typeface="微软雅黑" panose="020B0503020204020204" pitchFamily="34" charset="-122"/>
                <a:ea typeface="微软雅黑" panose="020B0503020204020204" pitchFamily="34" charset="-122"/>
              </a:rPr>
              <a:t> char(25), out x </a:t>
            </a:r>
            <a:r>
              <a:rPr lang="en-US" altLang="zh-CN" dirty="0" err="1">
                <a:solidFill>
                  <a:srgbClr val="FFFF00"/>
                </a:solidFill>
                <a:latin typeface="微软雅黑" panose="020B0503020204020204" pitchFamily="34" charset="-122"/>
                <a:ea typeface="微软雅黑" panose="020B0503020204020204" pitchFamily="34" charset="-122"/>
              </a:rPr>
              <a:t>int</a:t>
            </a:r>
            <a:r>
              <a:rPr lang="en-US" altLang="zh-CN" dirty="0">
                <a:solidFill>
                  <a:srgbClr val="FFFF00"/>
                </a:solidFill>
                <a:latin typeface="微软雅黑" panose="020B0503020204020204" pitchFamily="34" charset="-122"/>
                <a:ea typeface="微软雅黑" panose="020B0503020204020204" pitchFamily="34" charset="-122"/>
              </a:rPr>
              <a:t> , out y </a:t>
            </a:r>
            <a:r>
              <a:rPr lang="en-US" altLang="zh-CN" dirty="0" err="1" smtClean="0">
                <a:solidFill>
                  <a:srgbClr val="FFFF00"/>
                </a:solidFill>
                <a:latin typeface="微软雅黑" panose="020B0503020204020204" pitchFamily="34" charset="-122"/>
                <a:ea typeface="微软雅黑" panose="020B0503020204020204" pitchFamily="34" charset="-122"/>
              </a:rPr>
              <a:t>int</a:t>
            </a:r>
            <a:endParaRPr lang="en-US" altLang="zh-CN" dirty="0" smtClean="0">
              <a:solidFill>
                <a:srgbClr val="FFFF00"/>
              </a:solidFill>
              <a:latin typeface="微软雅黑" panose="020B0503020204020204" pitchFamily="34" charset="-122"/>
              <a:ea typeface="微软雅黑" panose="020B0503020204020204" pitchFamily="34" charset="-122"/>
            </a:endParaRP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smtClean="0">
                <a:solidFill>
                  <a:srgbClr val="FFFF00"/>
                </a:solidFill>
                <a:latin typeface="微软雅黑" panose="020B0503020204020204" pitchFamily="34" charset="-122"/>
                <a:ea typeface="微软雅黑" panose="020B0503020204020204" pitchFamily="34" charset="-122"/>
              </a:rPr>
              <a:t>begin</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smtClean="0">
                <a:solidFill>
                  <a:srgbClr val="FFFF00"/>
                </a:solidFill>
                <a:latin typeface="微软雅黑" panose="020B0503020204020204" pitchFamily="34" charset="-122"/>
                <a:ea typeface="微软雅黑" panose="020B0503020204020204" pitchFamily="34" charset="-122"/>
              </a:rPr>
              <a:t>declare </a:t>
            </a:r>
            <a:r>
              <a:rPr lang="en-US" altLang="zh-CN" dirty="0">
                <a:solidFill>
                  <a:srgbClr val="FFFF00"/>
                </a:solidFill>
                <a:latin typeface="微软雅黑" panose="020B0503020204020204" pitchFamily="34" charset="-122"/>
                <a:ea typeface="微软雅黑" panose="020B0503020204020204" pitchFamily="34" charset="-122"/>
              </a:rPr>
              <a:t>z </a:t>
            </a:r>
            <a:r>
              <a:rPr lang="en-US" altLang="zh-CN" dirty="0" err="1">
                <a:solidFill>
                  <a:srgbClr val="FFFF00"/>
                </a:solidFill>
                <a:latin typeface="微软雅黑" panose="020B0503020204020204" pitchFamily="34" charset="-122"/>
                <a:ea typeface="微软雅黑" panose="020B0503020204020204" pitchFamily="34" charset="-122"/>
              </a:rPr>
              <a:t>int</a:t>
            </a:r>
            <a:r>
              <a:rPr lang="en-US" altLang="zh-CN" dirty="0">
                <a:solidFill>
                  <a:srgbClr val="FFFF00"/>
                </a:solidFill>
                <a:latin typeface="微软雅黑" panose="020B0503020204020204" pitchFamily="34" charset="-122"/>
                <a:ea typeface="微软雅黑" panose="020B0503020204020204" pitchFamily="34" charset="-122"/>
              </a:rPr>
              <a:t> ;</a:t>
            </a:r>
          </a:p>
          <a:p>
            <a:r>
              <a:rPr lang="en-US" altLang="zh-CN" dirty="0" smtClean="0">
                <a:solidFill>
                  <a:srgbClr val="FFFF00"/>
                </a:solidFill>
                <a:latin typeface="微软雅黑" panose="020B0503020204020204" pitchFamily="34" charset="-122"/>
                <a:ea typeface="微软雅黑" panose="020B0503020204020204" pitchFamily="34" charset="-122"/>
              </a:rPr>
              <a:t>set </a:t>
            </a:r>
            <a:r>
              <a:rPr lang="en-US" altLang="zh-CN" dirty="0">
                <a:solidFill>
                  <a:srgbClr val="FFFF00"/>
                </a:solidFill>
                <a:latin typeface="微软雅黑" panose="020B0503020204020204" pitchFamily="34" charset="-122"/>
                <a:ea typeface="微软雅黑" panose="020B0503020204020204" pitchFamily="34" charset="-122"/>
              </a:rPr>
              <a:t>z=0;</a:t>
            </a:r>
          </a:p>
          <a:p>
            <a:r>
              <a:rPr lang="en-US" altLang="zh-CN" dirty="0" smtClean="0">
                <a:solidFill>
                  <a:srgbClr val="FFFF00"/>
                </a:solidFill>
                <a:latin typeface="微软雅黑" panose="020B0503020204020204" pitchFamily="34" charset="-122"/>
                <a:ea typeface="微软雅黑" panose="020B0503020204020204" pitchFamily="34" charset="-122"/>
              </a:rPr>
              <a:t>select </a:t>
            </a:r>
            <a:r>
              <a:rPr lang="en-US" altLang="zh-CN" dirty="0">
                <a:solidFill>
                  <a:srgbClr val="FFFF00"/>
                </a:solidFill>
                <a:latin typeface="微软雅黑" panose="020B0503020204020204" pitchFamily="34" charset="-122"/>
                <a:ea typeface="微软雅黑" panose="020B0503020204020204" pitchFamily="34" charset="-122"/>
              </a:rPr>
              <a:t>count(name) into  @x from </a:t>
            </a:r>
            <a:r>
              <a:rPr lang="en-US" altLang="zh-CN" dirty="0" smtClean="0">
                <a:solidFill>
                  <a:srgbClr val="FFFF00"/>
                </a:solidFill>
                <a:latin typeface="微软雅黑" panose="020B0503020204020204" pitchFamily="34" charset="-122"/>
                <a:ea typeface="微软雅黑" panose="020B0503020204020204" pitchFamily="34" charset="-122"/>
              </a:rPr>
              <a:t>db9.user </a:t>
            </a:r>
            <a:r>
              <a:rPr lang="en-US" altLang="zh-CN" dirty="0">
                <a:solidFill>
                  <a:srgbClr val="FFFF00"/>
                </a:solidFill>
                <a:latin typeface="微软雅黑" panose="020B0503020204020204" pitchFamily="34" charset="-122"/>
                <a:ea typeface="微软雅黑" panose="020B0503020204020204" pitchFamily="34" charset="-122"/>
              </a:rPr>
              <a:t>where shell=bash;</a:t>
            </a:r>
          </a:p>
          <a:p>
            <a:r>
              <a:rPr lang="en-US" altLang="zh-CN" dirty="0" smtClean="0">
                <a:solidFill>
                  <a:srgbClr val="FFFF00"/>
                </a:solidFill>
                <a:latin typeface="微软雅黑" panose="020B0503020204020204" pitchFamily="34" charset="-122"/>
                <a:ea typeface="微软雅黑" panose="020B0503020204020204" pitchFamily="34" charset="-122"/>
              </a:rPr>
              <a:t>select </a:t>
            </a:r>
            <a:r>
              <a:rPr lang="en-US" altLang="zh-CN" dirty="0">
                <a:solidFill>
                  <a:srgbClr val="FFFF00"/>
                </a:solidFill>
                <a:latin typeface="微软雅黑" panose="020B0503020204020204" pitchFamily="34" charset="-122"/>
                <a:ea typeface="微软雅黑" panose="020B0503020204020204" pitchFamily="34" charset="-122"/>
              </a:rPr>
              <a:t>count(name) into  @y from </a:t>
            </a:r>
            <a:r>
              <a:rPr lang="en-US" altLang="zh-CN" dirty="0" err="1">
                <a:solidFill>
                  <a:srgbClr val="FFFF00"/>
                </a:solidFill>
                <a:latin typeface="微软雅黑" panose="020B0503020204020204" pitchFamily="34" charset="-122"/>
                <a:ea typeface="微软雅黑" panose="020B0503020204020204" pitchFamily="34" charset="-122"/>
              </a:rPr>
              <a:t>userdb.user</a:t>
            </a:r>
            <a:r>
              <a:rPr lang="en-US" altLang="zh-CN" dirty="0">
                <a:solidFill>
                  <a:srgbClr val="FFFF00"/>
                </a:solidFill>
                <a:latin typeface="微软雅黑" panose="020B0503020204020204" pitchFamily="34" charset="-122"/>
                <a:ea typeface="微软雅黑" panose="020B0503020204020204" pitchFamily="34" charset="-122"/>
              </a:rPr>
              <a:t> where shell=</a:t>
            </a:r>
            <a:r>
              <a:rPr lang="en-US" altLang="zh-CN" dirty="0" err="1">
                <a:solidFill>
                  <a:srgbClr val="FFFF00"/>
                </a:solidFill>
                <a:latin typeface="微软雅黑" panose="020B0503020204020204" pitchFamily="34" charset="-122"/>
                <a:ea typeface="微软雅黑" panose="020B0503020204020204" pitchFamily="34" charset="-122"/>
              </a:rPr>
              <a:t>nologin</a:t>
            </a:r>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smtClean="0">
                <a:solidFill>
                  <a:srgbClr val="FFFF00"/>
                </a:solidFill>
                <a:latin typeface="微软雅黑" panose="020B0503020204020204" pitchFamily="34" charset="-122"/>
                <a:ea typeface="微软雅黑" panose="020B0503020204020204" pitchFamily="34" charset="-122"/>
              </a:rPr>
              <a:t>set </a:t>
            </a:r>
            <a:r>
              <a:rPr lang="en-US" altLang="zh-CN" dirty="0">
                <a:solidFill>
                  <a:srgbClr val="FFFF00"/>
                </a:solidFill>
                <a:latin typeface="微软雅黑" panose="020B0503020204020204" pitchFamily="34" charset="-122"/>
                <a:ea typeface="微软雅黑" panose="020B0503020204020204" pitchFamily="34" charset="-122"/>
              </a:rPr>
              <a:t>z=@x+@y;</a:t>
            </a:r>
          </a:p>
          <a:p>
            <a:r>
              <a:rPr lang="en-US" altLang="zh-CN" dirty="0" smtClean="0">
                <a:solidFill>
                  <a:srgbClr val="FFFF00"/>
                </a:solidFill>
                <a:latin typeface="微软雅黑" panose="020B0503020204020204" pitchFamily="34" charset="-122"/>
                <a:ea typeface="微软雅黑" panose="020B0503020204020204" pitchFamily="34" charset="-122"/>
              </a:rPr>
              <a:t>select </a:t>
            </a:r>
            <a:r>
              <a:rPr lang="en-US" altLang="zh-CN" dirty="0">
                <a:solidFill>
                  <a:srgbClr val="FFFF00"/>
                </a:solidFill>
                <a:latin typeface="微软雅黑" panose="020B0503020204020204" pitchFamily="34" charset="-122"/>
                <a:ea typeface="微软雅黑" panose="020B0503020204020204" pitchFamily="34" charset="-122"/>
              </a:rPr>
              <a:t>z;</a:t>
            </a:r>
          </a:p>
          <a:p>
            <a:r>
              <a:rPr lang="en-US" altLang="zh-CN" dirty="0" smtClean="0">
                <a:solidFill>
                  <a:srgbClr val="FFFF00"/>
                </a:solidFill>
                <a:latin typeface="微软雅黑" panose="020B0503020204020204" pitchFamily="34" charset="-122"/>
                <a:ea typeface="微软雅黑" panose="020B0503020204020204" pitchFamily="34" charset="-122"/>
              </a:rPr>
              <a:t>end</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delimiter </a:t>
            </a:r>
            <a:r>
              <a:rPr lang="en-US" altLang="zh-CN" dirty="0" smtClean="0">
                <a:solidFill>
                  <a:srgbClr val="FFFF00"/>
                </a:solidFill>
                <a:latin typeface="微软雅黑" panose="020B0503020204020204" pitchFamily="34" charset="-122"/>
                <a:ea typeface="微软雅黑" panose="020B0503020204020204" pitchFamily="34" charset="-122"/>
              </a:rPr>
              <a:t>;</a:t>
            </a:r>
          </a:p>
          <a:p>
            <a:endParaRPr lang="en-US" altLang="zh-CN" dirty="0">
              <a:solidFill>
                <a:srgbClr val="FFFF00"/>
              </a:solidFill>
              <a:latin typeface="微软雅黑" panose="020B0503020204020204" pitchFamily="34" charset="-122"/>
              <a:ea typeface="微软雅黑" panose="020B0503020204020204" pitchFamily="34" charset="-122"/>
            </a:endParaRPr>
          </a:p>
          <a:p>
            <a:endParaRPr lang="en-US" altLang="zh-CN" dirty="0" smtClean="0">
              <a:solidFill>
                <a:srgbClr val="FFFF00"/>
              </a:solidFill>
              <a:latin typeface="微软雅黑" panose="020B0503020204020204" pitchFamily="34" charset="-122"/>
              <a:ea typeface="微软雅黑" panose="020B0503020204020204" pitchFamily="34" charset="-122"/>
            </a:endParaRPr>
          </a:p>
          <a:p>
            <a:endParaRPr lang="en-US" altLang="zh-CN" dirty="0">
              <a:solidFill>
                <a:srgbClr val="FFFF00"/>
              </a:solidFill>
              <a:latin typeface="微软雅黑" panose="020B0503020204020204" pitchFamily="34" charset="-122"/>
              <a:ea typeface="微软雅黑" panose="020B0503020204020204" pitchFamily="34" charset="-122"/>
            </a:endParaRPr>
          </a:p>
          <a:p>
            <a:endParaRPr lang="en-US" altLang="zh-CN" dirty="0" smtClean="0">
              <a:solidFill>
                <a:srgbClr val="FFFF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884103" y="4277995"/>
            <a:ext cx="5576329" cy="2031325"/>
          </a:xfrm>
          <a:prstGeom prst="rect">
            <a:avLst/>
          </a:prstGeom>
          <a:noFill/>
          <a:ln>
            <a:solidFill>
              <a:schemeClr val="tx1"/>
            </a:solidFill>
          </a:ln>
        </p:spPr>
        <p:txBody>
          <a:bodyPr wrap="square" rtlCol="0">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smtClean="0">
                <a:solidFill>
                  <a:srgbClr val="FFFF00"/>
                </a:solidFill>
                <a:latin typeface="微软雅黑" panose="020B0503020204020204" pitchFamily="34" charset="-122"/>
                <a:ea typeface="微软雅黑" panose="020B0503020204020204" pitchFamily="34" charset="-122"/>
              </a:rPr>
              <a:t>&gt;</a:t>
            </a:r>
          </a:p>
          <a:p>
            <a:r>
              <a:rPr lang="en-US" altLang="zh-CN" dirty="0" smtClean="0">
                <a:solidFill>
                  <a:srgbClr val="FFFF00"/>
                </a:solidFill>
                <a:latin typeface="微软雅黑" panose="020B0503020204020204" pitchFamily="34" charset="-122"/>
                <a:ea typeface="微软雅黑" panose="020B0503020204020204" pitchFamily="34" charset="-122"/>
              </a:rPr>
              <a:t>call </a:t>
            </a:r>
            <a:r>
              <a:rPr lang="en-US" altLang="zh-CN" dirty="0">
                <a:solidFill>
                  <a:srgbClr val="FFFF00"/>
                </a:solidFill>
                <a:latin typeface="微软雅黑" panose="020B0503020204020204" pitchFamily="34" charset="-122"/>
                <a:ea typeface="微软雅黑" panose="020B0503020204020204" pitchFamily="34" charset="-122"/>
              </a:rPr>
              <a:t>say("/bin/bash","/</a:t>
            </a:r>
            <a:r>
              <a:rPr lang="en-US" altLang="zh-CN" dirty="0" err="1">
                <a:solidFill>
                  <a:srgbClr val="FFFF00"/>
                </a:solidFill>
                <a:latin typeface="微软雅黑" panose="020B0503020204020204" pitchFamily="34" charset="-122"/>
                <a:ea typeface="微软雅黑" panose="020B0503020204020204" pitchFamily="34" charset="-122"/>
              </a:rPr>
              <a:t>sbin</a:t>
            </a:r>
            <a:r>
              <a:rPr lang="en-US" altLang="zh-CN" dirty="0">
                <a:solidFill>
                  <a:srgbClr val="FFFF00"/>
                </a:solidFill>
                <a:latin typeface="微软雅黑" panose="020B0503020204020204" pitchFamily="34" charset="-122"/>
                <a:ea typeface="微软雅黑" panose="020B0503020204020204" pitchFamily="34" charset="-122"/>
              </a:rPr>
              <a:t>/</a:t>
            </a:r>
            <a:r>
              <a:rPr lang="en-US" altLang="zh-CN" dirty="0" err="1">
                <a:solidFill>
                  <a:srgbClr val="FFFF00"/>
                </a:solidFill>
                <a:latin typeface="微软雅黑" panose="020B0503020204020204" pitchFamily="34" charset="-122"/>
                <a:ea typeface="微软雅黑" panose="020B0503020204020204" pitchFamily="34" charset="-122"/>
              </a:rPr>
              <a:t>nologin</a:t>
            </a:r>
            <a:r>
              <a:rPr lang="en-US" altLang="zh-CN" dirty="0">
                <a:solidFill>
                  <a:srgbClr val="FFFF00"/>
                </a:solidFill>
                <a:latin typeface="微软雅黑" panose="020B0503020204020204" pitchFamily="34" charset="-122"/>
                <a:ea typeface="微软雅黑" panose="020B0503020204020204" pitchFamily="34" charset="-122"/>
              </a:rPr>
              <a:t>",@</a:t>
            </a:r>
            <a:r>
              <a:rPr lang="en-US" altLang="zh-CN" dirty="0" err="1">
                <a:solidFill>
                  <a:srgbClr val="FFFF00"/>
                </a:solidFill>
                <a:latin typeface="微软雅黑" panose="020B0503020204020204" pitchFamily="34" charset="-122"/>
                <a:ea typeface="微软雅黑" panose="020B0503020204020204" pitchFamily="34" charset="-122"/>
              </a:rPr>
              <a:t>x,@y</a:t>
            </a:r>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z    </a:t>
            </a:r>
            <a:r>
              <a:rPr lang="en-US" altLang="zh-CN" dirty="0" smtClean="0">
                <a:solidFill>
                  <a:srgbClr val="FFFF00"/>
                </a:solidFill>
                <a:latin typeface="微软雅黑" panose="020B0503020204020204" pitchFamily="34" charset="-122"/>
                <a:ea typeface="微软雅黑" panose="020B0503020204020204" pitchFamily="34" charset="-122"/>
              </a:rPr>
              <a:t>      |</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38 </a:t>
            </a:r>
            <a:r>
              <a:rPr lang="en-US" altLang="zh-CN" dirty="0" smtClean="0">
                <a:solidFill>
                  <a:srgbClr val="FFFF00"/>
                </a:solidFill>
                <a:latin typeface="微软雅黑" panose="020B0503020204020204" pitchFamily="34" charset="-122"/>
                <a:ea typeface="微软雅黑" panose="020B0503020204020204" pitchFamily="34" charset="-122"/>
              </a:rPr>
              <a:t>     |</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67112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条件</a:t>
            </a:r>
            <a:r>
              <a:rPr lang="zh-CN" altLang="en-US" dirty="0" smtClean="0"/>
              <a:t>判断</a:t>
            </a:r>
            <a:endParaRPr lang="zh-CN" altLang="en-US" dirty="0"/>
          </a:p>
        </p:txBody>
      </p:sp>
      <p:sp>
        <p:nvSpPr>
          <p:cNvPr id="3" name="内容占位符 2"/>
          <p:cNvSpPr>
            <a:spLocks noGrp="1"/>
          </p:cNvSpPr>
          <p:nvPr>
            <p:ph sz="quarter" idx="10"/>
          </p:nvPr>
        </p:nvSpPr>
        <p:spPr>
          <a:xfrm>
            <a:off x="611560" y="1628800"/>
            <a:ext cx="7608416" cy="497957"/>
          </a:xfrm>
        </p:spPr>
        <p:txBody>
          <a:bodyPr/>
          <a:lstStyle/>
          <a:p>
            <a:r>
              <a:rPr lang="zh-CN" altLang="en-US" dirty="0"/>
              <a:t>数值的</a:t>
            </a:r>
            <a:r>
              <a:rPr lang="zh-CN" altLang="en-US" dirty="0" smtClean="0"/>
              <a:t>比较</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6123634"/>
              </p:ext>
            </p:extLst>
          </p:nvPr>
        </p:nvGraphicFramePr>
        <p:xfrm>
          <a:off x="1079999" y="2242972"/>
          <a:ext cx="6732361" cy="2592288"/>
        </p:xfrm>
        <a:graphic>
          <a:graphicData uri="http://schemas.openxmlformats.org/drawingml/2006/table">
            <a:tbl>
              <a:tblPr>
                <a:tableStyleId>{073A0DAA-6AF3-43AB-8588-CEC1D06C72B9}</a:tableStyleId>
              </a:tblPr>
              <a:tblGrid>
                <a:gridCol w="2801403"/>
                <a:gridCol w="3930958"/>
              </a:tblGrid>
              <a:tr h="404687">
                <a:tc>
                  <a:txBody>
                    <a:bodyPr/>
                    <a:lstStyle/>
                    <a:p>
                      <a:pPr marL="0" marR="0" indent="0" algn="ctr" defTabSz="914400" rtl="0" eaLnBrk="1" latinLnBrk="0" hangingPunct="1">
                        <a:spcBef>
                          <a:spcPts val="0"/>
                        </a:spcBef>
                        <a:spcAft>
                          <a:spcPts val="0"/>
                        </a:spcAft>
                        <a:buClrTx/>
                        <a:buSzTx/>
                        <a:buFontTx/>
                        <a:buNone/>
                        <a:defRPr/>
                      </a:pPr>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类  型</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a:txBody>
                  <a:tcPr marL="125912" marR="125912" marT="62995" marB="62995" anchor="ctr">
                    <a:solidFill>
                      <a:schemeClr val="tx1">
                        <a:lumMod val="65000"/>
                      </a:schemeClr>
                    </a:solidFill>
                  </a:tcPr>
                </a:tc>
                <a:tc>
                  <a:txBody>
                    <a:bodyPr/>
                    <a:lstStyle/>
                    <a:p>
                      <a:pPr marL="0" marR="0" indent="0" algn="ctr" defTabSz="914400" rtl="0" eaLnBrk="1" latinLnBrk="0" hangingPunct="1">
                        <a:spcBef>
                          <a:spcPts val="0"/>
                        </a:spcBef>
                        <a:spcAft>
                          <a:spcPts val="0"/>
                        </a:spcAft>
                        <a:buClrTx/>
                        <a:buSzTx/>
                        <a:buFontTx/>
                        <a:buNone/>
                        <a:defRPr/>
                      </a:pPr>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用  途</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a:txBody>
                  <a:tcPr marL="125912" marR="125912" marT="62995" marB="62995" anchor="ctr">
                    <a:solidFill>
                      <a:schemeClr val="tx1">
                        <a:lumMod val="65000"/>
                      </a:schemeClr>
                    </a:solidFill>
                  </a:tcPr>
                </a:tc>
              </a:tr>
              <a:tr h="404713">
                <a:tc>
                  <a:txBody>
                    <a:bodyPr/>
                    <a:lstStyle/>
                    <a:p>
                      <a:r>
                        <a:rPr lang="en-US" altLang="zh-CN"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c>
                  <a:txBody>
                    <a:bodyPr/>
                    <a:lstStyle/>
                    <a:p>
                      <a:r>
                        <a:rPr lang="zh-CN" altLang="en-US" sz="1800" dirty="0" smtClean="0">
                          <a:latin typeface="微软雅黑" panose="020B0503020204020204" pitchFamily="34" charset="-122"/>
                          <a:ea typeface="微软雅黑" panose="020B0503020204020204" pitchFamily="34" charset="-122"/>
                        </a:rPr>
                        <a:t>等于</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r>
              <a:tr h="404713">
                <a:tc>
                  <a:txBody>
                    <a:bodyPr/>
                    <a:lstStyle/>
                    <a:p>
                      <a:r>
                        <a:rPr lang="en-US" altLang="zh-CN" sz="1800" dirty="0" smtClean="0">
                          <a:latin typeface="微软雅黑" panose="020B0503020204020204" pitchFamily="34" charset="-122"/>
                          <a:ea typeface="微软雅黑" panose="020B0503020204020204" pitchFamily="34" charset="-122"/>
                        </a:rPr>
                        <a:t>&gt;</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&gt;=</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c>
                  <a:txBody>
                    <a:bodyPr/>
                    <a:lstStyle/>
                    <a:p>
                      <a:r>
                        <a:rPr lang="zh-CN" altLang="en-US" sz="1800" dirty="0" smtClean="0">
                          <a:latin typeface="微软雅黑" panose="020B0503020204020204" pitchFamily="34" charset="-122"/>
                          <a:ea typeface="微软雅黑" panose="020B0503020204020204" pitchFamily="34" charset="-122"/>
                        </a:rPr>
                        <a:t>大于、大于或等于</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r>
              <a:tr h="404713">
                <a:tc>
                  <a:txBody>
                    <a:bodyPr/>
                    <a:lstStyle/>
                    <a:p>
                      <a:r>
                        <a:rPr lang="en-US" altLang="zh-CN" sz="1800" dirty="0" smtClean="0">
                          <a:latin typeface="微软雅黑" panose="020B0503020204020204" pitchFamily="34" charset="-122"/>
                          <a:ea typeface="微软雅黑" panose="020B0503020204020204" pitchFamily="34" charset="-122"/>
                        </a:rPr>
                        <a:t>&lt;</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&lt;=</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c>
                  <a:txBody>
                    <a:bodyPr/>
                    <a:lstStyle/>
                    <a:p>
                      <a:r>
                        <a:rPr lang="zh-CN" altLang="en-US" sz="1800" dirty="0" smtClean="0">
                          <a:latin typeface="微软雅黑" panose="020B0503020204020204" pitchFamily="34" charset="-122"/>
                          <a:ea typeface="微软雅黑" panose="020B0503020204020204" pitchFamily="34" charset="-122"/>
                        </a:rPr>
                        <a:t>小于、小于或等于</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r>
              <a:tr h="404713">
                <a:tc>
                  <a:txBody>
                    <a:bodyPr/>
                    <a:lstStyle/>
                    <a:p>
                      <a:r>
                        <a:rPr lang="en-US" altLang="zh-CN"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c>
                  <a:txBody>
                    <a:bodyPr/>
                    <a:lstStyle/>
                    <a:p>
                      <a:r>
                        <a:rPr lang="zh-CN" altLang="en-US" sz="1800" dirty="0" smtClean="0">
                          <a:latin typeface="微软雅黑" panose="020B0503020204020204" pitchFamily="34" charset="-122"/>
                          <a:ea typeface="微软雅黑" panose="020B0503020204020204" pitchFamily="34" charset="-122"/>
                        </a:rPr>
                        <a:t>不等于</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r>
              <a:tr h="568749">
                <a:tc>
                  <a:txBody>
                    <a:bodyPr/>
                    <a:lstStyle/>
                    <a:p>
                      <a:r>
                        <a:rPr lang="en-US" altLang="zh-CN" sz="1800" dirty="0" smtClean="0">
                          <a:latin typeface="微软雅黑" panose="020B0503020204020204" pitchFamily="34" charset="-122"/>
                          <a:ea typeface="微软雅黑" panose="020B0503020204020204" pitchFamily="34" charset="-122"/>
                        </a:rPr>
                        <a:t>BETWEEN .. AND ..</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c>
                  <a:txBody>
                    <a:bodyPr/>
                    <a:lstStyle/>
                    <a:p>
                      <a:r>
                        <a:rPr lang="zh-CN" altLang="en-US" sz="1800" dirty="0" smtClean="0">
                          <a:latin typeface="微软雅黑" panose="020B0503020204020204" pitchFamily="34" charset="-122"/>
                          <a:ea typeface="微软雅黑" panose="020B0503020204020204" pitchFamily="34" charset="-122"/>
                        </a:rPr>
                        <a:t>在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与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之间</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r>
            </a:tbl>
          </a:graphicData>
        </a:graphic>
      </p:graphicFrame>
    </p:spTree>
    <p:extLst>
      <p:ext uri="{BB962C8B-B14F-4D97-AF65-F5344CB8AC3E}">
        <p14:creationId xmlns:p14="http://schemas.microsoft.com/office/powerpoint/2010/main" val="3235404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条件</a:t>
            </a:r>
            <a:r>
              <a:rPr lang="zh-CN" altLang="en-US" dirty="0"/>
              <a:t>判断</a:t>
            </a:r>
            <a:r>
              <a:rPr lang="zh-CN" altLang="en-US" dirty="0" smtClean="0"/>
              <a:t>（续</a:t>
            </a:r>
            <a:r>
              <a:rPr lang="en-US" altLang="zh-CN" dirty="0"/>
              <a:t>1</a:t>
            </a:r>
            <a:r>
              <a:rPr lang="zh-CN" altLang="en-US" dirty="0" smtClean="0"/>
              <a:t>）</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67883487"/>
              </p:ext>
            </p:extLst>
          </p:nvPr>
        </p:nvGraphicFramePr>
        <p:xfrm>
          <a:off x="683568" y="2216860"/>
          <a:ext cx="7631280" cy="2940332"/>
        </p:xfrm>
        <a:graphic>
          <a:graphicData uri="http://schemas.openxmlformats.org/drawingml/2006/table">
            <a:tbl>
              <a:tblPr>
                <a:tableStyleId>{073A0DAA-6AF3-43AB-8588-CEC1D06C72B9}</a:tableStyleId>
              </a:tblPr>
              <a:tblGrid>
                <a:gridCol w="2572192"/>
                <a:gridCol w="5059088"/>
              </a:tblGrid>
              <a:tr h="420026">
                <a:tc>
                  <a:txBody>
                    <a:bodyPr/>
                    <a:lstStyle/>
                    <a:p>
                      <a:pPr marL="0" marR="0" indent="0" algn="ctr" defTabSz="914400" rtl="0" eaLnBrk="1" latinLnBrk="0" hangingPunct="1">
                        <a:spcBef>
                          <a:spcPts val="0"/>
                        </a:spcBef>
                        <a:spcAft>
                          <a:spcPts val="0"/>
                        </a:spcAft>
                        <a:buClrTx/>
                        <a:buSzTx/>
                        <a:buFontTx/>
                        <a:buNone/>
                        <a:defRPr/>
                      </a:pPr>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类  型</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a:txBody>
                  <a:tcPr marL="125912" marR="125912" marT="62995" marB="62995" anchor="ctr">
                    <a:solidFill>
                      <a:schemeClr val="tx1">
                        <a:lumMod val="65000"/>
                      </a:schemeClr>
                    </a:solidFill>
                  </a:tcPr>
                </a:tc>
                <a:tc>
                  <a:txBody>
                    <a:bodyPr/>
                    <a:lstStyle/>
                    <a:p>
                      <a:pPr marL="0" marR="0" indent="0" algn="ctr" defTabSz="914400" rtl="0" eaLnBrk="1" latinLnBrk="0" hangingPunct="1">
                        <a:spcBef>
                          <a:spcPts val="0"/>
                        </a:spcBef>
                        <a:spcAft>
                          <a:spcPts val="0"/>
                        </a:spcAft>
                        <a:buClrTx/>
                        <a:buSzTx/>
                        <a:buFontTx/>
                        <a:buNone/>
                        <a:defRPr/>
                      </a:pPr>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用  途</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a:txBody>
                  <a:tcPr marL="125912" marR="125912" marT="62995" marB="62995" anchor="ctr">
                    <a:solidFill>
                      <a:schemeClr val="tx1">
                        <a:lumMod val="65000"/>
                      </a:schemeClr>
                    </a:solidFill>
                  </a:tcPr>
                </a:tc>
              </a:tr>
              <a:tr h="420051">
                <a:tc>
                  <a:txBody>
                    <a:bodyPr/>
                    <a:lstStyle/>
                    <a:p>
                      <a:r>
                        <a:rPr lang="en-US" altLang="zh-CN" sz="1800" dirty="0" smtClean="0">
                          <a:latin typeface="微软雅黑" panose="020B0503020204020204" pitchFamily="34" charset="-122"/>
                          <a:ea typeface="微软雅黑" panose="020B0503020204020204" pitchFamily="34" charset="-122"/>
                        </a:rPr>
                        <a:t>OR </a:t>
                      </a:r>
                      <a:r>
                        <a:rPr lang="zh-CN" altLang="en-US" sz="1800" baseline="0" dirty="0" smtClean="0">
                          <a:latin typeface="微软雅黑" panose="020B0503020204020204" pitchFamily="34" charset="-122"/>
                          <a:ea typeface="微软雅黑" panose="020B0503020204020204" pitchFamily="34" charset="-122"/>
                        </a:rPr>
                        <a:t>、</a:t>
                      </a:r>
                      <a:r>
                        <a:rPr lang="en-US" altLang="zh-CN" sz="1800" baseline="0" dirty="0" smtClean="0">
                          <a:latin typeface="微软雅黑" panose="020B0503020204020204" pitchFamily="34" charset="-122"/>
                          <a:ea typeface="微软雅黑" panose="020B0503020204020204" pitchFamily="34" charset="-122"/>
                        </a:rPr>
                        <a:t>AND </a:t>
                      </a:r>
                      <a:r>
                        <a:rPr lang="zh-CN" altLang="en-US" sz="1800" baseline="0" dirty="0" smtClean="0">
                          <a:latin typeface="微软雅黑" panose="020B0503020204020204" pitchFamily="34" charset="-122"/>
                          <a:ea typeface="微软雅黑" panose="020B0503020204020204" pitchFamily="34" charset="-122"/>
                        </a:rPr>
                        <a:t>、</a:t>
                      </a:r>
                      <a:r>
                        <a:rPr lang="en-US" altLang="zh-CN" sz="1800" baseline="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c>
                  <a:txBody>
                    <a:bodyPr/>
                    <a:lstStyle/>
                    <a:p>
                      <a:r>
                        <a:rPr lang="zh-CN" altLang="en-US" sz="1800" dirty="0" smtClean="0">
                          <a:latin typeface="微软雅黑" panose="020B0503020204020204" pitchFamily="34" charset="-122"/>
                          <a:ea typeface="微软雅黑" panose="020B0503020204020204" pitchFamily="34" charset="-122"/>
                        </a:rPr>
                        <a:t>逻辑或、逻辑与、逻辑非</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r>
              <a:tr h="420051">
                <a:tc>
                  <a:txBody>
                    <a:bodyPr/>
                    <a:lstStyle/>
                    <a:p>
                      <a:r>
                        <a:rPr lang="en-US" altLang="zh-CN" sz="1800" dirty="0" smtClean="0">
                          <a:latin typeface="微软雅黑" panose="020B0503020204020204" pitchFamily="34" charset="-122"/>
                          <a:ea typeface="微软雅黑" panose="020B0503020204020204" pitchFamily="34" charset="-122"/>
                        </a:rPr>
                        <a:t>IN .. </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NOT IN .. </a:t>
                      </a:r>
                    </a:p>
                  </a:txBody>
                  <a:tcPr marL="126015" marR="126015" marT="63008" marB="63008" anchor="ctr"/>
                </a:tc>
                <a:tc>
                  <a:txBody>
                    <a:bodyPr/>
                    <a:lstStyle/>
                    <a:p>
                      <a:r>
                        <a:rPr lang="zh-CN" altLang="en-US" sz="1800" dirty="0" smtClean="0">
                          <a:latin typeface="微软雅黑" panose="020B0503020204020204" pitchFamily="34" charset="-122"/>
                          <a:ea typeface="微软雅黑" panose="020B0503020204020204" pitchFamily="34" charset="-122"/>
                        </a:rPr>
                        <a:t>在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范围内、不在</a:t>
                      </a:r>
                      <a:r>
                        <a:rPr lang="zh-CN" altLang="en-US" sz="1800" baseline="0" dirty="0" smtClean="0">
                          <a:latin typeface="微软雅黑" panose="020B0503020204020204" pitchFamily="34" charset="-122"/>
                          <a:ea typeface="微软雅黑" panose="020B0503020204020204" pitchFamily="34" charset="-122"/>
                        </a:rPr>
                        <a:t> </a:t>
                      </a:r>
                      <a:r>
                        <a:rPr lang="en-US" altLang="zh-CN" sz="1800" baseline="0" dirty="0" smtClean="0">
                          <a:latin typeface="微软雅黑" panose="020B0503020204020204" pitchFamily="34" charset="-122"/>
                          <a:ea typeface="微软雅黑" panose="020B0503020204020204" pitchFamily="34" charset="-122"/>
                        </a:rPr>
                        <a:t>.. </a:t>
                      </a:r>
                      <a:r>
                        <a:rPr lang="zh-CN" altLang="en-US" sz="1800" baseline="0" dirty="0" smtClean="0">
                          <a:latin typeface="微软雅黑" panose="020B0503020204020204" pitchFamily="34" charset="-122"/>
                          <a:ea typeface="微软雅黑" panose="020B0503020204020204" pitchFamily="34" charset="-122"/>
                        </a:rPr>
                        <a:t>范围内</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r>
              <a:tr h="420051">
                <a:tc>
                  <a:txBody>
                    <a:bodyPr/>
                    <a:lstStyle/>
                    <a:p>
                      <a:r>
                        <a:rPr lang="en-US" altLang="zh-CN" sz="1800" dirty="0" smtClean="0">
                          <a:latin typeface="微软雅黑" panose="020B0503020204020204" pitchFamily="34" charset="-122"/>
                          <a:ea typeface="微软雅黑" panose="020B0503020204020204" pitchFamily="34" charset="-122"/>
                        </a:rPr>
                        <a:t>IS NULL</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c>
                  <a:txBody>
                    <a:bodyPr/>
                    <a:lstStyle/>
                    <a:p>
                      <a:r>
                        <a:rPr lang="zh-CN" altLang="en-US" sz="1800" dirty="0" smtClean="0">
                          <a:latin typeface="微软雅黑" panose="020B0503020204020204" pitchFamily="34" charset="-122"/>
                          <a:ea typeface="微软雅黑" panose="020B0503020204020204" pitchFamily="34" charset="-122"/>
                        </a:rPr>
                        <a:t>字段的值为空</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r>
              <a:tr h="420051">
                <a:tc>
                  <a:txBody>
                    <a:bodyPr/>
                    <a:lstStyle/>
                    <a:p>
                      <a:r>
                        <a:rPr lang="en-US" altLang="zh-CN" sz="1800" dirty="0" smtClean="0">
                          <a:latin typeface="微软雅黑" panose="020B0503020204020204" pitchFamily="34" charset="-122"/>
                          <a:ea typeface="微软雅黑" panose="020B0503020204020204" pitchFamily="34" charset="-122"/>
                        </a:rPr>
                        <a:t>IS NOT NULL</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c>
                  <a:txBody>
                    <a:bodyPr/>
                    <a:lstStyle/>
                    <a:p>
                      <a:pPr marL="0" marR="0" indent="0" algn="l" defTabSz="914400" rtl="0" eaLnBrk="1" latinLnBrk="0" hangingPunct="1">
                        <a:spcBef>
                          <a:spcPts val="0"/>
                        </a:spcBef>
                        <a:spcAft>
                          <a:spcPts val="0"/>
                        </a:spcAft>
                        <a:buClrTx/>
                        <a:buSzTx/>
                        <a:buFontTx/>
                        <a:buNone/>
                        <a:defRPr/>
                      </a:pPr>
                      <a:r>
                        <a:rPr lang="zh-CN" altLang="en-US" sz="1800" dirty="0" smtClean="0">
                          <a:latin typeface="微软雅黑" panose="020B0503020204020204" pitchFamily="34" charset="-122"/>
                          <a:ea typeface="微软雅黑" panose="020B0503020204020204" pitchFamily="34" charset="-122"/>
                        </a:rPr>
                        <a:t>字段的值不为空</a:t>
                      </a:r>
                    </a:p>
                  </a:txBody>
                  <a:tcPr marL="126015" marR="126015" marT="63008" marB="63008" anchor="ctr"/>
                </a:tc>
              </a:tr>
              <a:tr h="420051">
                <a:tc>
                  <a:txBody>
                    <a:bodyPr/>
                    <a:lstStyle/>
                    <a:p>
                      <a:r>
                        <a:rPr lang="en-US" altLang="zh-CN" sz="1800" dirty="0" smtClean="0">
                          <a:latin typeface="微软雅黑" panose="020B0503020204020204" pitchFamily="34" charset="-122"/>
                          <a:ea typeface="微软雅黑" panose="020B0503020204020204" pitchFamily="34" charset="-122"/>
                        </a:rPr>
                        <a:t>LIKE </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c>
                  <a:txBody>
                    <a:bodyPr/>
                    <a:lstStyle/>
                    <a:p>
                      <a:r>
                        <a:rPr lang="zh-CN" altLang="en-US" sz="1800" dirty="0" smtClean="0">
                          <a:latin typeface="微软雅黑" panose="020B0503020204020204" pitchFamily="34" charset="-122"/>
                          <a:ea typeface="微软雅黑" panose="020B0503020204020204" pitchFamily="34" charset="-122"/>
                        </a:rPr>
                        <a:t>模糊匹配</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r>
              <a:tr h="420051">
                <a:tc>
                  <a:txBody>
                    <a:bodyPr/>
                    <a:lstStyle/>
                    <a:p>
                      <a:r>
                        <a:rPr lang="en-US" altLang="zh-CN" sz="1800" dirty="0" smtClean="0">
                          <a:latin typeface="微软雅黑" panose="020B0503020204020204" pitchFamily="34" charset="-122"/>
                          <a:ea typeface="微软雅黑" panose="020B0503020204020204" pitchFamily="34" charset="-122"/>
                        </a:rPr>
                        <a:t>REGEXP</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c>
                  <a:txBody>
                    <a:bodyPr/>
                    <a:lstStyle/>
                    <a:p>
                      <a:r>
                        <a:rPr lang="zh-CN" altLang="en-US" sz="1800" dirty="0" smtClean="0">
                          <a:latin typeface="微软雅黑" panose="020B0503020204020204" pitchFamily="34" charset="-122"/>
                          <a:ea typeface="微软雅黑" panose="020B0503020204020204" pitchFamily="34" charset="-122"/>
                        </a:rPr>
                        <a:t>正则匹配</a:t>
                      </a:r>
                      <a:endParaRPr lang="zh-CN" altLang="en-US" sz="1800" dirty="0">
                        <a:latin typeface="微软雅黑" panose="020B0503020204020204" pitchFamily="34" charset="-122"/>
                        <a:ea typeface="微软雅黑" panose="020B0503020204020204" pitchFamily="34" charset="-122"/>
                      </a:endParaRPr>
                    </a:p>
                  </a:txBody>
                  <a:tcPr marL="126015" marR="126015" marT="63008" marB="63008" anchor="ctr"/>
                </a:tc>
              </a:tr>
            </a:tbl>
          </a:graphicData>
        </a:graphic>
      </p:graphicFrame>
    </p:spTree>
    <p:extLst>
      <p:ext uri="{BB962C8B-B14F-4D97-AF65-F5344CB8AC3E}">
        <p14:creationId xmlns:p14="http://schemas.microsoft.com/office/powerpoint/2010/main" val="26549261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流程控制</a:t>
            </a:r>
            <a:endParaRPr lang="zh-CN" altLang="en-US" dirty="0"/>
          </a:p>
        </p:txBody>
      </p:sp>
    </p:spTree>
    <p:extLst>
      <p:ext uri="{BB962C8B-B14F-4D97-AF65-F5344CB8AC3E}">
        <p14:creationId xmlns:p14="http://schemas.microsoft.com/office/powerpoint/2010/main" val="3966503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11960" y="2774019"/>
            <a:ext cx="4608512" cy="36793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11" name="标题 2"/>
          <p:cNvSpPr>
            <a:spLocks noGrp="1"/>
          </p:cNvSpPr>
          <p:nvPr>
            <p:ph type="ctrTitle"/>
          </p:nvPr>
        </p:nvSpPr>
        <p:spPr/>
        <p:txBody>
          <a:bodyPr/>
          <a:lstStyle/>
          <a:p>
            <a:r>
              <a:rPr lang="zh-CN" altLang="en-US" dirty="0" smtClean="0"/>
              <a:t>顺序结构</a:t>
            </a:r>
            <a:endParaRPr lang="zh-CN" altLang="en-US" dirty="0" smtClean="0"/>
          </a:p>
        </p:txBody>
      </p:sp>
      <p:sp>
        <p:nvSpPr>
          <p:cNvPr id="17410" name="内容占位符 1"/>
          <p:cNvSpPr>
            <a:spLocks noGrp="1"/>
          </p:cNvSpPr>
          <p:nvPr>
            <p:ph sz="quarter" idx="10"/>
          </p:nvPr>
        </p:nvSpPr>
        <p:spPr/>
        <p:txBody>
          <a:bodyPr/>
          <a:lstStyle/>
          <a:p>
            <a:r>
              <a:rPr lang="zh-CN" altLang="en-US" dirty="0" smtClean="0"/>
              <a:t>当“条件成立”时执行命令序列</a:t>
            </a:r>
            <a:endParaRPr lang="en-US" altLang="zh-CN" dirty="0" smtClean="0"/>
          </a:p>
          <a:p>
            <a:r>
              <a:rPr lang="zh-CN" altLang="en-US" dirty="0" smtClean="0"/>
              <a:t>否则，不执行任何操作</a:t>
            </a:r>
            <a:endParaRPr lang="en-US" altLang="zh-CN" dirty="0" smtClean="0"/>
          </a:p>
          <a:p>
            <a:pPr lvl="1"/>
            <a:endParaRPr lang="zh-CN" altLang="en-US" dirty="0" smtClean="0"/>
          </a:p>
        </p:txBody>
      </p:sp>
      <p:sp>
        <p:nvSpPr>
          <p:cNvPr id="17413" name="AutoShape 6"/>
          <p:cNvSpPr>
            <a:spLocks noChangeArrowheads="1"/>
          </p:cNvSpPr>
          <p:nvPr/>
        </p:nvSpPr>
        <p:spPr bwMode="auto">
          <a:xfrm>
            <a:off x="1058202" y="2996952"/>
            <a:ext cx="2505686" cy="1374529"/>
          </a:xfrm>
          <a:prstGeom prst="roundRect">
            <a:avLst>
              <a:gd name="adj" fmla="val 9157"/>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ct val="110000"/>
              </a:lnSpc>
              <a:buClr>
                <a:srgbClr val="006600"/>
              </a:buClr>
              <a:buSzPct val="80000"/>
            </a:pPr>
            <a:r>
              <a:rPr lang="en-US" altLang="en-US" dirty="0">
                <a:solidFill>
                  <a:srgbClr val="FF0000"/>
                </a:solidFill>
                <a:latin typeface="微软雅黑" pitchFamily="34" charset="-122"/>
                <a:ea typeface="微软雅黑" pitchFamily="34" charset="-122"/>
              </a:rPr>
              <a:t>if</a:t>
            </a:r>
            <a:r>
              <a:rPr lang="en-US" altLang="zh-CN" dirty="0">
                <a:solidFill>
                  <a:prstClr val="black"/>
                </a:solidFill>
                <a:latin typeface="微软雅黑" pitchFamily="34" charset="-122"/>
                <a:ea typeface="微软雅黑" pitchFamily="34" charset="-122"/>
              </a:rPr>
              <a:t>  </a:t>
            </a:r>
            <a:r>
              <a:rPr lang="zh-CN" altLang="en-US" dirty="0">
                <a:solidFill>
                  <a:prstClr val="black"/>
                </a:solidFill>
                <a:latin typeface="微软雅黑" pitchFamily="34" charset="-122"/>
                <a:ea typeface="微软雅黑" pitchFamily="34" charset="-122"/>
              </a:rPr>
              <a:t>条件</a:t>
            </a:r>
            <a:r>
              <a:rPr lang="zh-CN" altLang="en-US" dirty="0" smtClean="0">
                <a:solidFill>
                  <a:prstClr val="black"/>
                </a:solidFill>
                <a:latin typeface="微软雅黑" pitchFamily="34" charset="-122"/>
                <a:ea typeface="微软雅黑" pitchFamily="34" charset="-122"/>
              </a:rPr>
              <a:t>测试</a:t>
            </a:r>
            <a:r>
              <a:rPr lang="en-US" altLang="zh-CN" dirty="0" smtClean="0">
                <a:solidFill>
                  <a:prstClr val="black"/>
                </a:solidFill>
                <a:latin typeface="微软雅黑" pitchFamily="34" charset="-122"/>
                <a:ea typeface="微软雅黑" pitchFamily="34" charset="-122"/>
              </a:rPr>
              <a:t> </a:t>
            </a:r>
            <a:r>
              <a:rPr lang="en-US" altLang="en-US" dirty="0" smtClean="0">
                <a:solidFill>
                  <a:srgbClr val="FF0000"/>
                </a:solidFill>
                <a:latin typeface="微软雅黑" pitchFamily="34" charset="-122"/>
                <a:ea typeface="微软雅黑" pitchFamily="34" charset="-122"/>
              </a:rPr>
              <a:t>then </a:t>
            </a:r>
            <a:r>
              <a:rPr lang="en-US" altLang="zh-CN" dirty="0" smtClean="0">
                <a:solidFill>
                  <a:srgbClr val="FF0000"/>
                </a:solidFill>
                <a:latin typeface="微软雅黑" pitchFamily="34" charset="-122"/>
                <a:ea typeface="微软雅黑" pitchFamily="34" charset="-122"/>
              </a:rPr>
              <a:t> </a:t>
            </a:r>
            <a:endParaRPr lang="en-US" altLang="zh-CN" dirty="0">
              <a:solidFill>
                <a:prstClr val="black"/>
              </a:solidFill>
              <a:latin typeface="微软雅黑" pitchFamily="34" charset="-122"/>
              <a:ea typeface="微软雅黑" pitchFamily="34" charset="-122"/>
            </a:endParaRPr>
          </a:p>
          <a:p>
            <a:pPr marL="342900" indent="-342900">
              <a:lnSpc>
                <a:spcPct val="110000"/>
              </a:lnSpc>
              <a:buClr>
                <a:srgbClr val="006600"/>
              </a:buClr>
              <a:buSzPct val="80000"/>
            </a:pPr>
            <a:r>
              <a:rPr lang="en-US" altLang="en-US"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代码</a:t>
            </a:r>
            <a:r>
              <a:rPr lang="en-US" altLang="zh-CN" dirty="0" smtClean="0">
                <a:solidFill>
                  <a:prstClr val="black"/>
                </a:solidFill>
                <a:latin typeface="微软雅黑" pitchFamily="34" charset="-122"/>
                <a:ea typeface="微软雅黑" pitchFamily="34" charset="-122"/>
              </a:rPr>
              <a:t>……</a:t>
            </a:r>
          </a:p>
          <a:p>
            <a:pPr marL="342900" indent="-342900">
              <a:lnSpc>
                <a:spcPct val="110000"/>
              </a:lnSpc>
              <a:buClr>
                <a:srgbClr val="006600"/>
              </a:buClr>
              <a:buSzPct val="80000"/>
            </a:pPr>
            <a:r>
              <a:rPr lang="en-US" altLang="en-US" dirty="0">
                <a:solidFill>
                  <a:prstClr val="black"/>
                </a:solidFill>
                <a:latin typeface="微软雅黑" pitchFamily="34" charset="-122"/>
                <a:ea typeface="微软雅黑" pitchFamily="34" charset="-122"/>
              </a:rPr>
              <a:t> </a:t>
            </a:r>
            <a:r>
              <a:rPr lang="en-US" altLang="en-US" dirty="0" smtClean="0">
                <a:solidFill>
                  <a:prstClr val="black"/>
                </a:solidFill>
                <a:latin typeface="微软雅黑" pitchFamily="34" charset="-122"/>
                <a:ea typeface="微软雅黑" pitchFamily="34" charset="-122"/>
              </a:rPr>
              <a:t>   …..</a:t>
            </a:r>
            <a:endParaRPr lang="en-US" altLang="en-US" dirty="0">
              <a:solidFill>
                <a:prstClr val="black"/>
              </a:solidFill>
              <a:latin typeface="微软雅黑" pitchFamily="34" charset="-122"/>
              <a:ea typeface="微软雅黑" pitchFamily="34" charset="-122"/>
            </a:endParaRPr>
          </a:p>
          <a:p>
            <a:pPr marL="342900" indent="-342900">
              <a:lnSpc>
                <a:spcPct val="110000"/>
              </a:lnSpc>
              <a:buClr>
                <a:srgbClr val="006600"/>
              </a:buClr>
              <a:buSzPct val="80000"/>
            </a:pPr>
            <a:r>
              <a:rPr lang="en-US" altLang="en-US" dirty="0" smtClean="0">
                <a:solidFill>
                  <a:srgbClr val="FF0000"/>
                </a:solidFill>
                <a:latin typeface="微软雅黑" pitchFamily="34" charset="-122"/>
                <a:ea typeface="微软雅黑" pitchFamily="34" charset="-122"/>
              </a:rPr>
              <a:t>end  fi ;</a:t>
            </a:r>
            <a:endParaRPr lang="en-US" altLang="zh-CN" dirty="0">
              <a:solidFill>
                <a:srgbClr val="FF0000"/>
              </a:solidFill>
              <a:latin typeface="微软雅黑" pitchFamily="34" charset="-122"/>
              <a:ea typeface="微软雅黑" pitchFamily="34" charset="-122"/>
            </a:endParaRPr>
          </a:p>
        </p:txBody>
      </p:sp>
      <p:sp>
        <p:nvSpPr>
          <p:cNvPr id="7" name="AutoShape 6"/>
          <p:cNvSpPr>
            <a:spLocks noChangeArrowheads="1"/>
          </p:cNvSpPr>
          <p:nvPr/>
        </p:nvSpPr>
        <p:spPr bwMode="auto">
          <a:xfrm>
            <a:off x="4788024" y="3976493"/>
            <a:ext cx="3297773" cy="2332827"/>
          </a:xfrm>
          <a:prstGeom prst="roundRect">
            <a:avLst>
              <a:gd name="adj" fmla="val 9157"/>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ct val="110000"/>
              </a:lnSpc>
              <a:buClr>
                <a:srgbClr val="006600"/>
              </a:buClr>
              <a:buSzPct val="80000"/>
            </a:pPr>
            <a:r>
              <a:rPr lang="en-US" altLang="en-US" dirty="0">
                <a:solidFill>
                  <a:srgbClr val="FF0000"/>
                </a:solidFill>
                <a:latin typeface="微软雅黑" pitchFamily="34" charset="-122"/>
                <a:ea typeface="微软雅黑" pitchFamily="34" charset="-122"/>
              </a:rPr>
              <a:t>if</a:t>
            </a:r>
            <a:r>
              <a:rPr lang="en-US" altLang="zh-CN" dirty="0">
                <a:solidFill>
                  <a:prstClr val="black"/>
                </a:solidFill>
                <a:latin typeface="微软雅黑" pitchFamily="34" charset="-122"/>
                <a:ea typeface="微软雅黑" pitchFamily="34" charset="-122"/>
              </a:rPr>
              <a:t>  </a:t>
            </a:r>
            <a:r>
              <a:rPr lang="zh-CN" altLang="en-US" dirty="0">
                <a:solidFill>
                  <a:prstClr val="black"/>
                </a:solidFill>
                <a:latin typeface="微软雅黑" pitchFamily="34" charset="-122"/>
                <a:ea typeface="微软雅黑" pitchFamily="34" charset="-122"/>
              </a:rPr>
              <a:t>条件</a:t>
            </a:r>
            <a:r>
              <a:rPr lang="zh-CN" altLang="en-US" dirty="0" smtClean="0">
                <a:solidFill>
                  <a:prstClr val="black"/>
                </a:solidFill>
                <a:latin typeface="微软雅黑" pitchFamily="34" charset="-122"/>
                <a:ea typeface="微软雅黑" pitchFamily="34" charset="-122"/>
              </a:rPr>
              <a:t>测试</a:t>
            </a:r>
            <a:r>
              <a:rPr lang="en-US" altLang="zh-CN" dirty="0" smtClean="0">
                <a:solidFill>
                  <a:prstClr val="black"/>
                </a:solidFill>
                <a:latin typeface="微软雅黑" pitchFamily="34" charset="-122"/>
                <a:ea typeface="微软雅黑" pitchFamily="34" charset="-122"/>
              </a:rPr>
              <a:t> </a:t>
            </a:r>
            <a:r>
              <a:rPr lang="en-US" altLang="en-US" dirty="0" smtClean="0">
                <a:solidFill>
                  <a:srgbClr val="FF0000"/>
                </a:solidFill>
                <a:latin typeface="微软雅黑" pitchFamily="34" charset="-122"/>
                <a:ea typeface="微软雅黑" pitchFamily="34" charset="-122"/>
              </a:rPr>
              <a:t>then </a:t>
            </a:r>
            <a:r>
              <a:rPr lang="en-US" altLang="zh-CN" dirty="0" smtClean="0">
                <a:solidFill>
                  <a:srgbClr val="FF0000"/>
                </a:solidFill>
                <a:latin typeface="微软雅黑" pitchFamily="34" charset="-122"/>
                <a:ea typeface="微软雅黑" pitchFamily="34" charset="-122"/>
              </a:rPr>
              <a:t> </a:t>
            </a:r>
            <a:endParaRPr lang="en-US" altLang="zh-CN" dirty="0">
              <a:solidFill>
                <a:prstClr val="black"/>
              </a:solidFill>
              <a:latin typeface="微软雅黑" pitchFamily="34" charset="-122"/>
              <a:ea typeface="微软雅黑" pitchFamily="34" charset="-122"/>
            </a:endParaRPr>
          </a:p>
          <a:p>
            <a:pPr marL="342900" indent="-342900">
              <a:lnSpc>
                <a:spcPct val="110000"/>
              </a:lnSpc>
              <a:buClr>
                <a:srgbClr val="006600"/>
              </a:buClr>
              <a:buSzPct val="80000"/>
            </a:pPr>
            <a:r>
              <a:rPr lang="en-US" altLang="en-US"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代码</a:t>
            </a:r>
            <a:r>
              <a:rPr lang="en-US" altLang="zh-CN" dirty="0" smtClean="0">
                <a:solidFill>
                  <a:prstClr val="black"/>
                </a:solidFill>
                <a:latin typeface="微软雅黑" pitchFamily="34" charset="-122"/>
                <a:ea typeface="微软雅黑" pitchFamily="34" charset="-122"/>
              </a:rPr>
              <a:t>1 ……</a:t>
            </a:r>
          </a:p>
          <a:p>
            <a:pPr marL="342900" indent="-342900">
              <a:lnSpc>
                <a:spcPct val="110000"/>
              </a:lnSpc>
              <a:buClr>
                <a:srgbClr val="006600"/>
              </a:buClr>
              <a:buSzPct val="80000"/>
            </a:pPr>
            <a:r>
              <a:rPr lang="en-US" altLang="en-US" dirty="0">
                <a:solidFill>
                  <a:prstClr val="black"/>
                </a:solidFill>
                <a:latin typeface="微软雅黑" pitchFamily="34" charset="-122"/>
                <a:ea typeface="微软雅黑" pitchFamily="34" charset="-122"/>
              </a:rPr>
              <a:t> </a:t>
            </a:r>
            <a:r>
              <a:rPr lang="en-US" altLang="en-US" dirty="0" smtClean="0">
                <a:solidFill>
                  <a:prstClr val="black"/>
                </a:solidFill>
                <a:latin typeface="微软雅黑" pitchFamily="34" charset="-122"/>
                <a:ea typeface="微软雅黑" pitchFamily="34" charset="-122"/>
              </a:rPr>
              <a:t>   …..</a:t>
            </a:r>
          </a:p>
          <a:p>
            <a:pPr marL="342900" indent="-342900">
              <a:lnSpc>
                <a:spcPct val="110000"/>
              </a:lnSpc>
              <a:buClr>
                <a:srgbClr val="006600"/>
              </a:buClr>
              <a:buSzPct val="80000"/>
            </a:pPr>
            <a:r>
              <a:rPr lang="en-US" altLang="zh-CN" dirty="0">
                <a:solidFill>
                  <a:prstClr val="black"/>
                </a:solidFill>
                <a:latin typeface="微软雅黑" pitchFamily="34" charset="-122"/>
                <a:ea typeface="微软雅黑" pitchFamily="34" charset="-122"/>
              </a:rPr>
              <a:t>e</a:t>
            </a:r>
            <a:r>
              <a:rPr lang="en-US" altLang="en-US" dirty="0" smtClean="0">
                <a:solidFill>
                  <a:prstClr val="black"/>
                </a:solidFill>
                <a:latin typeface="微软雅黑" pitchFamily="34" charset="-122"/>
                <a:ea typeface="微软雅黑" pitchFamily="34" charset="-122"/>
              </a:rPr>
              <a:t>lse</a:t>
            </a:r>
          </a:p>
          <a:p>
            <a:pPr marL="342900" indent="-342900">
              <a:lnSpc>
                <a:spcPct val="110000"/>
              </a:lnSpc>
              <a:buClr>
                <a:srgbClr val="006600"/>
              </a:buClr>
              <a:buSzPct val="80000"/>
            </a:pPr>
            <a:r>
              <a:rPr lang="zh-CN" altLang="en-US" dirty="0" smtClean="0">
                <a:solidFill>
                  <a:prstClr val="black"/>
                </a:solidFill>
                <a:latin typeface="微软雅黑" pitchFamily="34" charset="-122"/>
                <a:ea typeface="微软雅黑" pitchFamily="34" charset="-122"/>
              </a:rPr>
              <a:t>     代码</a:t>
            </a:r>
            <a:r>
              <a:rPr lang="en-US" altLang="zh-CN" dirty="0" smtClean="0">
                <a:solidFill>
                  <a:prstClr val="black"/>
                </a:solidFill>
                <a:latin typeface="微软雅黑" pitchFamily="34" charset="-122"/>
                <a:ea typeface="微软雅黑" pitchFamily="34" charset="-122"/>
              </a:rPr>
              <a:t>2……</a:t>
            </a:r>
            <a:endParaRPr lang="en-US" altLang="zh-CN" dirty="0">
              <a:solidFill>
                <a:prstClr val="black"/>
              </a:solidFill>
              <a:latin typeface="微软雅黑" pitchFamily="34" charset="-122"/>
              <a:ea typeface="微软雅黑" pitchFamily="34" charset="-122"/>
            </a:endParaRPr>
          </a:p>
          <a:p>
            <a:pPr marL="342900" indent="-342900">
              <a:lnSpc>
                <a:spcPct val="110000"/>
              </a:lnSpc>
              <a:buClr>
                <a:srgbClr val="006600"/>
              </a:buClr>
              <a:buSzPct val="80000"/>
            </a:pPr>
            <a:r>
              <a:rPr lang="en-US" altLang="en-US" dirty="0">
                <a:solidFill>
                  <a:prstClr val="black"/>
                </a:solidFill>
                <a:latin typeface="微软雅黑" pitchFamily="34" charset="-122"/>
                <a:ea typeface="微软雅黑" pitchFamily="34" charset="-122"/>
              </a:rPr>
              <a:t>    </a:t>
            </a:r>
            <a:r>
              <a:rPr lang="en-US" altLang="en-US" dirty="0" smtClean="0">
                <a:solidFill>
                  <a:prstClr val="black"/>
                </a:solidFill>
                <a:latin typeface="微软雅黑" pitchFamily="34" charset="-122"/>
                <a:ea typeface="微软雅黑" pitchFamily="34" charset="-122"/>
              </a:rPr>
              <a:t>  …..</a:t>
            </a:r>
            <a:endParaRPr lang="en-US" altLang="en-US" dirty="0">
              <a:solidFill>
                <a:prstClr val="black"/>
              </a:solidFill>
              <a:latin typeface="微软雅黑" pitchFamily="34" charset="-122"/>
              <a:ea typeface="微软雅黑" pitchFamily="34" charset="-122"/>
            </a:endParaRPr>
          </a:p>
          <a:p>
            <a:pPr marL="342900" indent="-342900">
              <a:lnSpc>
                <a:spcPct val="110000"/>
              </a:lnSpc>
              <a:buClr>
                <a:srgbClr val="006600"/>
              </a:buClr>
              <a:buSzPct val="80000"/>
            </a:pPr>
            <a:r>
              <a:rPr lang="en-US" altLang="en-US" dirty="0" smtClean="0">
                <a:solidFill>
                  <a:srgbClr val="FF0000"/>
                </a:solidFill>
                <a:latin typeface="微软雅黑" pitchFamily="34" charset="-122"/>
                <a:ea typeface="微软雅黑" pitchFamily="34" charset="-122"/>
              </a:rPr>
              <a:t>end  fi ;</a:t>
            </a:r>
            <a:endParaRPr lang="en-US" altLang="zh-CN" dirty="0">
              <a:solidFill>
                <a:srgbClr val="FF0000"/>
              </a:solidFill>
              <a:latin typeface="微软雅黑" pitchFamily="34" charset="-122"/>
              <a:ea typeface="微软雅黑" pitchFamily="34" charset="-122"/>
            </a:endParaRPr>
          </a:p>
        </p:txBody>
      </p:sp>
      <p:sp>
        <p:nvSpPr>
          <p:cNvPr id="8" name="内容占位符 1"/>
          <p:cNvSpPr txBox="1">
            <a:spLocks/>
          </p:cNvSpPr>
          <p:nvPr/>
        </p:nvSpPr>
        <p:spPr>
          <a:xfrm>
            <a:off x="4399856" y="2846027"/>
            <a:ext cx="4564632" cy="1052596"/>
          </a:xfrm>
          <a:prstGeom prst="rect">
            <a:avLst/>
          </a:prstGeom>
        </p:spPr>
        <p:txBody>
          <a:bodyPr vert="horz" wrap="square" lIns="91440" tIns="45720" rIns="91440" bIns="45720" rtlCol="0">
            <a:spAutoFit/>
          </a:bodyPr>
          <a:lstStyle>
            <a:lvl1pPr marL="342900" indent="-342900" algn="l" defTabSz="914400" rtl="0" eaLnBrk="1" latinLnBrk="0" hangingPunct="1">
              <a:lnSpc>
                <a:spcPct val="120000"/>
              </a:lnSpc>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lnSpc>
                <a:spcPct val="120000"/>
              </a:lnSpc>
              <a:spcBef>
                <a:spcPct val="20000"/>
              </a:spcBef>
              <a:buFont typeface="Arial" pitchFamily="34" charset="0"/>
              <a:buChar char="–"/>
              <a:defRPr sz="2200" b="0" kern="1200">
                <a:solidFill>
                  <a:schemeClr val="tx1"/>
                </a:solidFill>
                <a:latin typeface="微软雅黑" pitchFamily="34" charset="-122"/>
                <a:ea typeface="微软雅黑" pitchFamily="34" charset="-122"/>
                <a:cs typeface="+mn-cs"/>
              </a:defRPr>
            </a:lvl2pPr>
            <a:lvl3pPr marL="914400" indent="0" algn="l" defTabSz="914400" rtl="0" eaLnBrk="1" latinLnBrk="0" hangingPunct="1">
              <a:spcBef>
                <a:spcPct val="20000"/>
              </a:spcBef>
              <a:buFont typeface="Arial" pitchFamily="34" charset="0"/>
              <a:buNone/>
              <a:defRPr sz="1800" b="0" kern="1200">
                <a:solidFill>
                  <a:srgbClr val="00B0F0"/>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当“条件成立”时执行代码</a:t>
            </a:r>
            <a:r>
              <a:rPr lang="en-US" altLang="zh-CN" dirty="0" smtClean="0"/>
              <a:t>1</a:t>
            </a:r>
          </a:p>
          <a:p>
            <a:r>
              <a:rPr lang="zh-CN" altLang="en-US" dirty="0" smtClean="0"/>
              <a:t>否则，执行代码</a:t>
            </a:r>
            <a:r>
              <a:rPr lang="en-US" altLang="zh-CN" dirty="0" smtClean="0"/>
              <a:t>2</a:t>
            </a:r>
          </a:p>
        </p:txBody>
      </p:sp>
    </p:spTree>
    <p:extLst>
      <p:ext uri="{BB962C8B-B14F-4D97-AF65-F5344CB8AC3E}">
        <p14:creationId xmlns:p14="http://schemas.microsoft.com/office/powerpoint/2010/main" val="39718046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顺序结构</a:t>
            </a:r>
            <a:r>
              <a:rPr lang="en-US" altLang="zh-CN" dirty="0" smtClean="0"/>
              <a:t>(</a:t>
            </a:r>
            <a:r>
              <a:rPr lang="zh-CN" altLang="en-US" dirty="0" smtClean="0"/>
              <a:t>续</a:t>
            </a:r>
            <a:r>
              <a:rPr lang="en-US" altLang="zh-CN" dirty="0" smtClean="0"/>
              <a:t>1)</a:t>
            </a:r>
            <a:endParaRPr lang="zh-CN" altLang="en-US" dirty="0"/>
          </a:p>
        </p:txBody>
      </p:sp>
      <p:sp>
        <p:nvSpPr>
          <p:cNvPr id="5" name="矩形 4"/>
          <p:cNvSpPr>
            <a:spLocks noChangeArrowheads="1"/>
          </p:cNvSpPr>
          <p:nvPr/>
        </p:nvSpPr>
        <p:spPr bwMode="auto">
          <a:xfrm>
            <a:off x="611558" y="1508006"/>
            <a:ext cx="8136906" cy="48013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drop procedure if exists say;</a:t>
            </a: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delimiter //</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create  procedure say(in  x </a:t>
            </a:r>
            <a:r>
              <a:rPr lang="en-US" altLang="zh-CN" dirty="0" err="1">
                <a:solidFill>
                  <a:srgbClr val="FFFF00"/>
                </a:solidFill>
                <a:latin typeface="微软雅黑" panose="020B0503020204020204" pitchFamily="34" charset="-122"/>
                <a:ea typeface="微软雅黑" panose="020B0503020204020204" pitchFamily="34" charset="-122"/>
              </a:rPr>
              <a:t>int</a:t>
            </a:r>
            <a:r>
              <a:rPr lang="en-US" altLang="zh-CN" dirty="0">
                <a:solidFill>
                  <a:srgbClr val="FFFF00"/>
                </a:solidFill>
                <a:latin typeface="微软雅黑" panose="020B0503020204020204" pitchFamily="34" charset="-122"/>
                <a:ea typeface="微软雅黑" panose="020B0503020204020204" pitchFamily="34" charset="-122"/>
              </a:rPr>
              <a:t>(1) )</a:t>
            </a: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begin</a:t>
            </a: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if </a:t>
            </a:r>
            <a:r>
              <a:rPr lang="en-US" altLang="zh-CN" dirty="0">
                <a:solidFill>
                  <a:srgbClr val="0070C0"/>
                </a:solidFill>
                <a:latin typeface="微软雅黑" panose="020B0503020204020204" pitchFamily="34" charset="-122"/>
                <a:ea typeface="微软雅黑" panose="020B0503020204020204" pitchFamily="34" charset="-122"/>
              </a:rPr>
              <a:t>x &lt;= 10 then</a:t>
            </a: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                     select </a:t>
            </a:r>
            <a:r>
              <a:rPr lang="en-US" altLang="zh-CN" dirty="0">
                <a:solidFill>
                  <a:srgbClr val="FFFF00"/>
                </a:solidFill>
                <a:latin typeface="微软雅黑" panose="020B0503020204020204" pitchFamily="34" charset="-122"/>
                <a:ea typeface="微软雅黑" panose="020B0503020204020204" pitchFamily="34" charset="-122"/>
              </a:rPr>
              <a:t>* from </a:t>
            </a:r>
            <a:r>
              <a:rPr lang="en-US" altLang="zh-CN" dirty="0" err="1">
                <a:solidFill>
                  <a:srgbClr val="FFFF00"/>
                </a:solidFill>
                <a:latin typeface="微软雅黑" panose="020B0503020204020204" pitchFamily="34" charset="-122"/>
                <a:ea typeface="微软雅黑" panose="020B0503020204020204" pitchFamily="34" charset="-122"/>
              </a:rPr>
              <a:t>userdb.user</a:t>
            </a:r>
            <a:r>
              <a:rPr lang="en-US" altLang="zh-CN" dirty="0">
                <a:solidFill>
                  <a:srgbClr val="FFFF00"/>
                </a:solidFill>
                <a:latin typeface="微软雅黑" panose="020B0503020204020204" pitchFamily="34" charset="-122"/>
                <a:ea typeface="微软雅黑" panose="020B0503020204020204" pitchFamily="34" charset="-122"/>
              </a:rPr>
              <a:t> where id &lt;=x;</a:t>
            </a: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end </a:t>
            </a:r>
            <a:r>
              <a:rPr lang="en-US" altLang="zh-CN" dirty="0">
                <a:solidFill>
                  <a:srgbClr val="0070C0"/>
                </a:solidFill>
                <a:latin typeface="微软雅黑" panose="020B0503020204020204" pitchFamily="34" charset="-122"/>
                <a:ea typeface="微软雅黑" panose="020B0503020204020204" pitchFamily="34" charset="-122"/>
              </a:rPr>
              <a:t>if;</a:t>
            </a: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          end</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         //</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delimiter </a:t>
            </a:r>
            <a:r>
              <a:rPr lang="en-US" altLang="zh-CN" dirty="0" smtClean="0">
                <a:solidFill>
                  <a:srgbClr val="FFFF00"/>
                </a:solidFill>
                <a:latin typeface="微软雅黑" panose="020B0503020204020204" pitchFamily="34" charset="-122"/>
                <a:ea typeface="微软雅黑" panose="020B0503020204020204" pitchFamily="34" charset="-122"/>
              </a:rPr>
              <a:t>;</a:t>
            </a:r>
          </a:p>
          <a:p>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call say(1</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0070C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条件判断成立</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id  </a:t>
            </a:r>
            <a:r>
              <a:rPr lang="en-US" altLang="zh-CN" dirty="0">
                <a:solidFill>
                  <a:srgbClr val="FFFF00"/>
                </a:solidFill>
                <a:latin typeface="微软雅黑" panose="020B0503020204020204" pitchFamily="34" charset="-122"/>
                <a:ea typeface="微软雅黑" panose="020B0503020204020204" pitchFamily="34" charset="-122"/>
              </a:rPr>
              <a:t>| name | sex  | password | pay  | </a:t>
            </a:r>
            <a:r>
              <a:rPr lang="en-US" altLang="zh-CN" dirty="0" err="1">
                <a:solidFill>
                  <a:srgbClr val="FFFF00"/>
                </a:solidFill>
                <a:latin typeface="微软雅黑" panose="020B0503020204020204" pitchFamily="34" charset="-122"/>
                <a:ea typeface="微软雅黑" panose="020B0503020204020204" pitchFamily="34" charset="-122"/>
              </a:rPr>
              <a:t>gid</a:t>
            </a:r>
            <a:r>
              <a:rPr lang="en-US" altLang="zh-CN" dirty="0">
                <a:solidFill>
                  <a:srgbClr val="FFFF00"/>
                </a:solidFill>
                <a:latin typeface="微软雅黑" panose="020B0503020204020204" pitchFamily="34" charset="-122"/>
                <a:ea typeface="微软雅黑" panose="020B0503020204020204" pitchFamily="34" charset="-122"/>
              </a:rPr>
              <a:t>  | comment | </a:t>
            </a:r>
            <a:r>
              <a:rPr lang="en-US" altLang="zh-CN" dirty="0" err="1">
                <a:solidFill>
                  <a:srgbClr val="FFFF00"/>
                </a:solidFill>
                <a:latin typeface="微软雅黑" panose="020B0503020204020204" pitchFamily="34" charset="-122"/>
                <a:ea typeface="微软雅黑" panose="020B0503020204020204" pitchFamily="34" charset="-122"/>
              </a:rPr>
              <a:t>homedir</a:t>
            </a:r>
            <a:r>
              <a:rPr lang="en-US" altLang="zh-CN" dirty="0">
                <a:solidFill>
                  <a:srgbClr val="FFFF00"/>
                </a:solidFill>
                <a:latin typeface="微软雅黑" panose="020B0503020204020204" pitchFamily="34" charset="-122"/>
                <a:ea typeface="微软雅黑" panose="020B0503020204020204" pitchFamily="34" charset="-122"/>
              </a:rPr>
              <a:t> | shell     |</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01 | </a:t>
            </a:r>
            <a:r>
              <a:rPr lang="en-US" altLang="zh-CN" dirty="0" smtClean="0">
                <a:solidFill>
                  <a:srgbClr val="FFFF00"/>
                </a:solidFill>
                <a:latin typeface="微软雅黑" panose="020B0503020204020204" pitchFamily="34" charset="-122"/>
                <a:ea typeface="微软雅黑" panose="020B0503020204020204" pitchFamily="34" charset="-122"/>
              </a:rPr>
              <a:t>root   </a:t>
            </a:r>
            <a:r>
              <a:rPr lang="en-US" altLang="zh-CN" dirty="0">
                <a:solidFill>
                  <a:srgbClr val="FFFF00"/>
                </a:solidFill>
                <a:latin typeface="微软雅黑" panose="020B0503020204020204" pitchFamily="34" charset="-122"/>
                <a:ea typeface="微软雅黑" panose="020B0503020204020204" pitchFamily="34" charset="-122"/>
              </a:rPr>
              <a:t>| boy  | x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0 </a:t>
            </a:r>
            <a:r>
              <a:rPr lang="en-US" altLang="zh-CN" dirty="0" smtClean="0">
                <a:solidFill>
                  <a:srgbClr val="FFFF00"/>
                </a:solidFill>
                <a:latin typeface="微软雅黑" panose="020B0503020204020204" pitchFamily="34" charset="-122"/>
                <a:ea typeface="微软雅黑" panose="020B0503020204020204" pitchFamily="34" charset="-122"/>
              </a:rPr>
              <a:t> |    0   </a:t>
            </a:r>
            <a:r>
              <a:rPr lang="en-US" altLang="zh-CN" dirty="0">
                <a:solidFill>
                  <a:srgbClr val="FFFF00"/>
                </a:solidFill>
                <a:latin typeface="微软雅黑" panose="020B0503020204020204" pitchFamily="34" charset="-122"/>
                <a:ea typeface="微软雅黑" panose="020B0503020204020204" pitchFamily="34" charset="-122"/>
              </a:rPr>
              <a:t>| root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 /root   | /bin/bash |</a:t>
            </a:r>
          </a:p>
          <a:p>
            <a:r>
              <a:rPr lang="en-US" altLang="zh-CN" dirty="0" smtClean="0">
                <a:solidFill>
                  <a:srgbClr val="FFFF00"/>
                </a:solidFill>
                <a:latin typeface="微软雅黑" panose="020B0503020204020204" pitchFamily="34" charset="-122"/>
                <a:ea typeface="微软雅黑" panose="020B0503020204020204" pitchFamily="34" charset="-122"/>
              </a:rPr>
              <a:t>+----+------+------+----------+------+------+---------+---------+-------+</a:t>
            </a:r>
            <a:endParaRPr lang="en-US" altLang="zh-CN"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30808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顺序结构</a:t>
            </a:r>
            <a:r>
              <a:rPr lang="en-US" altLang="zh-CN" dirty="0" smtClean="0"/>
              <a:t>(</a:t>
            </a:r>
            <a:r>
              <a:rPr lang="zh-CN" altLang="en-US" dirty="0" smtClean="0"/>
              <a:t>续</a:t>
            </a:r>
            <a:r>
              <a:rPr lang="en-US" altLang="zh-CN" dirty="0"/>
              <a:t>2</a:t>
            </a:r>
            <a:r>
              <a:rPr lang="en-US" altLang="zh-CN" dirty="0" smtClean="0"/>
              <a:t>)</a:t>
            </a:r>
            <a:endParaRPr lang="zh-CN" altLang="en-US" dirty="0"/>
          </a:p>
        </p:txBody>
      </p:sp>
      <p:sp>
        <p:nvSpPr>
          <p:cNvPr id="5" name="矩形 4"/>
          <p:cNvSpPr>
            <a:spLocks noChangeArrowheads="1"/>
          </p:cNvSpPr>
          <p:nvPr/>
        </p:nvSpPr>
        <p:spPr bwMode="auto">
          <a:xfrm>
            <a:off x="611559" y="1268760"/>
            <a:ext cx="8136906" cy="4524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drop procedure if exists say;</a:t>
            </a: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delimiter //</a:t>
            </a: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create  procedure say(in  x </a:t>
            </a:r>
            <a:r>
              <a:rPr lang="en-US" altLang="zh-CN" dirty="0" err="1">
                <a:solidFill>
                  <a:srgbClr val="FFFF00"/>
                </a:solidFill>
                <a:latin typeface="微软雅黑" panose="020B0503020204020204" pitchFamily="34" charset="-122"/>
                <a:ea typeface="微软雅黑" panose="020B0503020204020204" pitchFamily="34" charset="-122"/>
              </a:rPr>
              <a:t>int</a:t>
            </a:r>
            <a:r>
              <a:rPr lang="en-US" altLang="zh-CN" dirty="0">
                <a:solidFill>
                  <a:srgbClr val="FFFF00"/>
                </a:solidFill>
                <a:latin typeface="微软雅黑" panose="020B0503020204020204" pitchFamily="34" charset="-122"/>
                <a:ea typeface="微软雅黑" panose="020B0503020204020204" pitchFamily="34" charset="-122"/>
              </a:rPr>
              <a:t>(1) )</a:t>
            </a:r>
          </a:p>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begin</a:t>
            </a:r>
          </a:p>
          <a:p>
            <a:r>
              <a:rPr lang="en-US" altLang="zh-CN" dirty="0">
                <a:solidFill>
                  <a:srgbClr val="0070C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                </a:t>
            </a:r>
            <a:r>
              <a:rPr lang="en-US" altLang="zh-CN" dirty="0" smtClean="0">
                <a:solidFill>
                  <a:srgbClr val="D52A2F"/>
                </a:solidFill>
                <a:latin typeface="微软雅黑" panose="020B0503020204020204" pitchFamily="34" charset="-122"/>
                <a:ea typeface="微软雅黑" panose="020B0503020204020204" pitchFamily="34" charset="-122"/>
              </a:rPr>
              <a:t>if   x </a:t>
            </a:r>
            <a:r>
              <a:rPr lang="en-US" altLang="zh-CN" dirty="0">
                <a:solidFill>
                  <a:srgbClr val="D52A2F"/>
                </a:solidFill>
                <a:latin typeface="微软雅黑" panose="020B0503020204020204" pitchFamily="34" charset="-122"/>
                <a:ea typeface="微软雅黑" panose="020B0503020204020204" pitchFamily="34" charset="-122"/>
              </a:rPr>
              <a:t>is null </a:t>
            </a:r>
            <a:r>
              <a:rPr lang="en-US" altLang="zh-CN" dirty="0" smtClean="0">
                <a:solidFill>
                  <a:srgbClr val="D52A2F"/>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then</a:t>
            </a:r>
            <a:endParaRPr lang="en-US" altLang="zh-CN" dirty="0">
              <a:solidFill>
                <a:srgbClr val="0070C0"/>
              </a:solidFill>
              <a:latin typeface="微软雅黑" panose="020B0503020204020204" pitchFamily="34" charset="-122"/>
              <a:ea typeface="微软雅黑" panose="020B0503020204020204" pitchFamily="34" charset="-122"/>
            </a:endParaRPr>
          </a:p>
          <a:p>
            <a:r>
              <a:rPr lang="en-US" altLang="zh-CN" dirty="0">
                <a:solidFill>
                  <a:srgbClr val="0070C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                 set </a:t>
            </a:r>
            <a:r>
              <a:rPr lang="en-US" altLang="zh-CN" dirty="0">
                <a:solidFill>
                  <a:srgbClr val="0070C0"/>
                </a:solidFill>
                <a:latin typeface="微软雅黑" panose="020B0503020204020204" pitchFamily="34" charset="-122"/>
                <a:ea typeface="微软雅黑" panose="020B0503020204020204" pitchFamily="34" charset="-122"/>
              </a:rPr>
              <a:t>@x = 1;</a:t>
            </a:r>
          </a:p>
          <a:p>
            <a:r>
              <a:rPr lang="en-US" altLang="zh-CN" dirty="0">
                <a:solidFill>
                  <a:srgbClr val="0070C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                 select  </a:t>
            </a:r>
            <a:r>
              <a:rPr lang="en-US" altLang="zh-CN" dirty="0">
                <a:solidFill>
                  <a:srgbClr val="0070C0"/>
                </a:solidFill>
                <a:latin typeface="微软雅黑" panose="020B0503020204020204" pitchFamily="34" charset="-122"/>
                <a:ea typeface="微软雅黑" panose="020B0503020204020204" pitchFamily="34" charset="-122"/>
              </a:rPr>
              <a:t>* from </a:t>
            </a:r>
            <a:r>
              <a:rPr lang="en-US" altLang="zh-CN" dirty="0" err="1">
                <a:solidFill>
                  <a:srgbClr val="0070C0"/>
                </a:solidFill>
                <a:latin typeface="微软雅黑" panose="020B0503020204020204" pitchFamily="34" charset="-122"/>
                <a:ea typeface="微软雅黑" panose="020B0503020204020204" pitchFamily="34" charset="-122"/>
              </a:rPr>
              <a:t>userdb.user</a:t>
            </a:r>
            <a:r>
              <a:rPr lang="en-US" altLang="zh-CN" dirty="0">
                <a:solidFill>
                  <a:srgbClr val="0070C0"/>
                </a:solidFill>
                <a:latin typeface="微软雅黑" panose="020B0503020204020204" pitchFamily="34" charset="-122"/>
                <a:ea typeface="微软雅黑" panose="020B0503020204020204" pitchFamily="34" charset="-122"/>
              </a:rPr>
              <a:t> where id=x;</a:t>
            </a:r>
          </a:p>
          <a:p>
            <a:r>
              <a:rPr lang="en-US" altLang="zh-CN" dirty="0">
                <a:solidFill>
                  <a:srgbClr val="0070C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             end </a:t>
            </a:r>
            <a:r>
              <a:rPr lang="en-US" altLang="zh-CN" dirty="0">
                <a:solidFill>
                  <a:srgbClr val="0070C0"/>
                </a:solidFill>
                <a:latin typeface="微软雅黑" panose="020B0503020204020204" pitchFamily="34" charset="-122"/>
                <a:ea typeface="微软雅黑" panose="020B0503020204020204" pitchFamily="34" charset="-122"/>
              </a:rPr>
              <a:t>if</a:t>
            </a:r>
            <a:r>
              <a:rPr lang="en-US" altLang="zh-CN" dirty="0" smtClean="0">
                <a:solidFill>
                  <a:srgbClr val="0070C0"/>
                </a:solidFill>
                <a:latin typeface="微软雅黑" panose="020B0503020204020204" pitchFamily="34" charset="-122"/>
                <a:ea typeface="微软雅黑" panose="020B0503020204020204" pitchFamily="34" charset="-122"/>
              </a:rPr>
              <a:t>;</a:t>
            </a:r>
            <a:endParaRPr lang="en-US" altLang="zh-CN" dirty="0">
              <a:solidFill>
                <a:srgbClr val="0070C0"/>
              </a:solidFill>
              <a:latin typeface="微软雅黑" panose="020B0503020204020204" pitchFamily="34" charset="-122"/>
              <a:ea typeface="微软雅黑" panose="020B0503020204020204" pitchFamily="34" charset="-122"/>
            </a:endParaRPr>
          </a:p>
          <a:p>
            <a:r>
              <a:rPr lang="en-US" altLang="zh-CN" dirty="0" smtClean="0">
                <a:solidFill>
                  <a:srgbClr val="D52A2F"/>
                </a:solidFill>
                <a:latin typeface="微软雅黑" panose="020B0503020204020204" pitchFamily="34" charset="-122"/>
                <a:ea typeface="微软雅黑" panose="020B0503020204020204" pitchFamily="34" charset="-122"/>
              </a:rPr>
              <a:t>                  if  </a:t>
            </a:r>
            <a:r>
              <a:rPr lang="en-US" altLang="zh-CN" dirty="0">
                <a:solidFill>
                  <a:srgbClr val="D52A2F"/>
                </a:solidFill>
                <a:latin typeface="微软雅黑" panose="020B0503020204020204" pitchFamily="34" charset="-122"/>
                <a:ea typeface="微软雅黑" panose="020B0503020204020204" pitchFamily="34" charset="-122"/>
              </a:rPr>
              <a:t>x &lt;= 10 </a:t>
            </a:r>
            <a:r>
              <a:rPr lang="en-US" altLang="zh-CN" dirty="0" smtClean="0">
                <a:solidFill>
                  <a:srgbClr val="0070C0"/>
                </a:solidFill>
                <a:latin typeface="微软雅黑" panose="020B0503020204020204" pitchFamily="34" charset="-122"/>
                <a:ea typeface="微软雅黑" panose="020B0503020204020204" pitchFamily="34" charset="-122"/>
              </a:rPr>
              <a:t>then</a:t>
            </a:r>
          </a:p>
          <a:p>
            <a:r>
              <a:rPr lang="en-US" altLang="zh-CN" dirty="0">
                <a:solidFill>
                  <a:srgbClr val="0070C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                       select </a:t>
            </a:r>
            <a:r>
              <a:rPr lang="en-US" altLang="zh-CN" dirty="0">
                <a:solidFill>
                  <a:srgbClr val="0070C0"/>
                </a:solidFill>
                <a:latin typeface="微软雅黑" panose="020B0503020204020204" pitchFamily="34" charset="-122"/>
                <a:ea typeface="微软雅黑" panose="020B0503020204020204" pitchFamily="34" charset="-122"/>
              </a:rPr>
              <a:t>* from </a:t>
            </a:r>
            <a:r>
              <a:rPr lang="en-US" altLang="zh-CN" dirty="0" err="1">
                <a:solidFill>
                  <a:srgbClr val="0070C0"/>
                </a:solidFill>
                <a:latin typeface="微软雅黑" panose="020B0503020204020204" pitchFamily="34" charset="-122"/>
                <a:ea typeface="微软雅黑" panose="020B0503020204020204" pitchFamily="34" charset="-122"/>
              </a:rPr>
              <a:t>userdb.user</a:t>
            </a:r>
            <a:r>
              <a:rPr lang="en-US" altLang="zh-CN" dirty="0">
                <a:solidFill>
                  <a:srgbClr val="0070C0"/>
                </a:solidFill>
                <a:latin typeface="微软雅黑" panose="020B0503020204020204" pitchFamily="34" charset="-122"/>
                <a:ea typeface="微软雅黑" panose="020B0503020204020204" pitchFamily="34" charset="-122"/>
              </a:rPr>
              <a:t> where id &lt;=</a:t>
            </a:r>
            <a:r>
              <a:rPr lang="en-US" altLang="zh-CN" dirty="0" smtClean="0">
                <a:solidFill>
                  <a:srgbClr val="0070C0"/>
                </a:solidFill>
                <a:latin typeface="微软雅黑" panose="020B0503020204020204" pitchFamily="34" charset="-122"/>
                <a:ea typeface="微软雅黑" panose="020B0503020204020204" pitchFamily="34" charset="-122"/>
              </a:rPr>
              <a:t>x;</a:t>
            </a:r>
          </a:p>
          <a:p>
            <a:r>
              <a:rPr lang="en-US" altLang="zh-CN" dirty="0">
                <a:solidFill>
                  <a:srgbClr val="0070C0"/>
                </a:solidFill>
                <a:latin typeface="微软雅黑" panose="020B0503020204020204" pitchFamily="34" charset="-122"/>
                <a:ea typeface="微软雅黑" panose="020B0503020204020204" pitchFamily="34" charset="-122"/>
              </a:rPr>
              <a:t> </a:t>
            </a:r>
            <a:r>
              <a:rPr lang="en-US" altLang="zh-CN" dirty="0" smtClean="0">
                <a:solidFill>
                  <a:srgbClr val="0070C0"/>
                </a:solidFill>
                <a:latin typeface="微软雅黑" panose="020B0503020204020204" pitchFamily="34" charset="-122"/>
                <a:ea typeface="微软雅黑" panose="020B0503020204020204" pitchFamily="34" charset="-122"/>
              </a:rPr>
              <a:t>                 end </a:t>
            </a:r>
            <a:r>
              <a:rPr lang="en-US" altLang="zh-CN" dirty="0">
                <a:solidFill>
                  <a:srgbClr val="0070C0"/>
                </a:solidFill>
                <a:latin typeface="微软雅黑" panose="020B0503020204020204" pitchFamily="34" charset="-122"/>
                <a:ea typeface="微软雅黑" panose="020B0503020204020204" pitchFamily="34" charset="-122"/>
              </a:rPr>
              <a:t>if;</a:t>
            </a:r>
          </a:p>
          <a:p>
            <a:r>
              <a:rPr lang="en-US" altLang="zh-CN" dirty="0" smtClean="0">
                <a:solidFill>
                  <a:srgbClr val="FFFF00"/>
                </a:solidFill>
                <a:latin typeface="微软雅黑" panose="020B0503020204020204" pitchFamily="34" charset="-122"/>
                <a:ea typeface="微软雅黑" panose="020B0503020204020204" pitchFamily="34" charset="-122"/>
              </a:rPr>
              <a:t>               end</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smtClean="0">
                <a:solidFill>
                  <a:srgbClr val="FFFF00"/>
                </a:solidFill>
                <a:latin typeface="微软雅黑" panose="020B0503020204020204" pitchFamily="34" charset="-122"/>
                <a:ea typeface="微软雅黑" panose="020B0503020204020204" pitchFamily="34" charset="-122"/>
              </a:rPr>
              <a:t>              //</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delimiter </a:t>
            </a:r>
            <a:r>
              <a:rPr lang="en-US" altLang="zh-CN" dirty="0" smtClean="0">
                <a:solidFill>
                  <a:srgbClr val="FFFF00"/>
                </a:solidFill>
                <a:latin typeface="微软雅黑" panose="020B0503020204020204" pitchFamily="34" charset="-122"/>
                <a:ea typeface="微软雅黑" panose="020B0503020204020204" pitchFamily="34" charset="-122"/>
              </a:rPr>
              <a:t> ;</a:t>
            </a:r>
          </a:p>
          <a:p>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smtClean="0">
                <a:solidFill>
                  <a:srgbClr val="FFFF00"/>
                </a:solidFill>
                <a:latin typeface="微软雅黑" panose="020B0503020204020204" pitchFamily="34" charset="-122"/>
                <a:ea typeface="微软雅黑" panose="020B0503020204020204" pitchFamily="34" charset="-122"/>
              </a:rPr>
              <a:t>MySQL&gt;  call  say(@x)  </a:t>
            </a:r>
            <a:r>
              <a:rPr lang="en-US" altLang="zh-CN" dirty="0" smtClean="0">
                <a:solidFill>
                  <a:srgbClr val="0070C0"/>
                </a:solidFill>
                <a:latin typeface="微软雅黑" panose="020B0503020204020204" pitchFamily="34" charset="-122"/>
                <a:ea typeface="微软雅黑" panose="020B0503020204020204" pitchFamily="34" charset="-122"/>
              </a:rPr>
              <a:t>//</a:t>
            </a:r>
            <a:r>
              <a:rPr lang="zh-CN" altLang="en-US" dirty="0" smtClean="0">
                <a:solidFill>
                  <a:srgbClr val="0070C0"/>
                </a:solidFill>
                <a:latin typeface="微软雅黑" panose="020B0503020204020204" pitchFamily="34" charset="-122"/>
                <a:ea typeface="微软雅黑" panose="020B0503020204020204" pitchFamily="34" charset="-122"/>
              </a:rPr>
              <a:t>调用未定义变量</a:t>
            </a:r>
            <a:r>
              <a:rPr lang="en-US" altLang="zh-CN" dirty="0">
                <a:solidFill>
                  <a:srgbClr val="0070C0"/>
                </a:solidFill>
                <a:latin typeface="微软雅黑" panose="020B0503020204020204" pitchFamily="34" charset="-122"/>
                <a:ea typeface="微软雅黑" panose="020B0503020204020204" pitchFamily="34" charset="-122"/>
              </a:rPr>
              <a:t>x</a:t>
            </a:r>
            <a:endParaRPr lang="en-US" altLang="zh-CN" dirty="0" smtClean="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1567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视图介绍</a:t>
            </a:r>
            <a:endParaRPr lang="zh-CN" altLang="en-US" dirty="0"/>
          </a:p>
        </p:txBody>
      </p:sp>
      <p:sp>
        <p:nvSpPr>
          <p:cNvPr id="4" name="内容占位符 3"/>
          <p:cNvSpPr>
            <a:spLocks noGrp="1"/>
          </p:cNvSpPr>
          <p:nvPr>
            <p:ph sz="quarter" idx="10"/>
          </p:nvPr>
        </p:nvSpPr>
        <p:spPr>
          <a:xfrm>
            <a:off x="611560" y="1268760"/>
            <a:ext cx="7608416" cy="4191917"/>
          </a:xfrm>
        </p:spPr>
        <p:txBody>
          <a:bodyPr/>
          <a:lstStyle/>
          <a:p>
            <a:r>
              <a:rPr lang="zh-CN" altLang="en-US" dirty="0" smtClean="0"/>
              <a:t>什么是视图</a:t>
            </a:r>
            <a:r>
              <a:rPr lang="en-US" altLang="zh-CN" dirty="0" smtClean="0"/>
              <a:t>(View)</a:t>
            </a:r>
            <a:endParaRPr lang="zh-CN" altLang="en-US" dirty="0"/>
          </a:p>
          <a:p>
            <a:pPr lvl="1"/>
            <a:r>
              <a:rPr lang="zh-CN" altLang="en-US" dirty="0" smtClean="0"/>
              <a:t>是一种虚拟存在的表</a:t>
            </a:r>
            <a:endParaRPr lang="zh-CN" altLang="en-US" dirty="0"/>
          </a:p>
          <a:p>
            <a:pPr lvl="1"/>
            <a:r>
              <a:rPr lang="zh-CN" altLang="en-US" dirty="0"/>
              <a:t>内容与真实的表相似，包含一系列带有名称的列和行数据。</a:t>
            </a:r>
          </a:p>
          <a:p>
            <a:pPr lvl="1"/>
            <a:r>
              <a:rPr lang="zh-CN" altLang="en-US" dirty="0"/>
              <a:t>视图并不在数据库中以存储的数据的形式存在</a:t>
            </a:r>
            <a:r>
              <a:rPr lang="zh-CN" altLang="en-US" dirty="0" smtClean="0"/>
              <a:t>。</a:t>
            </a:r>
            <a:endParaRPr lang="en-US" altLang="zh-CN" dirty="0" smtClean="0"/>
          </a:p>
          <a:p>
            <a:pPr lvl="1"/>
            <a:r>
              <a:rPr lang="zh-CN" altLang="en-US" dirty="0"/>
              <a:t>行和列的数据来自定义视图时查询所引用的基本表，并且在具体引用视图时动态生成</a:t>
            </a:r>
            <a:r>
              <a:rPr lang="zh-CN" altLang="en-US" dirty="0" smtClean="0"/>
              <a:t>。</a:t>
            </a:r>
            <a:endParaRPr lang="en-US" altLang="zh-CN" dirty="0" smtClean="0"/>
          </a:p>
          <a:p>
            <a:pPr lvl="1"/>
            <a:r>
              <a:rPr lang="zh-CN" altLang="en-US" dirty="0" smtClean="0"/>
              <a:t>更新视图的数据，就是更新基表的数据</a:t>
            </a:r>
            <a:endParaRPr lang="en-US" altLang="zh-CN" dirty="0" smtClean="0"/>
          </a:p>
          <a:p>
            <a:pPr lvl="1"/>
            <a:r>
              <a:rPr lang="zh-CN" altLang="en-US" dirty="0" smtClean="0"/>
              <a:t>更新基表数据，视图的数据也会跟着改变</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ctrTitle"/>
          </p:nvPr>
        </p:nvSpPr>
        <p:spPr/>
        <p:txBody>
          <a:bodyPr/>
          <a:lstStyle/>
          <a:p>
            <a:r>
              <a:rPr lang="zh-CN" altLang="en-US" dirty="0" smtClean="0"/>
              <a:t>循环结构</a:t>
            </a:r>
            <a:endParaRPr lang="zh-CN" altLang="en-US" dirty="0" smtClean="0"/>
          </a:p>
        </p:txBody>
      </p:sp>
      <p:sp>
        <p:nvSpPr>
          <p:cNvPr id="34818" name="文本占位符 3"/>
          <p:cNvSpPr>
            <a:spLocks noGrp="1"/>
          </p:cNvSpPr>
          <p:nvPr>
            <p:ph sz="quarter" idx="10"/>
          </p:nvPr>
        </p:nvSpPr>
        <p:spPr>
          <a:xfrm>
            <a:off x="611560" y="1340768"/>
            <a:ext cx="7608416" cy="1009507"/>
          </a:xfrm>
        </p:spPr>
        <p:txBody>
          <a:bodyPr/>
          <a:lstStyle/>
          <a:p>
            <a:r>
              <a:rPr lang="zh-CN" altLang="en-US" dirty="0" smtClean="0"/>
              <a:t>条件式循环</a:t>
            </a:r>
            <a:endParaRPr lang="en-US" altLang="zh-CN" dirty="0" smtClean="0"/>
          </a:p>
          <a:p>
            <a:pPr lvl="1"/>
            <a:r>
              <a:rPr lang="zh-CN" altLang="en-US" dirty="0" smtClean="0"/>
              <a:t>反复测试条件，只要成立就执行命令序列</a:t>
            </a:r>
            <a:endParaRPr lang="en-US" altLang="zh-CN" dirty="0" smtClean="0"/>
          </a:p>
          <a:p>
            <a:pPr lvl="1"/>
            <a:endParaRPr lang="zh-CN" altLang="en-US" dirty="0" smtClean="0"/>
          </a:p>
        </p:txBody>
      </p:sp>
      <p:sp>
        <p:nvSpPr>
          <p:cNvPr id="10" name="AutoShape 6"/>
          <p:cNvSpPr>
            <a:spLocks noChangeArrowheads="1"/>
          </p:cNvSpPr>
          <p:nvPr/>
        </p:nvSpPr>
        <p:spPr bwMode="auto">
          <a:xfrm>
            <a:off x="899592" y="2420888"/>
            <a:ext cx="3657815" cy="1374529"/>
          </a:xfrm>
          <a:prstGeom prst="roundRect">
            <a:avLst>
              <a:gd name="adj" fmla="val 9157"/>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ct val="110000"/>
              </a:lnSpc>
              <a:buClr>
                <a:srgbClr val="006600"/>
              </a:buClr>
              <a:buSzPct val="80000"/>
            </a:pPr>
            <a:r>
              <a:rPr lang="en-US" altLang="en-US" dirty="0">
                <a:solidFill>
                  <a:srgbClr val="FF0000"/>
                </a:solidFill>
                <a:latin typeface="微软雅黑" pitchFamily="34" charset="-122"/>
                <a:ea typeface="微软雅黑" pitchFamily="34" charset="-122"/>
              </a:rPr>
              <a:t>while</a:t>
            </a:r>
            <a:r>
              <a:rPr lang="en-US"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条件</a:t>
            </a:r>
            <a:r>
              <a:rPr lang="zh-CN" altLang="en-US" dirty="0">
                <a:solidFill>
                  <a:prstClr val="black"/>
                </a:solidFill>
                <a:latin typeface="微软雅黑" pitchFamily="34" charset="-122"/>
                <a:ea typeface="微软雅黑" pitchFamily="34" charset="-122"/>
              </a:rPr>
              <a:t>判断</a:t>
            </a:r>
            <a:r>
              <a:rPr lang="zh-CN" altLang="en-US" dirty="0" smtClean="0">
                <a:solidFill>
                  <a:prstClr val="black"/>
                </a:solidFill>
                <a:latin typeface="微软雅黑" pitchFamily="34" charset="-122"/>
                <a:ea typeface="微软雅黑" pitchFamily="34" charset="-122"/>
              </a:rPr>
              <a:t>  </a:t>
            </a:r>
            <a:r>
              <a:rPr lang="en-US" altLang="en-US" dirty="0" smtClean="0">
                <a:solidFill>
                  <a:srgbClr val="FF0000"/>
                </a:solidFill>
                <a:latin typeface="微软雅黑" pitchFamily="34" charset="-122"/>
                <a:ea typeface="微软雅黑" pitchFamily="34" charset="-122"/>
              </a:rPr>
              <a:t>do</a:t>
            </a:r>
            <a:endParaRPr lang="en-US" altLang="en-US" dirty="0">
              <a:solidFill>
                <a:srgbClr val="FF0000"/>
              </a:solidFill>
              <a:latin typeface="微软雅黑" pitchFamily="34" charset="-122"/>
              <a:ea typeface="微软雅黑" pitchFamily="34" charset="-122"/>
            </a:endParaRPr>
          </a:p>
          <a:p>
            <a:pPr marL="342900" indent="-342900">
              <a:lnSpc>
                <a:spcPct val="110000"/>
              </a:lnSpc>
              <a:buClr>
                <a:srgbClr val="006600"/>
              </a:buClr>
              <a:buSzPct val="80000"/>
            </a:pPr>
            <a:r>
              <a:rPr lang="en-US" altLang="en-US" dirty="0">
                <a:solidFill>
                  <a:prstClr val="black"/>
                </a:solidFill>
                <a:latin typeface="微软雅黑" pitchFamily="34" charset="-122"/>
                <a:ea typeface="微软雅黑" pitchFamily="34" charset="-122"/>
              </a:rPr>
              <a:t>    </a:t>
            </a: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 循环体</a:t>
            </a:r>
            <a:endParaRPr lang="en-US" altLang="zh-CN" dirty="0" smtClean="0">
              <a:solidFill>
                <a:prstClr val="black"/>
              </a:solidFill>
              <a:latin typeface="微软雅黑" pitchFamily="34" charset="-122"/>
              <a:ea typeface="微软雅黑" pitchFamily="34" charset="-122"/>
            </a:endParaRPr>
          </a:p>
          <a:p>
            <a:pPr marL="342900" indent="-342900">
              <a:lnSpc>
                <a:spcPct val="110000"/>
              </a:lnSpc>
              <a:buClr>
                <a:srgbClr val="006600"/>
              </a:buClr>
              <a:buSzPct val="80000"/>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endParaRPr lang="zh-CN" altLang="en-US" dirty="0">
              <a:solidFill>
                <a:prstClr val="black"/>
              </a:solidFill>
              <a:latin typeface="微软雅黑" pitchFamily="34" charset="-122"/>
              <a:ea typeface="微软雅黑" pitchFamily="34" charset="-122"/>
            </a:endParaRPr>
          </a:p>
          <a:p>
            <a:pPr marL="342900" indent="-342900">
              <a:lnSpc>
                <a:spcPct val="110000"/>
              </a:lnSpc>
              <a:buClr>
                <a:srgbClr val="006600"/>
              </a:buClr>
              <a:buSzPct val="80000"/>
            </a:pPr>
            <a:r>
              <a:rPr lang="en-US" altLang="en-US" dirty="0">
                <a:solidFill>
                  <a:srgbClr val="FF0000"/>
                </a:solidFill>
                <a:latin typeface="微软雅黑" pitchFamily="34" charset="-122"/>
                <a:ea typeface="微软雅黑" pitchFamily="34" charset="-122"/>
              </a:rPr>
              <a:t>e</a:t>
            </a:r>
            <a:r>
              <a:rPr lang="en-US" altLang="en-US" dirty="0" smtClean="0">
                <a:solidFill>
                  <a:srgbClr val="FF0000"/>
                </a:solidFill>
                <a:latin typeface="微软雅黑" pitchFamily="34" charset="-122"/>
                <a:ea typeface="微软雅黑" pitchFamily="34" charset="-122"/>
              </a:rPr>
              <a:t>nd   while ;</a:t>
            </a:r>
            <a:endParaRPr lang="en-US" altLang="en-US" dirty="0">
              <a:solidFill>
                <a:srgbClr val="FF0000"/>
              </a:solidFill>
              <a:latin typeface="微软雅黑" pitchFamily="34" charset="-122"/>
              <a:ea typeface="微软雅黑" pitchFamily="34" charset="-122"/>
            </a:endParaRPr>
          </a:p>
        </p:txBody>
      </p:sp>
      <p:sp>
        <p:nvSpPr>
          <p:cNvPr id="8" name="AutoShape 6"/>
          <p:cNvSpPr>
            <a:spLocks noChangeArrowheads="1"/>
          </p:cNvSpPr>
          <p:nvPr/>
        </p:nvSpPr>
        <p:spPr bwMode="auto">
          <a:xfrm>
            <a:off x="4644008" y="2420888"/>
            <a:ext cx="3657815" cy="1374529"/>
          </a:xfrm>
          <a:prstGeom prst="roundRect">
            <a:avLst>
              <a:gd name="adj" fmla="val 9157"/>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ct val="110000"/>
              </a:lnSpc>
              <a:buClr>
                <a:srgbClr val="006600"/>
              </a:buClr>
              <a:buSzPct val="80000"/>
            </a:pPr>
            <a:r>
              <a:rPr lang="en-US" altLang="en-US" dirty="0" smtClean="0">
                <a:solidFill>
                  <a:srgbClr val="FF0000"/>
                </a:solidFill>
                <a:latin typeface="微软雅黑" pitchFamily="34" charset="-122"/>
                <a:ea typeface="微软雅黑" pitchFamily="34" charset="-122"/>
              </a:rPr>
              <a:t>loop</a:t>
            </a:r>
            <a:endParaRPr lang="en-US" altLang="en-US" dirty="0">
              <a:solidFill>
                <a:srgbClr val="FF0000"/>
              </a:solidFill>
              <a:latin typeface="微软雅黑" pitchFamily="34" charset="-122"/>
              <a:ea typeface="微软雅黑" pitchFamily="34" charset="-122"/>
            </a:endParaRPr>
          </a:p>
          <a:p>
            <a:pPr marL="342900" indent="-342900">
              <a:lnSpc>
                <a:spcPct val="110000"/>
              </a:lnSpc>
              <a:buClr>
                <a:srgbClr val="006600"/>
              </a:buClr>
              <a:buSzPct val="80000"/>
            </a:pPr>
            <a:r>
              <a:rPr lang="en-US"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循环体</a:t>
            </a:r>
            <a:endParaRPr lang="en-US" altLang="zh-CN" dirty="0" smtClean="0">
              <a:solidFill>
                <a:prstClr val="black"/>
              </a:solidFill>
              <a:latin typeface="微软雅黑" pitchFamily="34" charset="-122"/>
              <a:ea typeface="微软雅黑" pitchFamily="34" charset="-122"/>
            </a:endParaRPr>
          </a:p>
          <a:p>
            <a:pPr marL="342900" indent="-342900">
              <a:lnSpc>
                <a:spcPct val="110000"/>
              </a:lnSpc>
              <a:buClr>
                <a:srgbClr val="006600"/>
              </a:buClr>
              <a:buSzPct val="80000"/>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endParaRPr lang="zh-CN" altLang="en-US" dirty="0">
              <a:solidFill>
                <a:prstClr val="black"/>
              </a:solidFill>
              <a:latin typeface="微软雅黑" pitchFamily="34" charset="-122"/>
              <a:ea typeface="微软雅黑" pitchFamily="34" charset="-122"/>
            </a:endParaRPr>
          </a:p>
          <a:p>
            <a:pPr marL="342900" indent="-342900">
              <a:lnSpc>
                <a:spcPct val="110000"/>
              </a:lnSpc>
              <a:buClr>
                <a:srgbClr val="006600"/>
              </a:buClr>
              <a:buSzPct val="80000"/>
            </a:pPr>
            <a:r>
              <a:rPr lang="en-US" altLang="en-US" dirty="0">
                <a:solidFill>
                  <a:srgbClr val="FF0000"/>
                </a:solidFill>
                <a:latin typeface="微软雅黑" pitchFamily="34" charset="-122"/>
                <a:ea typeface="微软雅黑" pitchFamily="34" charset="-122"/>
              </a:rPr>
              <a:t>e</a:t>
            </a:r>
            <a:r>
              <a:rPr lang="en-US" altLang="en-US" dirty="0" smtClean="0">
                <a:solidFill>
                  <a:srgbClr val="FF0000"/>
                </a:solidFill>
                <a:latin typeface="微软雅黑" pitchFamily="34" charset="-122"/>
                <a:ea typeface="微软雅黑" pitchFamily="34" charset="-122"/>
              </a:rPr>
              <a:t>nd   loop ;</a:t>
            </a:r>
            <a:endParaRPr lang="en-US" altLang="en-US" dirty="0">
              <a:solidFill>
                <a:srgbClr val="FF0000"/>
              </a:solidFill>
              <a:latin typeface="微软雅黑" pitchFamily="34" charset="-122"/>
              <a:ea typeface="微软雅黑" pitchFamily="34" charset="-122"/>
            </a:endParaRPr>
          </a:p>
        </p:txBody>
      </p:sp>
      <p:sp>
        <p:nvSpPr>
          <p:cNvPr id="13" name="AutoShape 6"/>
          <p:cNvSpPr>
            <a:spLocks noChangeArrowheads="1"/>
          </p:cNvSpPr>
          <p:nvPr/>
        </p:nvSpPr>
        <p:spPr bwMode="auto">
          <a:xfrm>
            <a:off x="899592" y="3933056"/>
            <a:ext cx="7465855" cy="2013395"/>
          </a:xfrm>
          <a:prstGeom prst="roundRect">
            <a:avLst>
              <a:gd name="adj" fmla="val 9157"/>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ct val="110000"/>
              </a:lnSpc>
              <a:buClr>
                <a:srgbClr val="006600"/>
              </a:buClr>
              <a:buSzPct val="80000"/>
            </a:pPr>
            <a:r>
              <a:rPr lang="en-US" altLang="en-US" dirty="0">
                <a:solidFill>
                  <a:srgbClr val="FF0000"/>
                </a:solidFill>
                <a:latin typeface="微软雅黑" pitchFamily="34" charset="-122"/>
                <a:ea typeface="微软雅黑" pitchFamily="34" charset="-122"/>
              </a:rPr>
              <a:t>r</a:t>
            </a:r>
            <a:r>
              <a:rPr lang="en-US" altLang="en-US" dirty="0" smtClean="0">
                <a:solidFill>
                  <a:srgbClr val="FF0000"/>
                </a:solidFill>
                <a:latin typeface="微软雅黑" pitchFamily="34" charset="-122"/>
                <a:ea typeface="微软雅黑" pitchFamily="34" charset="-122"/>
              </a:rPr>
              <a:t>epeat</a:t>
            </a:r>
          </a:p>
          <a:p>
            <a:pPr marL="342900" indent="-342900">
              <a:lnSpc>
                <a:spcPct val="110000"/>
              </a:lnSpc>
              <a:buClr>
                <a:srgbClr val="006600"/>
              </a:buClr>
              <a:buSzPct val="80000"/>
            </a:pPr>
            <a:r>
              <a:rPr lang="en-US" altLang="en-US" dirty="0" smtClean="0">
                <a:solidFill>
                  <a:srgbClr val="FF0000"/>
                </a:solidFill>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循环体</a:t>
            </a:r>
            <a:endParaRPr lang="en-US" altLang="en-US" dirty="0" smtClean="0">
              <a:solidFill>
                <a:srgbClr val="FF0000"/>
              </a:solidFill>
              <a:latin typeface="微软雅黑" pitchFamily="34" charset="-122"/>
              <a:ea typeface="微软雅黑" pitchFamily="34" charset="-122"/>
            </a:endParaRPr>
          </a:p>
          <a:p>
            <a:pPr marL="342900" indent="-342900">
              <a:lnSpc>
                <a:spcPct val="110000"/>
              </a:lnSpc>
              <a:buClr>
                <a:srgbClr val="006600"/>
              </a:buClr>
              <a:buSzPct val="80000"/>
            </a:pPr>
            <a:r>
              <a:rPr lang="en-US" altLang="zh-CN" dirty="0" smtClean="0">
                <a:solidFill>
                  <a:srgbClr val="FF0000"/>
                </a:solidFill>
                <a:latin typeface="微软雅黑" pitchFamily="34" charset="-122"/>
                <a:ea typeface="微软雅黑" pitchFamily="34" charset="-122"/>
              </a:rPr>
              <a:t>      until   </a:t>
            </a:r>
            <a:r>
              <a:rPr lang="zh-CN" altLang="en-US" dirty="0" smtClean="0">
                <a:solidFill>
                  <a:prstClr val="black"/>
                </a:solidFill>
                <a:latin typeface="微软雅黑" pitchFamily="34" charset="-122"/>
                <a:ea typeface="微软雅黑" pitchFamily="34" charset="-122"/>
              </a:rPr>
              <a:t>条件判断   </a:t>
            </a:r>
            <a:r>
              <a:rPr lang="en-US" altLang="zh-CN" dirty="0" smtClean="0">
                <a:solidFill>
                  <a:srgbClr val="0070C0"/>
                </a:solidFill>
                <a:latin typeface="微软雅黑" pitchFamily="34" charset="-122"/>
                <a:ea typeface="微软雅黑" pitchFamily="34" charset="-122"/>
              </a:rPr>
              <a:t>//</a:t>
            </a:r>
            <a:r>
              <a:rPr lang="zh-CN" altLang="en-US" dirty="0">
                <a:solidFill>
                  <a:srgbClr val="0070C0"/>
                </a:solidFill>
                <a:latin typeface="微软雅黑" pitchFamily="34" charset="-122"/>
                <a:ea typeface="微软雅黑" pitchFamily="34" charset="-122"/>
              </a:rPr>
              <a:t>注意 </a:t>
            </a:r>
            <a:r>
              <a:rPr lang="en-US" altLang="zh-CN" dirty="0">
                <a:solidFill>
                  <a:srgbClr val="0070C0"/>
                </a:solidFill>
                <a:latin typeface="微软雅黑" pitchFamily="34" charset="-122"/>
                <a:ea typeface="微软雅黑" pitchFamily="34" charset="-122"/>
              </a:rPr>
              <a:t>until </a:t>
            </a:r>
            <a:r>
              <a:rPr lang="zh-CN" altLang="en-US" dirty="0">
                <a:solidFill>
                  <a:srgbClr val="0070C0"/>
                </a:solidFill>
                <a:latin typeface="微软雅黑" pitchFamily="34" charset="-122"/>
                <a:ea typeface="微软雅黑" pitchFamily="34" charset="-122"/>
              </a:rPr>
              <a:t>的判断条件 后不要加 ；号</a:t>
            </a:r>
            <a:endParaRPr lang="en-US" altLang="en-US" dirty="0" smtClean="0">
              <a:solidFill>
                <a:srgbClr val="0070C0"/>
              </a:solidFill>
              <a:latin typeface="微软雅黑" pitchFamily="34" charset="-122"/>
              <a:ea typeface="微软雅黑" pitchFamily="34" charset="-122"/>
            </a:endParaRPr>
          </a:p>
          <a:p>
            <a:pPr marL="342900" indent="-342900">
              <a:lnSpc>
                <a:spcPct val="110000"/>
              </a:lnSpc>
              <a:buClr>
                <a:srgbClr val="006600"/>
              </a:buClr>
              <a:buSzPct val="80000"/>
            </a:pPr>
            <a:r>
              <a:rPr lang="en-US" altLang="en-US"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  循环体</a:t>
            </a:r>
            <a:endParaRPr lang="en-US" altLang="zh-CN" dirty="0" smtClean="0">
              <a:solidFill>
                <a:prstClr val="black"/>
              </a:solidFill>
              <a:latin typeface="微软雅黑" pitchFamily="34" charset="-122"/>
              <a:ea typeface="微软雅黑" pitchFamily="34" charset="-122"/>
            </a:endParaRPr>
          </a:p>
          <a:p>
            <a:pPr marL="342900" indent="-342900">
              <a:lnSpc>
                <a:spcPct val="110000"/>
              </a:lnSpc>
              <a:buClr>
                <a:srgbClr val="006600"/>
              </a:buClr>
              <a:buSzPct val="80000"/>
            </a:pPr>
            <a:r>
              <a:rPr lang="en-US" altLang="zh-CN" dirty="0" smtClean="0">
                <a:solidFill>
                  <a:prstClr val="black"/>
                </a:solidFill>
                <a:latin typeface="微软雅黑" pitchFamily="34" charset="-122"/>
                <a:ea typeface="微软雅黑" pitchFamily="34" charset="-122"/>
              </a:rPr>
              <a:t>       …….</a:t>
            </a:r>
            <a:endParaRPr lang="zh-CN" altLang="en-US" dirty="0" smtClean="0">
              <a:solidFill>
                <a:prstClr val="black"/>
              </a:solidFill>
              <a:latin typeface="微软雅黑" pitchFamily="34" charset="-122"/>
              <a:ea typeface="微软雅黑" pitchFamily="34" charset="-122"/>
            </a:endParaRPr>
          </a:p>
          <a:p>
            <a:pPr marL="342900" indent="-342900">
              <a:lnSpc>
                <a:spcPct val="110000"/>
              </a:lnSpc>
              <a:buClr>
                <a:srgbClr val="006600"/>
              </a:buClr>
              <a:buSzPct val="80000"/>
            </a:pPr>
            <a:r>
              <a:rPr lang="en-US" altLang="en-US" dirty="0" smtClean="0">
                <a:solidFill>
                  <a:srgbClr val="FF0000"/>
                </a:solidFill>
                <a:latin typeface="微软雅黑" pitchFamily="34" charset="-122"/>
                <a:ea typeface="微软雅黑" pitchFamily="34" charset="-122"/>
              </a:rPr>
              <a:t>end   repeat ;</a:t>
            </a:r>
            <a:endParaRPr lang="en-US" altLang="en-US"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846941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控制语句</a:t>
            </a:r>
            <a:endParaRPr lang="zh-CN" altLang="en-US" dirty="0"/>
          </a:p>
        </p:txBody>
      </p:sp>
      <p:sp>
        <p:nvSpPr>
          <p:cNvPr id="3" name="内容占位符 2"/>
          <p:cNvSpPr>
            <a:spLocks noGrp="1"/>
          </p:cNvSpPr>
          <p:nvPr>
            <p:ph sz="quarter" idx="10"/>
          </p:nvPr>
        </p:nvSpPr>
        <p:spPr>
          <a:xfrm>
            <a:off x="611560" y="1268760"/>
            <a:ext cx="7704856" cy="1957459"/>
          </a:xfrm>
        </p:spPr>
        <p:txBody>
          <a:bodyPr/>
          <a:lstStyle/>
          <a:p>
            <a:r>
              <a:rPr lang="zh-CN" altLang="en-US" dirty="0" smtClean="0"/>
              <a:t>循环结构控制语句</a:t>
            </a:r>
            <a:endParaRPr lang="en-US" altLang="zh-CN" dirty="0" smtClean="0"/>
          </a:p>
          <a:p>
            <a:pPr lvl="1"/>
            <a:r>
              <a:rPr lang="zh-CN" altLang="en-US" dirty="0"/>
              <a:t>控制循环结构的执行</a:t>
            </a:r>
            <a:endParaRPr lang="en-US" altLang="zh-CN" dirty="0"/>
          </a:p>
          <a:p>
            <a:pPr lvl="1"/>
            <a:r>
              <a:rPr lang="en-US" altLang="zh-CN" dirty="0"/>
              <a:t>LEAVE   </a:t>
            </a:r>
            <a:r>
              <a:rPr lang="zh-CN" altLang="en-US" dirty="0"/>
              <a:t>标签名   </a:t>
            </a:r>
            <a:r>
              <a:rPr lang="zh-CN" altLang="en-US" dirty="0" smtClean="0"/>
              <a:t>  </a:t>
            </a:r>
            <a:r>
              <a:rPr lang="en-US" altLang="zh-CN" dirty="0" smtClean="0"/>
              <a:t>//</a:t>
            </a:r>
            <a:r>
              <a:rPr lang="zh-CN" altLang="en-US" dirty="0"/>
              <a:t>结束循环</a:t>
            </a:r>
          </a:p>
          <a:p>
            <a:pPr lvl="1"/>
            <a:r>
              <a:rPr lang="en-US" altLang="zh-CN" dirty="0"/>
              <a:t>ITERATE </a:t>
            </a:r>
            <a:r>
              <a:rPr lang="zh-CN" altLang="en-US" dirty="0"/>
              <a:t>标签名   </a:t>
            </a:r>
            <a:r>
              <a:rPr lang="en-US" altLang="zh-CN" dirty="0"/>
              <a:t>//</a:t>
            </a:r>
            <a:r>
              <a:rPr lang="zh-CN" altLang="en-US" dirty="0"/>
              <a:t>放弃本次循环，执行下一次</a:t>
            </a:r>
            <a:r>
              <a:rPr lang="zh-CN" altLang="en-US" dirty="0" smtClean="0"/>
              <a:t>循环</a:t>
            </a:r>
            <a:endParaRPr lang="en-US" altLang="zh-CN" dirty="0" smtClean="0"/>
          </a:p>
        </p:txBody>
      </p:sp>
    </p:spTree>
    <p:extLst>
      <p:ext uri="{BB962C8B-B14F-4D97-AF65-F5344CB8AC3E}">
        <p14:creationId xmlns:p14="http://schemas.microsoft.com/office/powerpoint/2010/main" val="10146276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案例</a:t>
            </a:r>
            <a:r>
              <a:rPr lang="en-US" altLang="zh-CN" dirty="0" smtClean="0"/>
              <a:t>3</a:t>
            </a:r>
            <a:r>
              <a:rPr lang="zh-CN" altLang="en-US" dirty="0" smtClean="0"/>
              <a:t>：练习循环结构的使用</a:t>
            </a:r>
            <a:endParaRPr lang="zh-CN" altLang="en-US" dirty="0"/>
          </a:p>
        </p:txBody>
      </p:sp>
      <p:sp>
        <p:nvSpPr>
          <p:cNvPr id="5" name="内容占位符 4"/>
          <p:cNvSpPr>
            <a:spLocks noGrp="1"/>
          </p:cNvSpPr>
          <p:nvPr>
            <p:ph sz="quarter" idx="10"/>
          </p:nvPr>
        </p:nvSpPr>
        <p:spPr>
          <a:xfrm>
            <a:off x="611560" y="1628800"/>
            <a:ext cx="7608416" cy="1957459"/>
          </a:xfrm>
        </p:spPr>
        <p:txBody>
          <a:bodyPr/>
          <a:lstStyle/>
          <a:p>
            <a:pPr marL="0" indent="0">
              <a:buNone/>
            </a:pPr>
            <a:r>
              <a:rPr lang="zh-CN" altLang="en-US" dirty="0" smtClean="0"/>
              <a:t>满足以下要求：</a:t>
            </a:r>
            <a:endParaRPr lang="en-US" altLang="zh-CN" dirty="0" smtClean="0"/>
          </a:p>
          <a:p>
            <a:pPr lvl="1"/>
            <a:r>
              <a:rPr lang="en-US" altLang="zh-CN" dirty="0" smtClean="0"/>
              <a:t>1</a:t>
            </a:r>
          </a:p>
          <a:p>
            <a:pPr lvl="1"/>
            <a:r>
              <a:rPr lang="en-US" altLang="zh-CN" dirty="0" smtClean="0"/>
              <a:t>2</a:t>
            </a:r>
          </a:p>
          <a:p>
            <a:pPr lvl="1"/>
            <a:r>
              <a:rPr lang="en-US" altLang="zh-CN" dirty="0" smtClean="0"/>
              <a:t>3</a:t>
            </a:r>
          </a:p>
        </p:txBody>
      </p:sp>
    </p:spTree>
    <p:extLst>
      <p:ext uri="{BB962C8B-B14F-4D97-AF65-F5344CB8AC3E}">
        <p14:creationId xmlns:p14="http://schemas.microsoft.com/office/powerpoint/2010/main" val="3989171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视图优点</a:t>
            </a:r>
            <a:endParaRPr lang="zh-CN" altLang="en-US" dirty="0"/>
          </a:p>
        </p:txBody>
      </p:sp>
      <p:sp>
        <p:nvSpPr>
          <p:cNvPr id="4" name="内容占位符 3"/>
          <p:cNvSpPr>
            <a:spLocks noGrp="1"/>
          </p:cNvSpPr>
          <p:nvPr>
            <p:ph sz="quarter" idx="10"/>
          </p:nvPr>
        </p:nvSpPr>
        <p:spPr>
          <a:xfrm>
            <a:off x="611560" y="1268760"/>
            <a:ext cx="7608416" cy="4684359"/>
          </a:xfrm>
        </p:spPr>
        <p:txBody>
          <a:bodyPr/>
          <a:lstStyle/>
          <a:p>
            <a:r>
              <a:rPr lang="zh-CN" altLang="en-US" dirty="0"/>
              <a:t>简单</a:t>
            </a:r>
          </a:p>
          <a:p>
            <a:pPr lvl="1"/>
            <a:r>
              <a:rPr lang="zh-CN" altLang="en-US" dirty="0"/>
              <a:t>使用视图的用户完全不需要关心视图中的数据是通过什么查询得到</a:t>
            </a:r>
            <a:r>
              <a:rPr lang="zh-CN" altLang="en-US" dirty="0" smtClean="0"/>
              <a:t>的。</a:t>
            </a:r>
            <a:endParaRPr lang="en-US" altLang="zh-CN" dirty="0" smtClean="0"/>
          </a:p>
          <a:p>
            <a:pPr lvl="1"/>
            <a:r>
              <a:rPr lang="zh-CN" altLang="en-US" dirty="0"/>
              <a:t>视图中的数据对用户来说已经是过滤好的符合条件的结果</a:t>
            </a:r>
            <a:r>
              <a:rPr lang="zh-CN" altLang="en-US" dirty="0" smtClean="0"/>
              <a:t>集。</a:t>
            </a:r>
            <a:endParaRPr lang="en-US" altLang="zh-CN" dirty="0" smtClean="0"/>
          </a:p>
          <a:p>
            <a:pPr marL="342900" lvl="1" indent="-342900">
              <a:buFont typeface="Arial" panose="020B0604020202020204" pitchFamily="34" charset="0"/>
              <a:buChar char="•"/>
            </a:pPr>
            <a:r>
              <a:rPr lang="zh-CN" altLang="en-US" sz="2400" dirty="0"/>
              <a:t>安全</a:t>
            </a:r>
            <a:endParaRPr lang="en-US" altLang="zh-CN" sz="2400" dirty="0"/>
          </a:p>
          <a:p>
            <a:pPr lvl="1"/>
            <a:r>
              <a:rPr lang="zh-CN" altLang="en-US" dirty="0" smtClean="0"/>
              <a:t>用户只能看到视图中的数据。</a:t>
            </a:r>
            <a:endParaRPr lang="en-US" altLang="zh-CN" dirty="0" smtClean="0"/>
          </a:p>
          <a:p>
            <a:pPr marL="342900" lvl="1" indent="-342900">
              <a:buFont typeface="Arial" panose="020B0604020202020204" pitchFamily="34" charset="0"/>
              <a:buChar char="•"/>
            </a:pPr>
            <a:r>
              <a:rPr lang="zh-CN" altLang="en-US" sz="2400" dirty="0"/>
              <a:t>数据独立</a:t>
            </a:r>
            <a:endParaRPr lang="en-US" altLang="zh-CN" sz="2400" dirty="0"/>
          </a:p>
          <a:p>
            <a:pPr lvl="1"/>
            <a:r>
              <a:rPr lang="zh-CN" altLang="en-US" dirty="0"/>
              <a:t>一旦视图的结构确定了，可以屏蔽表结构变化对用户的</a:t>
            </a:r>
            <a:r>
              <a:rPr lang="zh-CN" altLang="en-US" dirty="0" smtClean="0"/>
              <a:t>影响。</a:t>
            </a:r>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使用视图的限制</a:t>
            </a:r>
            <a:endParaRPr lang="zh-CN" altLang="en-US" dirty="0"/>
          </a:p>
        </p:txBody>
      </p:sp>
      <p:sp>
        <p:nvSpPr>
          <p:cNvPr id="3" name="内容占位符 2"/>
          <p:cNvSpPr>
            <a:spLocks noGrp="1"/>
          </p:cNvSpPr>
          <p:nvPr>
            <p:ph sz="quarter" idx="10"/>
          </p:nvPr>
        </p:nvSpPr>
        <p:spPr>
          <a:xfrm>
            <a:off x="611560" y="1196752"/>
            <a:ext cx="7608416" cy="5226046"/>
          </a:xfrm>
        </p:spPr>
        <p:txBody>
          <a:bodyPr/>
          <a:lstStyle/>
          <a:p>
            <a:r>
              <a:rPr lang="zh-CN" altLang="en-US" dirty="0"/>
              <a:t>不能在视图上创建</a:t>
            </a:r>
            <a:r>
              <a:rPr lang="zh-CN" altLang="en-US" dirty="0" smtClean="0"/>
              <a:t>索引</a:t>
            </a:r>
            <a:endParaRPr lang="en-US" altLang="zh-CN" dirty="0" smtClean="0"/>
          </a:p>
          <a:p>
            <a:r>
              <a:rPr lang="zh-CN" altLang="en-US" dirty="0" smtClean="0"/>
              <a:t>在</a:t>
            </a:r>
            <a:r>
              <a:rPr lang="zh-CN" altLang="en-US" dirty="0"/>
              <a:t>视图的</a:t>
            </a:r>
            <a:r>
              <a:rPr lang="en-US" altLang="zh-CN" dirty="0"/>
              <a:t>FROM</a:t>
            </a:r>
            <a:r>
              <a:rPr lang="zh-CN" altLang="en-US" dirty="0"/>
              <a:t>子句中不能使用子</a:t>
            </a:r>
            <a:r>
              <a:rPr lang="zh-CN" altLang="en-US" dirty="0" smtClean="0"/>
              <a:t>查询</a:t>
            </a:r>
            <a:endParaRPr lang="en-US" altLang="zh-CN" dirty="0" smtClean="0"/>
          </a:p>
          <a:p>
            <a:r>
              <a:rPr lang="zh-CN" altLang="en-US" dirty="0"/>
              <a:t>以下情形中的视图是不可更新的</a:t>
            </a:r>
            <a:endParaRPr lang="en-US" altLang="zh-CN" dirty="0" smtClean="0"/>
          </a:p>
          <a:p>
            <a:pPr lvl="1"/>
            <a:r>
              <a:rPr lang="zh-CN" altLang="en-US" dirty="0"/>
              <a:t>包含以下关键字的</a:t>
            </a:r>
            <a:r>
              <a:rPr lang="en-US" altLang="zh-CN" dirty="0"/>
              <a:t>SQL</a:t>
            </a:r>
            <a:r>
              <a:rPr lang="zh-CN" altLang="en-US" dirty="0"/>
              <a:t>语句：聚合函数</a:t>
            </a:r>
            <a:r>
              <a:rPr lang="en-US" altLang="zh-CN" dirty="0"/>
              <a:t>(SUM</a:t>
            </a:r>
            <a:r>
              <a:rPr lang="zh-CN" altLang="en-US" dirty="0"/>
              <a:t>、</a:t>
            </a:r>
            <a:r>
              <a:rPr lang="en-US" altLang="zh-CN" dirty="0"/>
              <a:t>MIN</a:t>
            </a:r>
            <a:r>
              <a:rPr lang="zh-CN" altLang="en-US" dirty="0"/>
              <a:t>、</a:t>
            </a:r>
            <a:r>
              <a:rPr lang="en-US" altLang="zh-CN" dirty="0"/>
              <a:t>MAX</a:t>
            </a:r>
            <a:r>
              <a:rPr lang="zh-CN" altLang="en-US" dirty="0"/>
              <a:t>、</a:t>
            </a:r>
            <a:r>
              <a:rPr lang="en-US" altLang="zh-CN" dirty="0"/>
              <a:t>COUNT</a:t>
            </a:r>
            <a:r>
              <a:rPr lang="zh-CN" altLang="en-US" dirty="0"/>
              <a:t>等</a:t>
            </a:r>
            <a:r>
              <a:rPr lang="en-US" altLang="zh-CN" dirty="0"/>
              <a:t>)</a:t>
            </a:r>
            <a:r>
              <a:rPr lang="zh-CN" altLang="en-US" dirty="0"/>
              <a:t>、</a:t>
            </a:r>
            <a:r>
              <a:rPr lang="en-US" altLang="zh-CN" dirty="0"/>
              <a:t>DISTINCT</a:t>
            </a:r>
            <a:r>
              <a:rPr lang="zh-CN" altLang="en-US" dirty="0"/>
              <a:t>、</a:t>
            </a:r>
            <a:r>
              <a:rPr lang="en-US" altLang="zh-CN" dirty="0"/>
              <a:t>GROUP BY</a:t>
            </a:r>
            <a:r>
              <a:rPr lang="zh-CN" altLang="en-US" dirty="0"/>
              <a:t>、</a:t>
            </a:r>
            <a:r>
              <a:rPr lang="en-US" altLang="zh-CN" dirty="0"/>
              <a:t>HAVING</a:t>
            </a:r>
            <a:r>
              <a:rPr lang="zh-CN" altLang="en-US" dirty="0"/>
              <a:t>、</a:t>
            </a:r>
            <a:r>
              <a:rPr lang="en-US" altLang="zh-CN" dirty="0"/>
              <a:t>UNION</a:t>
            </a:r>
            <a:r>
              <a:rPr lang="zh-CN" altLang="en-US" dirty="0"/>
              <a:t>或</a:t>
            </a:r>
            <a:r>
              <a:rPr lang="en-US" altLang="zh-CN" dirty="0"/>
              <a:t>UNION </a:t>
            </a:r>
            <a:r>
              <a:rPr lang="en-US" altLang="zh-CN" dirty="0" smtClean="0"/>
              <a:t>ALL</a:t>
            </a:r>
          </a:p>
          <a:p>
            <a:pPr lvl="1"/>
            <a:r>
              <a:rPr lang="zh-CN" altLang="en-US" dirty="0"/>
              <a:t>常量</a:t>
            </a:r>
            <a:r>
              <a:rPr lang="zh-CN" altLang="en-US" dirty="0" smtClean="0"/>
              <a:t>视图</a:t>
            </a:r>
            <a:endParaRPr lang="en-US" altLang="zh-CN" dirty="0" smtClean="0"/>
          </a:p>
          <a:p>
            <a:pPr lvl="1"/>
            <a:r>
              <a:rPr lang="en-US" altLang="zh-CN" dirty="0" smtClean="0"/>
              <a:t>JOIN</a:t>
            </a:r>
          </a:p>
          <a:p>
            <a:pPr lvl="1"/>
            <a:r>
              <a:rPr lang="en-US" altLang="zh-CN" dirty="0"/>
              <a:t>FROM</a:t>
            </a:r>
            <a:r>
              <a:rPr lang="zh-CN" altLang="en-US" dirty="0"/>
              <a:t>一个不能更新的</a:t>
            </a:r>
            <a:r>
              <a:rPr lang="zh-CN" altLang="en-US" dirty="0" smtClean="0"/>
              <a:t>视图</a:t>
            </a:r>
            <a:endParaRPr lang="en-US" altLang="zh-CN" dirty="0" smtClean="0"/>
          </a:p>
          <a:p>
            <a:pPr lvl="1"/>
            <a:r>
              <a:rPr lang="en-US" altLang="zh-CN" dirty="0"/>
              <a:t>WHERE</a:t>
            </a:r>
            <a:r>
              <a:rPr lang="zh-CN" altLang="en-US" dirty="0"/>
              <a:t>子句的子查询引用了</a:t>
            </a:r>
            <a:r>
              <a:rPr lang="en-US" altLang="zh-CN" dirty="0"/>
              <a:t>FROM</a:t>
            </a:r>
            <a:r>
              <a:rPr lang="zh-CN" altLang="en-US" dirty="0"/>
              <a:t>子句中的</a:t>
            </a:r>
            <a:r>
              <a:rPr lang="zh-CN" altLang="en-US" dirty="0" smtClean="0"/>
              <a:t>表</a:t>
            </a:r>
            <a:endParaRPr lang="en-US" altLang="zh-CN" dirty="0" smtClean="0"/>
          </a:p>
          <a:p>
            <a:pPr lvl="1"/>
            <a:r>
              <a:rPr lang="zh-CN" altLang="en-US" dirty="0"/>
              <a:t>使用了临时表，视图是不可</a:t>
            </a:r>
            <a:r>
              <a:rPr lang="zh-CN" altLang="en-US" dirty="0" smtClean="0"/>
              <a:t>更新</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视图的基本使用</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创建视图</a:t>
            </a:r>
            <a:endParaRPr lang="zh-CN" altLang="en-US" dirty="0"/>
          </a:p>
        </p:txBody>
      </p:sp>
      <p:sp>
        <p:nvSpPr>
          <p:cNvPr id="4" name="内容占位符 3"/>
          <p:cNvSpPr>
            <a:spLocks noGrp="1"/>
          </p:cNvSpPr>
          <p:nvPr>
            <p:ph sz="quarter" idx="10"/>
          </p:nvPr>
        </p:nvSpPr>
        <p:spPr>
          <a:xfrm>
            <a:off x="611560" y="1628800"/>
            <a:ext cx="7608416" cy="1483483"/>
          </a:xfrm>
        </p:spPr>
        <p:txBody>
          <a:bodyPr/>
          <a:lstStyle/>
          <a:p>
            <a:r>
              <a:rPr lang="zh-CN" altLang="en-US" dirty="0" smtClean="0"/>
              <a:t>语法格式</a:t>
            </a:r>
            <a:endParaRPr lang="en-US" altLang="zh-CN" dirty="0" smtClean="0"/>
          </a:p>
          <a:p>
            <a:pPr lvl="1"/>
            <a:r>
              <a:rPr lang="en-US" altLang="zh-CN" dirty="0" smtClean="0"/>
              <a:t>create  </a:t>
            </a:r>
            <a:r>
              <a:rPr lang="en-US" altLang="zh-CN" dirty="0"/>
              <a:t>view  </a:t>
            </a:r>
            <a:r>
              <a:rPr lang="zh-CN" altLang="en-US" dirty="0"/>
              <a:t>视图名称  </a:t>
            </a:r>
            <a:r>
              <a:rPr lang="en-US" altLang="zh-CN" dirty="0"/>
              <a:t>as  SQL</a:t>
            </a:r>
            <a:r>
              <a:rPr lang="zh-CN" altLang="en-US" dirty="0"/>
              <a:t>查询；</a:t>
            </a:r>
            <a:endParaRPr lang="en-US" altLang="zh-CN" dirty="0"/>
          </a:p>
          <a:p>
            <a:pPr lvl="1"/>
            <a:r>
              <a:rPr lang="en-US" altLang="zh-CN" dirty="0"/>
              <a:t>create  view  </a:t>
            </a:r>
            <a:r>
              <a:rPr lang="zh-CN" altLang="en-US" dirty="0"/>
              <a:t>视图名称 （字段名列表） </a:t>
            </a:r>
            <a:r>
              <a:rPr lang="en-US" altLang="zh-CN" dirty="0"/>
              <a:t>as  SQL</a:t>
            </a:r>
            <a:r>
              <a:rPr lang="zh-CN" altLang="en-US" dirty="0" smtClean="0"/>
              <a:t>查询</a:t>
            </a:r>
            <a:r>
              <a:rPr lang="zh-CN" altLang="en-US" dirty="0"/>
              <a:t>；</a:t>
            </a:r>
            <a:endParaRPr lang="en-US" altLang="zh-CN" dirty="0"/>
          </a:p>
        </p:txBody>
      </p:sp>
      <p:cxnSp>
        <p:nvCxnSpPr>
          <p:cNvPr id="6" name="直接箭头连接符 5"/>
          <p:cNvCxnSpPr/>
          <p:nvPr/>
        </p:nvCxnSpPr>
        <p:spPr>
          <a:xfrm>
            <a:off x="5508104" y="3112283"/>
            <a:ext cx="1656184" cy="10147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042946" y="4221088"/>
            <a:ext cx="3201462" cy="160043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b="1" dirty="0">
                <a:solidFill>
                  <a:srgbClr val="FF0000"/>
                </a:solidFill>
              </a:rPr>
              <a:t>注意</a:t>
            </a:r>
            <a:r>
              <a:rPr lang="zh-CN" altLang="en-US" dirty="0" smtClean="0"/>
              <a:t>：</a:t>
            </a:r>
            <a:endParaRPr lang="en-US" altLang="zh-CN" dirty="0" smtClean="0"/>
          </a:p>
          <a:p>
            <a:r>
              <a:rPr lang="zh-CN" altLang="en-US" sz="1600" b="1" dirty="0" smtClean="0"/>
              <a:t>在</a:t>
            </a:r>
            <a:r>
              <a:rPr lang="zh-CN" altLang="en-US" sz="1600" b="1" dirty="0"/>
              <a:t>视图表中不定义字段名的话，默认使用表中的字段名</a:t>
            </a:r>
            <a:r>
              <a:rPr lang="zh-CN" altLang="en-US" sz="1600" b="1" dirty="0" smtClean="0"/>
              <a:t>，</a:t>
            </a:r>
            <a:endParaRPr lang="en-US" altLang="zh-CN" sz="1600" b="1" dirty="0" smtClean="0"/>
          </a:p>
          <a:p>
            <a:r>
              <a:rPr lang="zh-CN" altLang="en-US" sz="1600" b="1" dirty="0" smtClean="0"/>
              <a:t>若</a:t>
            </a:r>
            <a:r>
              <a:rPr lang="zh-CN" altLang="en-US" sz="1600" b="1" dirty="0"/>
              <a:t>定义字段名的话视图表中的字段名个数必须和基本中的字段个数相等。</a:t>
            </a:r>
          </a:p>
        </p:txBody>
      </p:sp>
      <p:sp>
        <p:nvSpPr>
          <p:cNvPr id="11" name="文本框 10"/>
          <p:cNvSpPr txBox="1"/>
          <p:nvPr/>
        </p:nvSpPr>
        <p:spPr>
          <a:xfrm>
            <a:off x="899592" y="3480710"/>
            <a:ext cx="5009256" cy="646331"/>
          </a:xfrm>
          <a:prstGeom prst="rect">
            <a:avLst/>
          </a:prstGeom>
          <a:noFill/>
        </p:spPr>
        <p:txBody>
          <a:bodyPr wrap="none" rtlCol="0">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create view t11 as select  * from </a:t>
            </a:r>
            <a:r>
              <a:rPr lang="en-US" altLang="zh-CN" dirty="0" smtClean="0">
                <a:solidFill>
                  <a:srgbClr val="FFFF00"/>
                </a:solidFill>
                <a:latin typeface="微软雅黑" panose="020B0503020204020204" pitchFamily="34" charset="-122"/>
                <a:ea typeface="微软雅黑" panose="020B0503020204020204" pitchFamily="34" charset="-122"/>
              </a:rPr>
              <a:t> t1</a:t>
            </a:r>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Query OK, 0 rows affected (0.05 sec)</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3050</Words>
  <Application>Microsoft Office PowerPoint</Application>
  <PresentationFormat>全屏显示(4:3)</PresentationFormat>
  <Paragraphs>617</Paragraphs>
  <Slides>52</Slides>
  <Notes>46</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52</vt:i4>
      </vt:variant>
    </vt:vector>
  </HeadingPairs>
  <TitlesOfParts>
    <vt:vector size="58" baseType="lpstr">
      <vt:lpstr>宋体</vt:lpstr>
      <vt:lpstr>微软雅黑</vt:lpstr>
      <vt:lpstr>Arial</vt:lpstr>
      <vt:lpstr>Calibri</vt:lpstr>
      <vt:lpstr>Office 主题</vt:lpstr>
      <vt:lpstr>1_Office 主题</vt:lpstr>
      <vt:lpstr>数据库管理</vt:lpstr>
      <vt:lpstr>PowerPoint 演示文稿</vt:lpstr>
      <vt:lpstr>PowerPoint 演示文稿</vt:lpstr>
      <vt:lpstr>视图概述</vt:lpstr>
      <vt:lpstr>视图介绍</vt:lpstr>
      <vt:lpstr>视图优点</vt:lpstr>
      <vt:lpstr>使用视图的限制</vt:lpstr>
      <vt:lpstr>视图的基本使用</vt:lpstr>
      <vt:lpstr>创建视图</vt:lpstr>
      <vt:lpstr>查看视图</vt:lpstr>
      <vt:lpstr>查看视图(续1)</vt:lpstr>
      <vt:lpstr>使用视图</vt:lpstr>
      <vt:lpstr>删除视图</vt:lpstr>
      <vt:lpstr>案例1：视图的基表使用</vt:lpstr>
      <vt:lpstr>PowerPoint 演示文稿</vt:lpstr>
      <vt:lpstr>创建视图完全格式</vt:lpstr>
      <vt:lpstr>创建视图完全格式</vt:lpstr>
      <vt:lpstr>设置字段别名</vt:lpstr>
      <vt:lpstr>设置字段别名</vt:lpstr>
      <vt:lpstr>重要选项说明</vt:lpstr>
      <vt:lpstr>OR REPLACE</vt:lpstr>
      <vt:lpstr>ALGORITHM</vt:lpstr>
      <vt:lpstr>WITH CHECK OPTION</vt:lpstr>
      <vt:lpstr>案例2：视图进阶练习</vt:lpstr>
      <vt:lpstr>PowerPoint 演示文稿</vt:lpstr>
      <vt:lpstr>存储过程概述</vt:lpstr>
      <vt:lpstr>存储过程介绍</vt:lpstr>
      <vt:lpstr>存储过程优点</vt:lpstr>
      <vt:lpstr>基本使用</vt:lpstr>
      <vt:lpstr>创建存储过程</vt:lpstr>
      <vt:lpstr>查看存储过程</vt:lpstr>
      <vt:lpstr>调用/删除存储过程</vt:lpstr>
      <vt:lpstr>案例1：创建存储过程</vt:lpstr>
      <vt:lpstr>存储过程进阶</vt:lpstr>
      <vt:lpstr>参数类型</vt:lpstr>
      <vt:lpstr>参数类型(续1)</vt:lpstr>
      <vt:lpstr>参数类型(续2)</vt:lpstr>
      <vt:lpstr>案例2：练习参数的使用</vt:lpstr>
      <vt:lpstr>变量类型</vt:lpstr>
      <vt:lpstr>变量类型(续1)</vt:lpstr>
      <vt:lpstr>变量类型(续2)</vt:lpstr>
      <vt:lpstr>算数运算</vt:lpstr>
      <vt:lpstr>算数运算(续1)</vt:lpstr>
      <vt:lpstr>条件判断</vt:lpstr>
      <vt:lpstr>条件判断（续1）</vt:lpstr>
      <vt:lpstr>流程控制</vt:lpstr>
      <vt:lpstr>顺序结构</vt:lpstr>
      <vt:lpstr>顺序结构(续1)</vt:lpstr>
      <vt:lpstr>顺序结构(续2)</vt:lpstr>
      <vt:lpstr>循环结构</vt:lpstr>
      <vt:lpstr>控制语句</vt:lpstr>
      <vt:lpstr>案例3：练习循环结构的使用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达内Linux云计算学院</dc:title>
  <dc:creator>TsengYia</dc:creator>
  <cp:lastModifiedBy>plj</cp:lastModifiedBy>
  <cp:revision>2554</cp:revision>
  <cp:lastPrinted>2014-02-25T07:33:00Z</cp:lastPrinted>
  <dcterms:created xsi:type="dcterms:W3CDTF">2018-05-06T06:41:31Z</dcterms:created>
  <dcterms:modified xsi:type="dcterms:W3CDTF">2018-05-07T06:25:06Z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