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2"/>
  </p:notesMasterIdLst>
  <p:handoutMasterIdLst>
    <p:handoutMasterId r:id="rId43"/>
  </p:handoutMasterIdLst>
  <p:sldIdLst>
    <p:sldId id="331" r:id="rId3"/>
    <p:sldId id="257" r:id="rId4"/>
    <p:sldId id="302" r:id="rId5"/>
    <p:sldId id="303" r:id="rId6"/>
    <p:sldId id="304" r:id="rId7"/>
    <p:sldId id="305" r:id="rId8"/>
    <p:sldId id="306" r:id="rId9"/>
    <p:sldId id="309" r:id="rId10"/>
    <p:sldId id="310" r:id="rId11"/>
    <p:sldId id="311" r:id="rId12"/>
    <p:sldId id="333" r:id="rId13"/>
    <p:sldId id="335" r:id="rId14"/>
    <p:sldId id="334" r:id="rId15"/>
    <p:sldId id="312" r:id="rId16"/>
    <p:sldId id="322" r:id="rId17"/>
    <p:sldId id="323" r:id="rId18"/>
    <p:sldId id="324" r:id="rId19"/>
    <p:sldId id="326" r:id="rId20"/>
    <p:sldId id="327" r:id="rId21"/>
    <p:sldId id="274" r:id="rId22"/>
    <p:sldId id="276" r:id="rId23"/>
    <p:sldId id="277" r:id="rId24"/>
    <p:sldId id="282" r:id="rId25"/>
    <p:sldId id="330" r:id="rId26"/>
    <p:sldId id="336" r:id="rId27"/>
    <p:sldId id="337" r:id="rId28"/>
    <p:sldId id="338" r:id="rId29"/>
    <p:sldId id="348" r:id="rId30"/>
    <p:sldId id="343" r:id="rId31"/>
    <p:sldId id="347" r:id="rId32"/>
    <p:sldId id="339" r:id="rId33"/>
    <p:sldId id="340" r:id="rId34"/>
    <p:sldId id="350" r:id="rId35"/>
    <p:sldId id="354" r:id="rId36"/>
    <p:sldId id="355" r:id="rId37"/>
    <p:sldId id="353" r:id="rId38"/>
    <p:sldId id="357" r:id="rId39"/>
    <p:sldId id="358" r:id="rId40"/>
    <p:sldId id="35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cmAuthor id="2" name="TY" initials="T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231F20"/>
    <a:srgbClr val="1EE15C"/>
    <a:srgbClr val="D52A2F"/>
    <a:srgbClr val="DD4722"/>
    <a:srgbClr val="5CAA55"/>
    <a:srgbClr val="B4DD93"/>
    <a:srgbClr val="46B964"/>
    <a:srgbClr val="CF5830"/>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0" autoAdjust="0"/>
    <p:restoredTop sz="93514" autoAdjust="0"/>
  </p:normalViewPr>
  <p:slideViewPr>
    <p:cSldViewPr>
      <p:cViewPr varScale="1">
        <p:scale>
          <a:sx n="64" d="100"/>
          <a:sy n="64" d="100"/>
        </p:scale>
        <p:origin x="552" y="72"/>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t>2018/5/7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t>‹#›</a:t>
            </a:fld>
            <a:endParaRPr lang="zh-CN" altLang="en-US"/>
          </a:p>
        </p:txBody>
      </p:sp>
    </p:spTree>
    <p:extLst>
      <p:ext uri="{BB962C8B-B14F-4D97-AF65-F5344CB8AC3E}">
        <p14:creationId xmlns:p14="http://schemas.microsoft.com/office/powerpoint/2010/main" val="81286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t>2018/5/7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t>‹#›</a:t>
            </a:fld>
            <a:endParaRPr lang="zh-CN" altLang="en-US"/>
          </a:p>
        </p:txBody>
      </p:sp>
    </p:spTree>
    <p:extLst>
      <p:ext uri="{BB962C8B-B14F-4D97-AF65-F5344CB8AC3E}">
        <p14:creationId xmlns:p14="http://schemas.microsoft.com/office/powerpoint/2010/main" val="305098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6102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查看视图</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续</a:t>
            </a:r>
            <a:r>
              <a:rPr lang="en-US" altLang="zh-CN" sz="1200" dirty="0" smtClean="0">
                <a:latin typeface="微软雅黑" panose="020B0503020204020204" pitchFamily="34" charset="-122"/>
                <a:ea typeface="微软雅黑" panose="020B0503020204020204" pitchFamily="34" charset="-122"/>
              </a:rPr>
              <a:t>1)</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12154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使用视图</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70792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删除视图</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82554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视图进阶</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15</a:t>
            </a:fld>
            <a:endParaRPr lang="zh-CN" altLang="en-US"/>
          </a:p>
        </p:txBody>
      </p:sp>
    </p:spTree>
    <p:extLst>
      <p:ext uri="{BB962C8B-B14F-4D97-AF65-F5344CB8AC3E}">
        <p14:creationId xmlns:p14="http://schemas.microsoft.com/office/powerpoint/2010/main" val="169903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创建视图完全格式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16</a:t>
            </a:fld>
            <a:endParaRPr lang="zh-CN" altLang="en-US"/>
          </a:p>
        </p:txBody>
      </p:sp>
    </p:spTree>
    <p:extLst>
      <p:ext uri="{BB962C8B-B14F-4D97-AF65-F5344CB8AC3E}">
        <p14:creationId xmlns:p14="http://schemas.microsoft.com/office/powerpoint/2010/main" val="336499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创建视图完全格式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17</a:t>
            </a:fld>
            <a:endParaRPr lang="zh-CN" altLang="en-US"/>
          </a:p>
        </p:txBody>
      </p:sp>
    </p:spTree>
    <p:extLst>
      <p:ext uri="{BB962C8B-B14F-4D97-AF65-F5344CB8AC3E}">
        <p14:creationId xmlns:p14="http://schemas.microsoft.com/office/powerpoint/2010/main" val="196858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设置字段别名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18</a:t>
            </a:fld>
            <a:endParaRPr lang="zh-CN" altLang="en-US"/>
          </a:p>
        </p:txBody>
      </p:sp>
    </p:spTree>
    <p:extLst>
      <p:ext uri="{BB962C8B-B14F-4D97-AF65-F5344CB8AC3E}">
        <p14:creationId xmlns:p14="http://schemas.microsoft.com/office/powerpoint/2010/main" val="4178602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设置字段别名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19</a:t>
            </a:fld>
            <a:endParaRPr lang="zh-CN" altLang="en-US"/>
          </a:p>
        </p:txBody>
      </p:sp>
    </p:spTree>
    <p:extLst>
      <p:ext uri="{BB962C8B-B14F-4D97-AF65-F5344CB8AC3E}">
        <p14:creationId xmlns:p14="http://schemas.microsoft.com/office/powerpoint/2010/main" val="251020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重要选项说明</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20</a:t>
            </a:fld>
            <a:endParaRPr lang="zh-CN" altLang="en-US"/>
          </a:p>
        </p:txBody>
      </p:sp>
    </p:spTree>
    <p:extLst>
      <p:ext uri="{BB962C8B-B14F-4D97-AF65-F5344CB8AC3E}">
        <p14:creationId xmlns:p14="http://schemas.microsoft.com/office/powerpoint/2010/main" val="56625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pitchFamily="34" charset="-122"/>
                <a:ea typeface="微软雅黑" panose="020B0503020204020204" pitchFamily="34" charset="-122"/>
              </a:rPr>
              <a:t>OR</a:t>
            </a:r>
            <a:r>
              <a:rPr lang="en-US" altLang="zh-CN" sz="1200" baseline="0" dirty="0" smtClean="0">
                <a:latin typeface="微软雅黑" panose="020B0503020204020204" pitchFamily="34" charset="-122"/>
                <a:ea typeface="微软雅黑" panose="020B0503020204020204" pitchFamily="34" charset="-122"/>
              </a:rPr>
              <a:t>  REPLACE</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21</a:t>
            </a:fld>
            <a:endParaRPr lang="zh-CN" altLang="en-US"/>
          </a:p>
        </p:txBody>
      </p:sp>
    </p:spTree>
    <p:extLst>
      <p:ext uri="{BB962C8B-B14F-4D97-AF65-F5344CB8AC3E}">
        <p14:creationId xmlns:p14="http://schemas.microsoft.com/office/powerpoint/2010/main" val="403741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MySQL</a:t>
            </a:r>
            <a:r>
              <a:rPr lang="zh-CN" altLang="en-US" dirty="0" smtClean="0"/>
              <a:t>视图</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3</a:t>
            </a:fld>
            <a:endParaRPr lang="zh-CN" altLang="en-US"/>
          </a:p>
        </p:txBody>
      </p:sp>
    </p:spTree>
    <p:extLst>
      <p:ext uri="{BB962C8B-B14F-4D97-AF65-F5344CB8AC3E}">
        <p14:creationId xmlns:p14="http://schemas.microsoft.com/office/powerpoint/2010/main" val="4165656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ALGORITHM</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22</a:t>
            </a:fld>
            <a:endParaRPr lang="zh-CN" altLang="en-US"/>
          </a:p>
        </p:txBody>
      </p:sp>
    </p:spTree>
    <p:extLst>
      <p:ext uri="{BB962C8B-B14F-4D97-AF65-F5344CB8AC3E}">
        <p14:creationId xmlns:p14="http://schemas.microsoft.com/office/powerpoint/2010/main" val="2259156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pitchFamily="34" charset="-122"/>
                <a:ea typeface="微软雅黑" panose="020B0503020204020204" pitchFamily="34" charset="-122"/>
              </a:rPr>
              <a:t>WITH</a:t>
            </a:r>
            <a:r>
              <a:rPr lang="en-US" altLang="zh-CN" sz="1200" baseline="0" dirty="0" smtClean="0">
                <a:latin typeface="微软雅黑" panose="020B0503020204020204" pitchFamily="34" charset="-122"/>
                <a:ea typeface="微软雅黑" panose="020B0503020204020204" pitchFamily="34" charset="-122"/>
              </a:rPr>
              <a:t>  CHECK  OPTION</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23</a:t>
            </a:fld>
            <a:endParaRPr lang="zh-CN" altLang="en-US"/>
          </a:p>
        </p:txBody>
      </p:sp>
    </p:spTree>
    <p:extLst>
      <p:ext uri="{BB962C8B-B14F-4D97-AF65-F5344CB8AC3E}">
        <p14:creationId xmlns:p14="http://schemas.microsoft.com/office/powerpoint/2010/main" val="1130422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MySQL</a:t>
            </a:r>
            <a:r>
              <a:rPr lang="zh-CN" altLang="en-US" dirty="0" smtClean="0"/>
              <a:t>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88822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786812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存储过程介绍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237232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存储过程优点</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77189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基本使用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18410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6693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512036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调用</a:t>
            </a:r>
            <a:r>
              <a:rPr lang="en-US" altLang="zh-CN" dirty="0" smtClean="0"/>
              <a:t>/</a:t>
            </a:r>
            <a:r>
              <a:rPr lang="zh-CN" altLang="en-US" dirty="0" smtClean="0"/>
              <a:t>删除存储过程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4475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4</a:t>
            </a:fld>
            <a:endParaRPr lang="zh-CN" altLang="en-US"/>
          </a:p>
        </p:txBody>
      </p:sp>
    </p:spTree>
    <p:extLst>
      <p:ext uri="{BB962C8B-B14F-4D97-AF65-F5344CB8AC3E}">
        <p14:creationId xmlns:p14="http://schemas.microsoft.com/office/powerpoint/2010/main" val="623495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136620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985917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18334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666754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变量类型</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2506757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变量类型</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1834224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视图介绍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5</a:t>
            </a:fld>
            <a:endParaRPr lang="zh-CN" altLang="en-US"/>
          </a:p>
        </p:txBody>
      </p:sp>
    </p:spTree>
    <p:extLst>
      <p:ext uri="{BB962C8B-B14F-4D97-AF65-F5344CB8AC3E}">
        <p14:creationId xmlns:p14="http://schemas.microsoft.com/office/powerpoint/2010/main" val="332498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视图优点</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6</a:t>
            </a:fld>
            <a:endParaRPr lang="zh-CN" altLang="en-US"/>
          </a:p>
        </p:txBody>
      </p:sp>
    </p:spTree>
    <p:extLst>
      <p:ext uri="{BB962C8B-B14F-4D97-AF65-F5344CB8AC3E}">
        <p14:creationId xmlns:p14="http://schemas.microsoft.com/office/powerpoint/2010/main" val="4099835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使用视图的限制</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7</a:t>
            </a:fld>
            <a:endParaRPr lang="zh-CN" altLang="en-US"/>
          </a:p>
        </p:txBody>
      </p:sp>
    </p:spTree>
    <p:extLst>
      <p:ext uri="{BB962C8B-B14F-4D97-AF65-F5344CB8AC3E}">
        <p14:creationId xmlns:p14="http://schemas.microsoft.com/office/powerpoint/2010/main" val="1468955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视图的基本使用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8</a:t>
            </a:fld>
            <a:endParaRPr lang="zh-CN" altLang="en-US"/>
          </a:p>
        </p:txBody>
      </p:sp>
    </p:spTree>
    <p:extLst>
      <p:ext uri="{BB962C8B-B14F-4D97-AF65-F5344CB8AC3E}">
        <p14:creationId xmlns:p14="http://schemas.microsoft.com/office/powerpoint/2010/main" val="135930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创建视图</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t>9</a:t>
            </a:fld>
            <a:endParaRPr lang="zh-CN" altLang="en-US"/>
          </a:p>
        </p:txBody>
      </p:sp>
    </p:spTree>
    <p:extLst>
      <p:ext uri="{BB962C8B-B14F-4D97-AF65-F5344CB8AC3E}">
        <p14:creationId xmlns:p14="http://schemas.microsoft.com/office/powerpoint/2010/main" val="63901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设置</a:t>
            </a:r>
            <a:r>
              <a:rPr lang="en-US" altLang="zh-CN" sz="1200" dirty="0" err="1" smtClean="0">
                <a:latin typeface="微软雅黑" panose="020B0503020204020204" pitchFamily="34" charset="-122"/>
                <a:ea typeface="微软雅黑" panose="020B0503020204020204" pitchFamily="34" charset="-122"/>
              </a:rPr>
              <a:t>acl</a:t>
            </a:r>
            <a:r>
              <a:rPr lang="zh-CN" altLang="en-US" sz="1200" smtClean="0">
                <a:latin typeface="微软雅黑" panose="020B0503020204020204" pitchFamily="34" charset="-122"/>
                <a:ea typeface="微软雅黑" panose="020B0503020204020204" pitchFamily="34" charset="-122"/>
              </a:rPr>
              <a:t>访问控制策略</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t>10</a:t>
            </a:fld>
            <a:endParaRPr lang="zh-CN" altLang="en-US"/>
          </a:p>
        </p:txBody>
      </p:sp>
    </p:spTree>
    <p:extLst>
      <p:ext uri="{BB962C8B-B14F-4D97-AF65-F5344CB8AC3E}">
        <p14:creationId xmlns:p14="http://schemas.microsoft.com/office/powerpoint/2010/main" val="199329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anose="020B0503020204020204" pitchFamily="34" charset="-122"/>
                <a:ea typeface="微软雅黑" panose="020B0503020204020204" pitchFamily="34" charset="-122"/>
              </a:rPr>
              <a:t>内容</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5891856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1107923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0625851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41717871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16968244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5108718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179304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68245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653739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13582296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prstClr val="white"/>
                </a:solidFill>
                <a:latin typeface="微软雅黑" pitchFamily="34" charset="-122"/>
                <a:ea typeface="微软雅黑" pitchFamily="34" charset="-122"/>
              </a:rPr>
              <a:t>内容</a:t>
            </a:r>
            <a:endParaRPr lang="zh-CN" altLang="en-US" sz="40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3950088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anose="020B0604020202020204"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734465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数据库管理</a:t>
            </a:r>
            <a:endParaRPr lang="zh-CN" altLang="en-US" dirty="0"/>
          </a:p>
        </p:txBody>
      </p:sp>
      <p:sp>
        <p:nvSpPr>
          <p:cNvPr id="3" name="副标题 2"/>
          <p:cNvSpPr>
            <a:spLocks noGrp="1"/>
          </p:cNvSpPr>
          <p:nvPr>
            <p:ph type="subTitle" idx="1"/>
          </p:nvPr>
        </p:nvSpPr>
        <p:spPr/>
        <p:txBody>
          <a:bodyPr/>
          <a:lstStyle/>
          <a:p>
            <a:r>
              <a:rPr lang="en-US" altLang="zh-CN" dirty="0" smtClean="0"/>
              <a:t>NSD DATABASE</a:t>
            </a:r>
            <a:endParaRPr lang="zh-CN" altLang="en-US" dirty="0"/>
          </a:p>
        </p:txBody>
      </p:sp>
      <p:sp>
        <p:nvSpPr>
          <p:cNvPr id="4" name="文本占位符 3"/>
          <p:cNvSpPr>
            <a:spLocks noGrp="1"/>
          </p:cNvSpPr>
          <p:nvPr>
            <p:ph type="body" sz="quarter" idx="10"/>
          </p:nvPr>
        </p:nvSpPr>
        <p:spPr>
          <a:xfrm>
            <a:off x="4644008" y="3558904"/>
            <a:ext cx="2232273" cy="647675"/>
          </a:xfrm>
        </p:spPr>
        <p:txBody>
          <a:bodyPr/>
          <a:lstStyle/>
          <a:p>
            <a:r>
              <a:rPr lang="en-US" altLang="zh-CN" dirty="0" smtClean="0"/>
              <a:t>DAY09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查看视图</a:t>
            </a:r>
            <a:endParaRPr lang="zh-CN" altLang="en-US" dirty="0"/>
          </a:p>
        </p:txBody>
      </p:sp>
      <p:sp>
        <p:nvSpPr>
          <p:cNvPr id="4" name="内容占位符 3"/>
          <p:cNvSpPr>
            <a:spLocks noGrp="1"/>
          </p:cNvSpPr>
          <p:nvPr>
            <p:ph sz="quarter" idx="10"/>
          </p:nvPr>
        </p:nvSpPr>
        <p:spPr>
          <a:xfrm>
            <a:off x="611560" y="1628800"/>
            <a:ext cx="7608416" cy="1483483"/>
          </a:xfrm>
        </p:spPr>
        <p:txBody>
          <a:bodyPr/>
          <a:lstStyle/>
          <a:p>
            <a:r>
              <a:rPr lang="zh-CN" altLang="en-US" dirty="0" smtClean="0"/>
              <a:t>查看当前库下所有表的状态信息</a:t>
            </a:r>
            <a:endParaRPr lang="en-US" altLang="zh-CN" dirty="0" smtClean="0"/>
          </a:p>
          <a:p>
            <a:pPr lvl="1"/>
            <a:r>
              <a:rPr lang="en-US" altLang="zh-CN" dirty="0" smtClean="0"/>
              <a:t>show  table  status</a:t>
            </a:r>
            <a:r>
              <a:rPr lang="en-US" altLang="zh-CN" dirty="0"/>
              <a:t>;</a:t>
            </a:r>
            <a:endParaRPr lang="en-US" altLang="zh-CN" dirty="0" smtClean="0"/>
          </a:p>
          <a:p>
            <a:pPr lvl="1"/>
            <a:r>
              <a:rPr lang="en-US" altLang="zh-CN" dirty="0" smtClean="0"/>
              <a:t>show </a:t>
            </a:r>
            <a:r>
              <a:rPr lang="en-US" altLang="zh-CN" dirty="0"/>
              <a:t>table status where comment="view"\G</a:t>
            </a:r>
            <a:r>
              <a:rPr lang="en-US" altLang="zh-CN" dirty="0" smtClean="0"/>
              <a:t>;</a:t>
            </a:r>
          </a:p>
        </p:txBody>
      </p:sp>
      <p:sp>
        <p:nvSpPr>
          <p:cNvPr id="5" name="矩形 4"/>
          <p:cNvSpPr>
            <a:spLocks noChangeArrowheads="1"/>
          </p:cNvSpPr>
          <p:nvPr/>
        </p:nvSpPr>
        <p:spPr bwMode="auto">
          <a:xfrm>
            <a:off x="852488" y="3140968"/>
            <a:ext cx="736748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table status where </a:t>
            </a:r>
            <a:r>
              <a:rPr lang="en-US" altLang="zh-CN" dirty="0" smtClean="0">
                <a:solidFill>
                  <a:srgbClr val="FF0000"/>
                </a:solidFill>
                <a:latin typeface="微软雅黑" panose="020B0503020204020204" pitchFamily="34" charset="-122"/>
                <a:ea typeface="微软雅黑" panose="020B0503020204020204" pitchFamily="34" charset="-122"/>
              </a:rPr>
              <a:t>comment=“view”</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smtClean="0">
                <a:solidFill>
                  <a:srgbClr val="FFFF00"/>
                </a:solidFill>
                <a:latin typeface="微软雅黑" panose="020B0503020204020204" pitchFamily="34" charset="-122"/>
                <a:ea typeface="微软雅黑" panose="020B0503020204020204" pitchFamily="34" charset="-122"/>
              </a:rPr>
              <a:t>G</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1. row ***************************</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Name: t11</a:t>
            </a:r>
          </a:p>
          <a:p>
            <a:r>
              <a:rPr lang="en-US" altLang="zh-CN" dirty="0">
                <a:solidFill>
                  <a:srgbClr val="FFFF00"/>
                </a:solidFill>
                <a:latin typeface="微软雅黑" panose="020B0503020204020204" pitchFamily="34" charset="-122"/>
                <a:ea typeface="微软雅黑" panose="020B0503020204020204" pitchFamily="34" charset="-122"/>
              </a:rPr>
              <a:t>         Engine: </a:t>
            </a:r>
            <a:r>
              <a:rPr lang="en-US" altLang="zh-CN" dirty="0" smtClean="0">
                <a:solidFill>
                  <a:srgbClr val="FFFF00"/>
                </a:solidFill>
                <a:latin typeface="微软雅黑" panose="020B0503020204020204" pitchFamily="34" charset="-122"/>
                <a:ea typeface="微软雅黑" panose="020B0503020204020204" pitchFamily="34" charset="-122"/>
              </a:rPr>
              <a:t>NULL</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Auto_increment</a:t>
            </a:r>
            <a:r>
              <a:rPr lang="en-US" altLang="zh-CN" dirty="0">
                <a:solidFill>
                  <a:srgbClr val="FFFF00"/>
                </a:solidFill>
                <a:latin typeface="微软雅黑" panose="020B0503020204020204" pitchFamily="34" charset="-122"/>
                <a:ea typeface="微软雅黑" panose="020B0503020204020204" pitchFamily="34" charset="-122"/>
              </a:rPr>
              <a:t>: NULL</a:t>
            </a:r>
          </a:p>
          <a:p>
            <a:r>
              <a:rPr lang="en-US" altLang="zh-CN" dirty="0" smtClean="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a:t>
            </a:r>
          </a:p>
          <a:p>
            <a:r>
              <a:rPr lang="en-US" altLang="zh-CN" dirty="0" err="1" smtClean="0">
                <a:solidFill>
                  <a:srgbClr val="FFFF00"/>
                </a:solidFill>
                <a:latin typeface="微软雅黑" panose="020B0503020204020204" pitchFamily="34" charset="-122"/>
                <a:ea typeface="微软雅黑" panose="020B0503020204020204" pitchFamily="34" charset="-122"/>
              </a:rPr>
              <a:t>Create_options</a:t>
            </a:r>
            <a:r>
              <a:rPr lang="en-US" altLang="zh-CN" dirty="0">
                <a:solidFill>
                  <a:srgbClr val="FFFF00"/>
                </a:solidFill>
                <a:latin typeface="微软雅黑" panose="020B0503020204020204" pitchFamily="34" charset="-122"/>
                <a:ea typeface="微软雅黑" panose="020B0503020204020204" pitchFamily="34" charset="-122"/>
              </a:rPr>
              <a:t>: NULL</a:t>
            </a:r>
          </a:p>
          <a:p>
            <a:r>
              <a:rPr lang="en-US" altLang="zh-CN" dirty="0">
                <a:solidFill>
                  <a:srgbClr val="FF0000"/>
                </a:solidFill>
                <a:latin typeface="微软雅黑" panose="020B0503020204020204" pitchFamily="34" charset="-122"/>
                <a:ea typeface="微软雅黑" panose="020B0503020204020204" pitchFamily="34" charset="-122"/>
              </a:rPr>
              <a:t>        Comment: VIEW</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视图表</a:t>
            </a:r>
            <a:r>
              <a:rPr lang="en-US" altLang="zh-CN" dirty="0" smtClean="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endParaRPr lang="en-US" altLang="zh-CN"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查看视图</a:t>
            </a:r>
            <a:r>
              <a:rPr lang="en-US" altLang="zh-CN" dirty="0" smtClean="0"/>
              <a:t>(</a:t>
            </a:r>
            <a:r>
              <a:rPr lang="zh-CN" altLang="en-US" dirty="0" smtClean="0"/>
              <a:t>续</a:t>
            </a:r>
            <a:r>
              <a:rPr lang="en-US" altLang="zh-CN" dirty="0" smtClean="0"/>
              <a:t>1)</a:t>
            </a:r>
            <a:endParaRPr lang="zh-CN" altLang="en-US" dirty="0"/>
          </a:p>
        </p:txBody>
      </p:sp>
      <p:sp>
        <p:nvSpPr>
          <p:cNvPr id="4" name="内容占位符 3"/>
          <p:cNvSpPr>
            <a:spLocks noGrp="1"/>
          </p:cNvSpPr>
          <p:nvPr>
            <p:ph sz="quarter" idx="10"/>
          </p:nvPr>
        </p:nvSpPr>
        <p:spPr>
          <a:xfrm>
            <a:off x="611560" y="1628800"/>
            <a:ext cx="7608416" cy="1009507"/>
          </a:xfrm>
        </p:spPr>
        <p:txBody>
          <a:bodyPr/>
          <a:lstStyle/>
          <a:p>
            <a:r>
              <a:rPr lang="zh-CN" altLang="en-US" dirty="0" smtClean="0"/>
              <a:t>查看创建视图的具体命令</a:t>
            </a:r>
            <a:endParaRPr lang="en-US" altLang="zh-CN" dirty="0" smtClean="0"/>
          </a:p>
          <a:p>
            <a:pPr lvl="1"/>
            <a:r>
              <a:rPr lang="en-US" altLang="zh-CN" dirty="0" smtClean="0"/>
              <a:t>show   create  view  </a:t>
            </a:r>
            <a:r>
              <a:rPr lang="zh-CN" altLang="en-US" dirty="0" smtClean="0"/>
              <a:t>视图名；</a:t>
            </a:r>
            <a:endParaRPr lang="en-US" altLang="zh-CN" dirty="0" smtClean="0"/>
          </a:p>
        </p:txBody>
      </p:sp>
      <p:sp>
        <p:nvSpPr>
          <p:cNvPr id="2" name="矩形 1"/>
          <p:cNvSpPr/>
          <p:nvPr/>
        </p:nvSpPr>
        <p:spPr>
          <a:xfrm>
            <a:off x="659136" y="2776860"/>
            <a:ext cx="7560840" cy="2308324"/>
          </a:xfrm>
          <a:prstGeom prst="rect">
            <a:avLst/>
          </a:prstGeom>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create view t11\G;</a:t>
            </a:r>
          </a:p>
          <a:p>
            <a:r>
              <a:rPr lang="en-US" altLang="zh-CN" dirty="0">
                <a:solidFill>
                  <a:srgbClr val="FFFF00"/>
                </a:solidFill>
                <a:latin typeface="微软雅黑" panose="020B0503020204020204" pitchFamily="34" charset="-122"/>
                <a:ea typeface="微软雅黑" panose="020B0503020204020204" pitchFamily="34" charset="-122"/>
              </a:rPr>
              <a:t>*************************** 1. row ***************************</a:t>
            </a:r>
          </a:p>
          <a:p>
            <a:r>
              <a:rPr lang="en-US" altLang="zh-CN" dirty="0">
                <a:solidFill>
                  <a:srgbClr val="FFFF00"/>
                </a:solidFill>
                <a:latin typeface="微软雅黑" panose="020B0503020204020204" pitchFamily="34" charset="-122"/>
                <a:ea typeface="微软雅黑" panose="020B0503020204020204" pitchFamily="34" charset="-122"/>
              </a:rPr>
              <a:t>                View: t11</a:t>
            </a:r>
          </a:p>
          <a:p>
            <a:r>
              <a:rPr lang="en-US" altLang="zh-CN" dirty="0">
                <a:solidFill>
                  <a:srgbClr val="FFFF00"/>
                </a:solidFill>
                <a:latin typeface="微软雅黑" panose="020B0503020204020204" pitchFamily="34" charset="-122"/>
                <a:ea typeface="微软雅黑" panose="020B0503020204020204" pitchFamily="34" charset="-122"/>
              </a:rPr>
              <a:t>         Create View: CREATE ALGORITHM=UNDEFINED DEFINER=`root`@`</a:t>
            </a:r>
            <a:r>
              <a:rPr lang="en-US" altLang="zh-CN" dirty="0" err="1">
                <a:solidFill>
                  <a:srgbClr val="FFFF00"/>
                </a:solidFill>
                <a:latin typeface="微软雅黑" panose="020B0503020204020204" pitchFamily="34" charset="-122"/>
                <a:ea typeface="微软雅黑" panose="020B0503020204020204" pitchFamily="34" charset="-122"/>
              </a:rPr>
              <a:t>localhost</a:t>
            </a:r>
            <a:r>
              <a:rPr lang="en-US" altLang="zh-CN" dirty="0">
                <a:solidFill>
                  <a:srgbClr val="FFFF00"/>
                </a:solidFill>
                <a:latin typeface="微软雅黑" panose="020B0503020204020204" pitchFamily="34" charset="-122"/>
                <a:ea typeface="微软雅黑" panose="020B0503020204020204" pitchFamily="34" charset="-122"/>
              </a:rPr>
              <a:t>` SQL SECURITY DEFINER VIEW `t11` AS select `t1`.`name` AS `name` from `t1`</a:t>
            </a:r>
          </a:p>
          <a:p>
            <a:r>
              <a:rPr lang="en-US" altLang="zh-CN" dirty="0" err="1">
                <a:solidFill>
                  <a:srgbClr val="FFFF00"/>
                </a:solidFill>
                <a:latin typeface="微软雅黑" panose="020B0503020204020204" pitchFamily="34" charset="-122"/>
                <a:ea typeface="微软雅黑" panose="020B0503020204020204" pitchFamily="34" charset="-122"/>
              </a:rPr>
              <a:t>character_set_client</a:t>
            </a:r>
            <a:r>
              <a:rPr lang="en-US" altLang="zh-CN" dirty="0">
                <a:solidFill>
                  <a:srgbClr val="FFFF00"/>
                </a:solidFill>
                <a:latin typeface="微软雅黑" panose="020B0503020204020204" pitchFamily="34" charset="-122"/>
                <a:ea typeface="微软雅黑" panose="020B0503020204020204" pitchFamily="34" charset="-122"/>
              </a:rPr>
              <a:t>: utf8</a:t>
            </a:r>
          </a:p>
          <a:p>
            <a:r>
              <a:rPr lang="en-US" altLang="zh-CN" dirty="0" err="1">
                <a:solidFill>
                  <a:srgbClr val="FFFF00"/>
                </a:solidFill>
                <a:latin typeface="微软雅黑" panose="020B0503020204020204" pitchFamily="34" charset="-122"/>
                <a:ea typeface="微软雅黑" panose="020B0503020204020204" pitchFamily="34" charset="-122"/>
              </a:rPr>
              <a:t>collation_connection</a:t>
            </a:r>
            <a:r>
              <a:rPr lang="en-US" altLang="zh-CN" dirty="0">
                <a:solidFill>
                  <a:srgbClr val="FFFF00"/>
                </a:solidFill>
                <a:latin typeface="微软雅黑" panose="020B0503020204020204" pitchFamily="34" charset="-122"/>
                <a:ea typeface="微软雅黑" panose="020B0503020204020204" pitchFamily="34" charset="-122"/>
              </a:rPr>
              <a:t>: utf8_general_ci</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41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使用</a:t>
            </a:r>
            <a:r>
              <a:rPr lang="zh-CN" altLang="en-US" dirty="0" smtClean="0"/>
              <a:t>视图</a:t>
            </a:r>
            <a:endParaRPr lang="zh-CN" altLang="en-US" dirty="0"/>
          </a:p>
        </p:txBody>
      </p:sp>
      <p:sp>
        <p:nvSpPr>
          <p:cNvPr id="4" name="内容占位符 3"/>
          <p:cNvSpPr>
            <a:spLocks noGrp="1"/>
          </p:cNvSpPr>
          <p:nvPr>
            <p:ph sz="quarter" idx="10"/>
          </p:nvPr>
        </p:nvSpPr>
        <p:spPr>
          <a:xfrm>
            <a:off x="611560" y="1196752"/>
            <a:ext cx="7608416" cy="3982629"/>
          </a:xfrm>
        </p:spPr>
        <p:txBody>
          <a:bodyPr/>
          <a:lstStyle/>
          <a:p>
            <a:r>
              <a:rPr lang="zh-CN" altLang="en-US" dirty="0" smtClean="0"/>
              <a:t>查询记录</a:t>
            </a:r>
            <a:endParaRPr lang="en-US" altLang="zh-CN" dirty="0" smtClean="0"/>
          </a:p>
          <a:p>
            <a:pPr lvl="1"/>
            <a:r>
              <a:rPr lang="en-US" altLang="zh-CN" dirty="0" smtClean="0"/>
              <a:t>Select  </a:t>
            </a:r>
            <a:r>
              <a:rPr lang="zh-CN" altLang="en-US" dirty="0" smtClean="0"/>
              <a:t>字段名</a:t>
            </a:r>
            <a:r>
              <a:rPr lang="zh-CN" altLang="en-US" dirty="0"/>
              <a:t>列表</a:t>
            </a:r>
            <a:r>
              <a:rPr lang="en-US" altLang="zh-CN" dirty="0" smtClean="0"/>
              <a:t>   from  </a:t>
            </a:r>
            <a:r>
              <a:rPr lang="zh-CN" altLang="en-US" dirty="0" smtClean="0"/>
              <a:t>视图名 </a:t>
            </a:r>
            <a:r>
              <a:rPr lang="en-US" altLang="zh-CN" dirty="0" smtClean="0"/>
              <a:t>where </a:t>
            </a:r>
            <a:r>
              <a:rPr lang="zh-CN" altLang="en-US" dirty="0" smtClean="0"/>
              <a:t>条件；</a:t>
            </a:r>
            <a:endParaRPr lang="en-US" altLang="zh-CN" dirty="0" smtClean="0"/>
          </a:p>
          <a:p>
            <a:pPr marL="342900" lvl="1" indent="-342900">
              <a:buFont typeface="Arial" panose="020B0604020202020204" pitchFamily="34" charset="0"/>
              <a:buChar char="•"/>
            </a:pPr>
            <a:r>
              <a:rPr lang="zh-CN" altLang="en-US" sz="2400" dirty="0"/>
              <a:t>插入记录</a:t>
            </a:r>
            <a:endParaRPr lang="en-US" altLang="zh-CN" sz="2400" dirty="0"/>
          </a:p>
          <a:p>
            <a:pPr lvl="1"/>
            <a:r>
              <a:rPr lang="en-US" altLang="zh-CN" dirty="0" smtClean="0"/>
              <a:t>Insert into </a:t>
            </a:r>
            <a:r>
              <a:rPr lang="zh-CN" altLang="en-US" dirty="0" smtClean="0"/>
              <a:t>视图名</a:t>
            </a:r>
            <a:r>
              <a:rPr lang="en-US" altLang="zh-CN" dirty="0" smtClean="0"/>
              <a:t>(</a:t>
            </a:r>
            <a:r>
              <a:rPr lang="zh-CN" altLang="en-US" dirty="0" smtClean="0"/>
              <a:t>字段名列表</a:t>
            </a:r>
            <a:r>
              <a:rPr lang="en-US" altLang="zh-CN" dirty="0" smtClean="0"/>
              <a:t>)</a:t>
            </a:r>
            <a:r>
              <a:rPr lang="zh-CN" altLang="en-US" dirty="0" smtClean="0"/>
              <a:t>  </a:t>
            </a:r>
            <a:r>
              <a:rPr lang="en-US" altLang="zh-CN" dirty="0" smtClean="0"/>
              <a:t>values(</a:t>
            </a:r>
            <a:r>
              <a:rPr lang="zh-CN" altLang="en-US" dirty="0" smtClean="0"/>
              <a:t>字段值列表</a:t>
            </a:r>
            <a:r>
              <a:rPr lang="en-US" altLang="zh-CN" dirty="0" smtClean="0"/>
              <a:t>)</a:t>
            </a:r>
            <a:r>
              <a:rPr lang="zh-CN" altLang="en-US" dirty="0" smtClean="0"/>
              <a:t>；</a:t>
            </a:r>
            <a:endParaRPr lang="en-US" altLang="zh-CN" dirty="0" smtClean="0"/>
          </a:p>
          <a:p>
            <a:pPr marL="342900" lvl="1" indent="-342900">
              <a:buFont typeface="Arial" panose="020B0604020202020204" pitchFamily="34" charset="0"/>
              <a:buChar char="•"/>
            </a:pPr>
            <a:r>
              <a:rPr lang="zh-CN" altLang="en-US" sz="2400" dirty="0"/>
              <a:t>更新记录</a:t>
            </a:r>
            <a:endParaRPr lang="en-US" altLang="zh-CN" sz="2400" dirty="0"/>
          </a:p>
          <a:p>
            <a:pPr lvl="1"/>
            <a:r>
              <a:rPr lang="en-US" altLang="zh-CN" dirty="0" smtClean="0"/>
              <a:t>Update  </a:t>
            </a:r>
            <a:r>
              <a:rPr lang="zh-CN" altLang="en-US" dirty="0" smtClean="0"/>
              <a:t>视图名 </a:t>
            </a:r>
            <a:r>
              <a:rPr lang="en-US" altLang="zh-CN" dirty="0" smtClean="0"/>
              <a:t>set  </a:t>
            </a:r>
            <a:r>
              <a:rPr lang="zh-CN" altLang="en-US" dirty="0" smtClean="0"/>
              <a:t>字段名</a:t>
            </a:r>
            <a:r>
              <a:rPr lang="en-US" altLang="zh-CN" dirty="0" smtClean="0"/>
              <a:t>=</a:t>
            </a:r>
            <a:r>
              <a:rPr lang="zh-CN" altLang="en-US" dirty="0" smtClean="0"/>
              <a:t>值 </a:t>
            </a:r>
            <a:r>
              <a:rPr lang="en-US" altLang="zh-CN" dirty="0"/>
              <a:t>where </a:t>
            </a:r>
            <a:r>
              <a:rPr lang="zh-CN" altLang="en-US" dirty="0" smtClean="0"/>
              <a:t>条件；</a:t>
            </a:r>
            <a:endParaRPr lang="en-US" altLang="zh-CN" dirty="0" smtClean="0"/>
          </a:p>
          <a:p>
            <a:pPr marL="342900" lvl="1" indent="-342900">
              <a:buFont typeface="Arial" panose="020B0604020202020204" pitchFamily="34" charset="0"/>
              <a:buChar char="•"/>
            </a:pPr>
            <a:r>
              <a:rPr lang="zh-CN" altLang="en-US" sz="2400" dirty="0"/>
              <a:t>删除记录</a:t>
            </a:r>
            <a:endParaRPr lang="en-US" altLang="zh-CN" sz="2400" dirty="0"/>
          </a:p>
          <a:p>
            <a:pPr lvl="1"/>
            <a:r>
              <a:rPr lang="en-US" altLang="zh-CN" dirty="0"/>
              <a:t>Delete  from  </a:t>
            </a:r>
            <a:r>
              <a:rPr lang="zh-CN" altLang="en-US" dirty="0"/>
              <a:t>视图名 </a:t>
            </a:r>
            <a:r>
              <a:rPr lang="en-US" altLang="zh-CN" dirty="0"/>
              <a:t>where </a:t>
            </a:r>
            <a:r>
              <a:rPr lang="zh-CN" altLang="en-US" dirty="0"/>
              <a:t>条件</a:t>
            </a:r>
            <a:r>
              <a:rPr lang="zh-CN" altLang="en-US" dirty="0" smtClean="0"/>
              <a:t>；</a:t>
            </a:r>
            <a:endParaRPr lang="en-US" altLang="zh-CN" dirty="0"/>
          </a:p>
        </p:txBody>
      </p:sp>
      <p:sp>
        <p:nvSpPr>
          <p:cNvPr id="2" name="矩形 1"/>
          <p:cNvSpPr/>
          <p:nvPr/>
        </p:nvSpPr>
        <p:spPr>
          <a:xfrm>
            <a:off x="683568" y="5435932"/>
            <a:ext cx="756084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注意：对视图操作即是对基本操作，反之亦然！！！</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1901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删除</a:t>
            </a:r>
            <a:r>
              <a:rPr lang="zh-CN" altLang="en-US" dirty="0" smtClean="0"/>
              <a:t>视图</a:t>
            </a:r>
            <a:endParaRPr lang="zh-CN" altLang="en-US" dirty="0"/>
          </a:p>
        </p:txBody>
      </p:sp>
      <p:sp>
        <p:nvSpPr>
          <p:cNvPr id="4" name="内容占位符 3"/>
          <p:cNvSpPr>
            <a:spLocks noGrp="1"/>
          </p:cNvSpPr>
          <p:nvPr>
            <p:ph sz="quarter" idx="10"/>
          </p:nvPr>
        </p:nvSpPr>
        <p:spPr>
          <a:xfrm>
            <a:off x="611560" y="1628800"/>
            <a:ext cx="7608416" cy="1009507"/>
          </a:xfrm>
        </p:spPr>
        <p:txBody>
          <a:bodyPr/>
          <a:lstStyle/>
          <a:p>
            <a:r>
              <a:rPr lang="zh-CN" altLang="en-US" dirty="0" smtClean="0"/>
              <a:t>语法格式</a:t>
            </a:r>
            <a:endParaRPr lang="en-US" altLang="zh-CN" dirty="0" smtClean="0"/>
          </a:p>
          <a:p>
            <a:pPr lvl="1"/>
            <a:r>
              <a:rPr lang="en-US" altLang="zh-CN" dirty="0" smtClean="0"/>
              <a:t>drop  view  </a:t>
            </a:r>
            <a:r>
              <a:rPr lang="zh-CN" altLang="en-US" dirty="0" smtClean="0"/>
              <a:t>视图名；</a:t>
            </a:r>
            <a:endParaRPr lang="en-US" altLang="zh-CN" dirty="0" smtClean="0"/>
          </a:p>
        </p:txBody>
      </p:sp>
      <p:sp>
        <p:nvSpPr>
          <p:cNvPr id="2" name="矩形 1"/>
          <p:cNvSpPr/>
          <p:nvPr/>
        </p:nvSpPr>
        <p:spPr>
          <a:xfrm>
            <a:off x="971600" y="2636912"/>
            <a:ext cx="7560840" cy="1477328"/>
          </a:xfrm>
          <a:prstGeom prst="rect">
            <a:avLst/>
          </a:prstGeom>
        </p:spPr>
        <p:txBody>
          <a:bodyPr wrap="square">
            <a:spAutoFit/>
          </a:bodyPr>
          <a:lstStyle/>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view t11;</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a:t>
            </a:r>
            <a:endParaRPr lang="en-US" altLang="zh-CN" dirty="0" smtClean="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8953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smtClean="0"/>
              <a:t>1</a:t>
            </a:r>
            <a:r>
              <a:rPr lang="zh-CN" altLang="en-US" dirty="0" smtClean="0"/>
              <a:t>：视图的基本使用</a:t>
            </a:r>
            <a:endParaRPr lang="zh-CN" altLang="en-US" dirty="0"/>
          </a:p>
        </p:txBody>
      </p:sp>
      <p:sp>
        <p:nvSpPr>
          <p:cNvPr id="5" name="内容占位符 4"/>
          <p:cNvSpPr>
            <a:spLocks noGrp="1"/>
          </p:cNvSpPr>
          <p:nvPr>
            <p:ph sz="quarter" idx="10"/>
          </p:nvPr>
        </p:nvSpPr>
        <p:spPr>
          <a:xfrm>
            <a:off x="611560" y="1628800"/>
            <a:ext cx="7608416" cy="4302716"/>
          </a:xfrm>
        </p:spPr>
        <p:txBody>
          <a:bodyPr/>
          <a:lstStyle/>
          <a:p>
            <a:pPr marL="0" indent="0">
              <a:buNone/>
            </a:pPr>
            <a:r>
              <a:rPr lang="zh-CN" altLang="en-US" dirty="0" smtClean="0"/>
              <a:t>具体要求如下：</a:t>
            </a:r>
            <a:endParaRPr lang="en-US" altLang="zh-CN" dirty="0" smtClean="0"/>
          </a:p>
          <a:p>
            <a:pPr lvl="1"/>
            <a:r>
              <a:rPr lang="zh-CN" altLang="en-US" dirty="0" smtClean="0"/>
              <a:t>把</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文件的内容存储到</a:t>
            </a:r>
            <a:r>
              <a:rPr lang="en-US" altLang="zh-CN" dirty="0" smtClean="0"/>
              <a:t>db8</a:t>
            </a:r>
            <a:r>
              <a:rPr lang="zh-CN" altLang="en-US" dirty="0" smtClean="0"/>
              <a:t>库下的</a:t>
            </a:r>
            <a:r>
              <a:rPr lang="en-US" altLang="zh-CN" dirty="0" smtClean="0"/>
              <a:t>user</a:t>
            </a:r>
            <a:r>
              <a:rPr lang="zh-CN" altLang="en-US" dirty="0" smtClean="0"/>
              <a:t>表里</a:t>
            </a:r>
            <a:endParaRPr lang="en-US" altLang="zh-CN" dirty="0" smtClean="0"/>
          </a:p>
          <a:p>
            <a:pPr lvl="1"/>
            <a:r>
              <a:rPr lang="zh-CN" altLang="en-US" dirty="0" smtClean="0"/>
              <a:t>添加新字段</a:t>
            </a:r>
            <a:r>
              <a:rPr lang="en-US" altLang="zh-CN" dirty="0" smtClean="0"/>
              <a:t>id </a:t>
            </a:r>
            <a:r>
              <a:rPr lang="zh-CN" altLang="en-US" dirty="0" smtClean="0"/>
              <a:t>存储记录的行号</a:t>
            </a:r>
            <a:r>
              <a:rPr lang="en-US" altLang="zh-CN" dirty="0" smtClean="0"/>
              <a:t>(</a:t>
            </a:r>
            <a:r>
              <a:rPr lang="zh-CN" altLang="en-US" dirty="0" smtClean="0"/>
              <a:t>在所有字段的前边</a:t>
            </a:r>
            <a:r>
              <a:rPr lang="en-US" altLang="zh-CN" dirty="0" smtClean="0"/>
              <a:t>)</a:t>
            </a:r>
          </a:p>
          <a:p>
            <a:pPr lvl="1"/>
            <a:r>
              <a:rPr lang="zh-CN" altLang="en-US" dirty="0" smtClean="0"/>
              <a:t>创建视图</a:t>
            </a:r>
            <a:r>
              <a:rPr lang="en-US" altLang="zh-CN" dirty="0" smtClean="0"/>
              <a:t>v1 </a:t>
            </a:r>
            <a:r>
              <a:rPr lang="zh-CN" altLang="en-US" dirty="0"/>
              <a:t>和</a:t>
            </a:r>
            <a:r>
              <a:rPr lang="en-US" altLang="zh-CN" dirty="0" smtClean="0"/>
              <a:t>user</a:t>
            </a:r>
            <a:r>
              <a:rPr lang="zh-CN" altLang="en-US" dirty="0" smtClean="0"/>
              <a:t>表的字段、记录一样。</a:t>
            </a:r>
            <a:endParaRPr lang="en-US" altLang="zh-CN" dirty="0" smtClean="0"/>
          </a:p>
          <a:p>
            <a:pPr lvl="1"/>
            <a:r>
              <a:rPr lang="zh-CN" altLang="en-US" dirty="0"/>
              <a:t>创建视图</a:t>
            </a:r>
            <a:r>
              <a:rPr lang="en-US" altLang="zh-CN" dirty="0" smtClean="0"/>
              <a:t>v2 </a:t>
            </a:r>
            <a:r>
              <a:rPr lang="zh-CN" altLang="en-US" dirty="0" smtClean="0"/>
              <a:t>只有</a:t>
            </a:r>
            <a:r>
              <a:rPr lang="en-US" altLang="zh-CN" dirty="0" smtClean="0"/>
              <a:t>user</a:t>
            </a:r>
            <a:r>
              <a:rPr lang="zh-CN" altLang="en-US" dirty="0" smtClean="0"/>
              <a:t>表</a:t>
            </a:r>
            <a:r>
              <a:rPr lang="en-US" altLang="zh-CN" dirty="0" smtClean="0"/>
              <a:t>shell</a:t>
            </a:r>
            <a:r>
              <a:rPr lang="zh-CN" altLang="en-US" dirty="0" smtClean="0"/>
              <a:t>是</a:t>
            </a:r>
            <a:r>
              <a:rPr lang="en-US" altLang="zh-CN" dirty="0" smtClean="0"/>
              <a:t>/bin/bash</a:t>
            </a:r>
            <a:r>
              <a:rPr lang="zh-CN" altLang="en-US" dirty="0" smtClean="0"/>
              <a:t>用户信息</a:t>
            </a:r>
            <a:r>
              <a:rPr lang="en-US" altLang="zh-CN" dirty="0" smtClean="0"/>
              <a:t> </a:t>
            </a:r>
            <a:r>
              <a:rPr lang="zh-CN" altLang="en-US" dirty="0" smtClean="0"/>
              <a:t>。</a:t>
            </a:r>
            <a:endParaRPr lang="en-US" altLang="zh-CN" dirty="0" smtClean="0"/>
          </a:p>
          <a:p>
            <a:pPr lvl="1"/>
            <a:r>
              <a:rPr lang="zh-CN" altLang="en-US" dirty="0" smtClean="0"/>
              <a:t>分别对视图表，和基本执行</a:t>
            </a:r>
            <a:r>
              <a:rPr lang="en-US" altLang="zh-CN" dirty="0" smtClean="0"/>
              <a:t>insert  update  delete </a:t>
            </a:r>
            <a:r>
              <a:rPr lang="zh-CN" altLang="en-US" dirty="0" smtClean="0"/>
              <a:t>操作。</a:t>
            </a:r>
            <a:endParaRPr lang="en-US" altLang="zh-CN" dirty="0"/>
          </a:p>
          <a:p>
            <a:pPr lvl="1"/>
            <a:r>
              <a:rPr lang="zh-CN" altLang="en-US" dirty="0" smtClean="0"/>
              <a:t>删除视图</a:t>
            </a:r>
            <a:r>
              <a:rPr lang="en-US" altLang="zh-CN" dirty="0" smtClean="0"/>
              <a:t>v1 </a:t>
            </a:r>
            <a:r>
              <a:rPr lang="zh-CN" altLang="en-US" dirty="0" smtClean="0"/>
              <a:t>和 </a:t>
            </a:r>
            <a:r>
              <a:rPr lang="en-US" altLang="zh-CN" dirty="0" smtClean="0"/>
              <a:t>v2</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6961" y="257686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视图进阶</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268800"/>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创建视图完全格式</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34636" y="1448800"/>
            <a:ext cx="1080041" cy="14101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2263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完全命令格式</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b="1" dirty="0" smtClean="0"/>
                <a:t>视图进阶</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grpSp>
      <p:sp>
        <p:nvSpPr>
          <p:cNvPr id="23" name="圆角矩形 22"/>
          <p:cNvSpPr/>
          <p:nvPr/>
        </p:nvSpPr>
        <p:spPr>
          <a:xfrm>
            <a:off x="4987907" y="386104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OR REPLACE</a:t>
            </a:r>
            <a:endParaRPr lang="zh-CN" altLang="en-US" sz="1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3214677" y="3861048"/>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重要选项说明</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p:cNvCxnSpPr>
            <a:stCxn id="11" idx="3"/>
            <a:endCxn id="20" idx="1"/>
          </p:cNvCxnSpPr>
          <p:nvPr/>
        </p:nvCxnSpPr>
        <p:spPr>
          <a:xfrm>
            <a:off x="2134636" y="2858914"/>
            <a:ext cx="1080041" cy="11821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4987907" y="486916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WITH  CHECK  OPTION</a:t>
            </a:r>
            <a:endParaRPr lang="zh-CN" altLang="en-US" sz="1400" dirty="0">
              <a:latin typeface="微软雅黑" panose="020B0503020204020204" pitchFamily="34" charset="-122"/>
              <a:ea typeface="微软雅黑" panose="020B0503020204020204" pitchFamily="34" charset="-122"/>
            </a:endParaRPr>
          </a:p>
        </p:txBody>
      </p:sp>
      <p:sp>
        <p:nvSpPr>
          <p:cNvPr id="19" name="圆角矩形 18"/>
          <p:cNvSpPr/>
          <p:nvPr/>
        </p:nvSpPr>
        <p:spPr>
          <a:xfrm>
            <a:off x="5004048" y="170084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设置字段别名</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5004048" y="436510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ALGORITHM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创建视图完全格式</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创建视图完全格式</a:t>
            </a:r>
            <a:endParaRPr lang="zh-CN" altLang="en-US" dirty="0"/>
          </a:p>
        </p:txBody>
      </p:sp>
      <p:sp>
        <p:nvSpPr>
          <p:cNvPr id="4" name="内容占位符 3"/>
          <p:cNvSpPr>
            <a:spLocks noGrp="1"/>
          </p:cNvSpPr>
          <p:nvPr>
            <p:ph sz="quarter" idx="10"/>
          </p:nvPr>
        </p:nvSpPr>
        <p:spPr>
          <a:xfrm>
            <a:off x="611560" y="1268760"/>
            <a:ext cx="7608416" cy="4733604"/>
          </a:xfrm>
        </p:spPr>
        <p:txBody>
          <a:bodyPr/>
          <a:lstStyle/>
          <a:p>
            <a:r>
              <a:rPr lang="zh-CN" altLang="en-US" dirty="0" smtClean="0"/>
              <a:t>命令格式</a:t>
            </a:r>
            <a:endParaRPr lang="en-US" altLang="zh-CN" dirty="0" smtClean="0"/>
          </a:p>
          <a:p>
            <a:pPr lvl="1"/>
            <a:r>
              <a:rPr lang="en-US" altLang="zh-CN" dirty="0"/>
              <a:t>CREATE</a:t>
            </a:r>
          </a:p>
          <a:p>
            <a:pPr marL="457200" lvl="1" indent="0">
              <a:buNone/>
            </a:pPr>
            <a:r>
              <a:rPr lang="en-US" altLang="zh-CN" dirty="0" smtClean="0"/>
              <a:t>    [</a:t>
            </a:r>
            <a:r>
              <a:rPr lang="en-US" altLang="zh-CN" dirty="0">
                <a:solidFill>
                  <a:srgbClr val="FF0000"/>
                </a:solidFill>
              </a:rPr>
              <a:t>OR REPLACE</a:t>
            </a:r>
            <a:r>
              <a:rPr lang="en-US" altLang="zh-CN" dirty="0"/>
              <a:t>]</a:t>
            </a:r>
          </a:p>
          <a:p>
            <a:pPr marL="457200" lvl="1" indent="0">
              <a:buNone/>
            </a:pPr>
            <a:r>
              <a:rPr lang="en-US" altLang="zh-CN" dirty="0" smtClean="0"/>
              <a:t>    [</a:t>
            </a:r>
            <a:r>
              <a:rPr lang="en-US" altLang="zh-CN" dirty="0">
                <a:solidFill>
                  <a:srgbClr val="FF0000"/>
                </a:solidFill>
              </a:rPr>
              <a:t>ALGORITHM</a:t>
            </a:r>
            <a:r>
              <a:rPr lang="en-US" altLang="zh-CN" dirty="0"/>
              <a:t> = {UNDEFINED | MERGE | TEMPTABLE</a:t>
            </a:r>
            <a:r>
              <a:rPr lang="en-US" altLang="zh-CN" dirty="0" smtClean="0"/>
              <a:t>}]</a:t>
            </a:r>
          </a:p>
          <a:p>
            <a:pPr marL="457200" lvl="1" indent="0">
              <a:buNone/>
            </a:pPr>
            <a:r>
              <a:rPr lang="en-US" altLang="zh-CN" dirty="0"/>
              <a:t> </a:t>
            </a:r>
            <a:r>
              <a:rPr lang="en-US" altLang="zh-CN" dirty="0" smtClean="0"/>
              <a:t>   [</a:t>
            </a:r>
            <a:r>
              <a:rPr lang="en-US" altLang="zh-CN" dirty="0"/>
              <a:t>DEFINER = { user | CURRENT_USER }]</a:t>
            </a:r>
          </a:p>
          <a:p>
            <a:pPr marL="457200" lvl="1" indent="0">
              <a:buNone/>
            </a:pPr>
            <a:r>
              <a:rPr lang="en-US" altLang="zh-CN" dirty="0" smtClean="0"/>
              <a:t>    [</a:t>
            </a:r>
            <a:r>
              <a:rPr lang="en-US" altLang="zh-CN" dirty="0"/>
              <a:t>SQL SECURITY { DEFINER | INVOKER }]</a:t>
            </a:r>
          </a:p>
          <a:p>
            <a:pPr marL="457200" lvl="1" indent="0">
              <a:buNone/>
            </a:pPr>
            <a:r>
              <a:rPr lang="en-US" altLang="zh-CN" dirty="0" smtClean="0"/>
              <a:t>    VIEW </a:t>
            </a:r>
            <a:r>
              <a:rPr lang="en-US" altLang="zh-CN" dirty="0" err="1"/>
              <a:t>view_name</a:t>
            </a:r>
            <a:r>
              <a:rPr lang="en-US" altLang="zh-CN" dirty="0"/>
              <a:t> [(</a:t>
            </a:r>
            <a:r>
              <a:rPr lang="en-US" altLang="zh-CN" dirty="0" err="1"/>
              <a:t>column_list</a:t>
            </a:r>
            <a:r>
              <a:rPr lang="en-US" altLang="zh-CN" dirty="0"/>
              <a:t>)]</a:t>
            </a:r>
          </a:p>
          <a:p>
            <a:pPr marL="457200" lvl="1" indent="0">
              <a:buNone/>
            </a:pPr>
            <a:r>
              <a:rPr lang="en-US" altLang="zh-CN" dirty="0" smtClean="0"/>
              <a:t>    </a:t>
            </a:r>
            <a:r>
              <a:rPr lang="en-US" altLang="zh-CN" dirty="0" smtClean="0">
                <a:solidFill>
                  <a:srgbClr val="FF0000"/>
                </a:solidFill>
              </a:rPr>
              <a:t>AS</a:t>
            </a:r>
            <a:r>
              <a:rPr lang="en-US" altLang="zh-CN" dirty="0" smtClean="0"/>
              <a:t> </a:t>
            </a:r>
            <a:r>
              <a:rPr lang="en-US" altLang="zh-CN" dirty="0" err="1"/>
              <a:t>select_statement</a:t>
            </a:r>
            <a:endParaRPr lang="en-US" altLang="zh-CN" dirty="0"/>
          </a:p>
          <a:p>
            <a:pPr marL="457200" lvl="1" indent="0">
              <a:buNone/>
            </a:pPr>
            <a:r>
              <a:rPr lang="en-US" altLang="zh-CN" dirty="0" smtClean="0"/>
              <a:t>    [</a:t>
            </a:r>
            <a:r>
              <a:rPr lang="en-US" altLang="zh-CN" dirty="0">
                <a:solidFill>
                  <a:srgbClr val="FF0000"/>
                </a:solidFill>
              </a:rPr>
              <a:t>WITH</a:t>
            </a:r>
            <a:r>
              <a:rPr lang="en-US" altLang="zh-CN" dirty="0"/>
              <a:t> [CASCADED | LOCAL] CHECK OPTION</a:t>
            </a:r>
            <a:r>
              <a:rPr lang="en-US" altLang="zh-CN"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设置字段别名</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设置字段别名</a:t>
            </a:r>
            <a:endParaRPr lang="zh-CN" altLang="en-US" dirty="0"/>
          </a:p>
        </p:txBody>
      </p:sp>
      <p:sp>
        <p:nvSpPr>
          <p:cNvPr id="3" name="内容占位符 2"/>
          <p:cNvSpPr>
            <a:spLocks noGrp="1"/>
          </p:cNvSpPr>
          <p:nvPr>
            <p:ph sz="quarter" idx="10"/>
          </p:nvPr>
        </p:nvSpPr>
        <p:spPr>
          <a:xfrm>
            <a:off x="611560" y="1268760"/>
            <a:ext cx="7608416" cy="3422475"/>
          </a:xfrm>
        </p:spPr>
        <p:txBody>
          <a:bodyPr/>
          <a:lstStyle/>
          <a:p>
            <a:r>
              <a:rPr lang="zh-CN" altLang="en-US" dirty="0" smtClean="0"/>
              <a:t>命令格式</a:t>
            </a:r>
            <a:endParaRPr lang="en-US" altLang="zh-CN" dirty="0" smtClean="0"/>
          </a:p>
          <a:p>
            <a:pPr lvl="1"/>
            <a:r>
              <a:rPr lang="zh-CN" altLang="en-US" dirty="0"/>
              <a:t>视图中的字段名不可以重复 所以要定义别名</a:t>
            </a:r>
            <a:endParaRPr lang="en-US" altLang="zh-CN" dirty="0"/>
          </a:p>
          <a:p>
            <a:pPr marL="457200" lvl="1" indent="0">
              <a:buNone/>
            </a:pPr>
            <a:r>
              <a:rPr lang="en-US" altLang="zh-CN" dirty="0"/>
              <a:t>Create  view  </a:t>
            </a:r>
            <a:r>
              <a:rPr lang="zh-CN" altLang="en-US" dirty="0"/>
              <a:t>视图名 </a:t>
            </a:r>
            <a:endParaRPr lang="en-US" altLang="zh-CN" dirty="0"/>
          </a:p>
          <a:p>
            <a:pPr marL="457200" lvl="1" indent="0">
              <a:buNone/>
            </a:pPr>
            <a:r>
              <a:rPr lang="en-US" altLang="zh-CN" dirty="0"/>
              <a:t>as  </a:t>
            </a:r>
          </a:p>
          <a:p>
            <a:pPr marL="457200" lvl="1" indent="0">
              <a:buNone/>
            </a:pPr>
            <a:r>
              <a:rPr lang="en-US" altLang="zh-CN" dirty="0"/>
              <a:t>select </a:t>
            </a:r>
            <a:r>
              <a:rPr lang="zh-CN" altLang="en-US" sz="1800" dirty="0">
                <a:solidFill>
                  <a:srgbClr val="00B0F0"/>
                </a:solidFill>
              </a:rPr>
              <a:t>表别名</a:t>
            </a:r>
            <a:r>
              <a:rPr lang="en-US" altLang="zh-CN" sz="1800" dirty="0">
                <a:solidFill>
                  <a:srgbClr val="00B0F0"/>
                </a:solidFill>
              </a:rPr>
              <a:t>.</a:t>
            </a:r>
            <a:r>
              <a:rPr lang="zh-CN" altLang="en-US" sz="1800" dirty="0">
                <a:solidFill>
                  <a:srgbClr val="00B0F0"/>
                </a:solidFill>
              </a:rPr>
              <a:t>字段名 </a:t>
            </a:r>
            <a:r>
              <a:rPr lang="en-US" altLang="zh-CN" sz="1800" dirty="0">
                <a:solidFill>
                  <a:srgbClr val="00B0F0"/>
                </a:solidFill>
              </a:rPr>
              <a:t>as </a:t>
            </a:r>
            <a:r>
              <a:rPr lang="zh-CN" altLang="en-US" sz="1800" dirty="0">
                <a:solidFill>
                  <a:srgbClr val="00B0F0"/>
                </a:solidFill>
              </a:rPr>
              <a:t>字段别名  </a:t>
            </a:r>
            <a:endParaRPr lang="en-US" altLang="zh-CN" sz="1800" dirty="0">
              <a:solidFill>
                <a:srgbClr val="00B0F0"/>
              </a:solidFill>
            </a:endParaRPr>
          </a:p>
          <a:p>
            <a:pPr marL="457200" lvl="1" indent="0">
              <a:buNone/>
            </a:pPr>
            <a:r>
              <a:rPr lang="en-US" altLang="zh-CN" dirty="0"/>
              <a:t>from </a:t>
            </a:r>
            <a:r>
              <a:rPr lang="zh-CN" altLang="en-US" dirty="0"/>
              <a:t>源表名 表别名 </a:t>
            </a:r>
            <a:r>
              <a:rPr lang="en-US" altLang="zh-CN" dirty="0"/>
              <a:t>left join </a:t>
            </a:r>
            <a:r>
              <a:rPr lang="zh-CN" altLang="en-US" dirty="0"/>
              <a:t>源表名 表别名  </a:t>
            </a:r>
            <a:endParaRPr lang="en-US" altLang="zh-CN" dirty="0"/>
          </a:p>
          <a:p>
            <a:pPr marL="457200" lvl="1" indent="0">
              <a:buNone/>
            </a:pPr>
            <a:r>
              <a:rPr lang="en-US" altLang="zh-CN" dirty="0"/>
              <a:t>on  </a:t>
            </a:r>
            <a:r>
              <a:rPr lang="zh-CN" altLang="en-US" dirty="0"/>
              <a:t>条件</a:t>
            </a:r>
            <a:r>
              <a:rPr lang="zh-CN" altLang="en-US" dirty="0" smtClean="0"/>
              <a:t>；</a:t>
            </a:r>
            <a:endParaRPr lang="en-US" altLang="zh-CN" dirty="0" smtClean="0"/>
          </a:p>
        </p:txBody>
      </p:sp>
      <p:sp>
        <p:nvSpPr>
          <p:cNvPr id="4" name="矩形 3"/>
          <p:cNvSpPr>
            <a:spLocks noChangeArrowheads="1"/>
          </p:cNvSpPr>
          <p:nvPr/>
        </p:nvSpPr>
        <p:spPr bwMode="auto">
          <a:xfrm>
            <a:off x="611559" y="4604935"/>
            <a:ext cx="83529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&gt; create view v2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as</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select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a</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.name as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aname</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 </a:t>
            </a:r>
            <a:r>
              <a:rPr lang="en-US" altLang="zh-CN"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b</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.name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bname</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 </a:t>
            </a:r>
            <a:r>
              <a:rPr lang="en-US" altLang="zh-CN" dirty="0" err="1"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a</a:t>
            </a:r>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auid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 </a:t>
            </a:r>
            <a:r>
              <a:rPr lang="en-US" altLang="zh-CN" dirty="0" err="1"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b</a:t>
            </a:r>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buid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from </a:t>
            </a:r>
            <a:r>
              <a:rPr lang="en-US" altLang="zh-CN"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user a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left join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info b</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on </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a.uid</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b.uid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 name="文本框 4"/>
          <p:cNvSpPr txBox="1"/>
          <p:nvPr/>
        </p:nvSpPr>
        <p:spPr>
          <a:xfrm>
            <a:off x="3563888" y="4293096"/>
            <a:ext cx="5085046" cy="369332"/>
          </a:xfrm>
          <a:prstGeom prst="rect">
            <a:avLst/>
          </a:prstGeom>
          <a:ln w="9525"/>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dirty="0">
                <a:solidFill>
                  <a:srgbClr val="00B0F0"/>
                </a:solidFill>
                <a:latin typeface="微软雅黑" panose="020B0503020204020204" pitchFamily="34" charset="-122"/>
                <a:ea typeface="微软雅黑" panose="020B0503020204020204" pitchFamily="34" charset="-122"/>
              </a:rPr>
              <a:t>关联查询建的视图 默认不允许修改视图字段的值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十字形 8"/>
          <p:cNvSpPr>
            <a:spLocks noChangeArrowheads="1"/>
          </p:cNvSpPr>
          <p:nvPr/>
        </p:nvSpPr>
        <p:spPr bwMode="auto">
          <a:xfrm>
            <a:off x="142875" y="6215063"/>
            <a:ext cx="504825" cy="504825"/>
          </a:xfrm>
          <a:prstGeom prst="plus">
            <a:avLst>
              <a:gd name="adj" fmla="val 37838"/>
            </a:avLst>
          </a:prstGeom>
          <a:solidFill>
            <a:schemeClr val="tx1"/>
          </a:solidFill>
          <a:ln>
            <a:noFill/>
          </a:ln>
          <a:extLst>
            <a:ext uri="{91240B29-F687-4F45-9708-019B960494DF}">
              <a14:hiddenLine xmlns:a14="http://schemas.microsoft.com/office/drawing/2010/main" w="381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十字形 9"/>
          <p:cNvSpPr>
            <a:spLocks noChangeArrowheads="1"/>
          </p:cNvSpPr>
          <p:nvPr/>
        </p:nvSpPr>
        <p:spPr bwMode="auto">
          <a:xfrm>
            <a:off x="568325" y="6000750"/>
            <a:ext cx="288925" cy="288925"/>
          </a:xfrm>
          <a:prstGeom prst="plus">
            <a:avLst>
              <a:gd name="adj" fmla="val 37838"/>
            </a:avLst>
          </a:prstGeom>
          <a:solidFill>
            <a:schemeClr val="tx1"/>
          </a:solidFill>
          <a:ln>
            <a:noFill/>
          </a:ln>
          <a:extLst>
            <a:ext uri="{91240B29-F687-4F45-9708-019B960494DF}">
              <a14:hiddenLine xmlns:a14="http://schemas.microsoft.com/office/drawing/2010/main" w="381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矩形 11"/>
          <p:cNvSpPr>
            <a:spLocks noChangeArrowheads="1"/>
          </p:cNvSpPr>
          <p:nvPr/>
        </p:nvSpPr>
        <p:spPr bwMode="auto">
          <a:xfrm>
            <a:off x="0" y="549275"/>
            <a:ext cx="9144000" cy="935038"/>
          </a:xfrm>
          <a:prstGeom prst="rect">
            <a:avLst/>
          </a:prstGeom>
          <a:solidFill>
            <a:srgbClr val="DC1F26"/>
          </a:solidFill>
          <a:ln w="38100">
            <a:solidFill>
              <a:srgbClr val="DC1F26"/>
            </a:solidFill>
            <a:bevel/>
          </a:ln>
        </p:spPr>
        <p:txBody>
          <a:bodyPr anchor="ctr"/>
          <a:lstStyle/>
          <a:p>
            <a:pPr algn="ctr"/>
            <a:r>
              <a:rPr lang="zh-CN" sz="4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内容</a:t>
            </a:r>
          </a:p>
        </p:txBody>
      </p:sp>
      <p:graphicFrame>
        <p:nvGraphicFramePr>
          <p:cNvPr id="9" name="表格 8"/>
          <p:cNvGraphicFramePr>
            <a:graphicFrameLocks noGrp="1"/>
          </p:cNvGraphicFramePr>
          <p:nvPr>
            <p:extLst>
              <p:ext uri="{D42A27DB-BD31-4B8C-83A1-F6EECF244321}">
                <p14:modId xmlns:p14="http://schemas.microsoft.com/office/powerpoint/2010/main" val="2574660632"/>
              </p:ext>
            </p:extLst>
          </p:nvPr>
        </p:nvGraphicFramePr>
        <p:xfrm>
          <a:off x="1043608" y="1988840"/>
          <a:ext cx="7245928" cy="4011912"/>
        </p:xfrm>
        <a:graphic>
          <a:graphicData uri="http://schemas.openxmlformats.org/drawingml/2006/table">
            <a:tbl>
              <a:tblPr/>
              <a:tblGrid>
                <a:gridCol w="1152128"/>
                <a:gridCol w="3024336"/>
                <a:gridCol w="3069464"/>
              </a:tblGrid>
              <a:tr h="501489">
                <a:tc rowSpan="4">
                  <a:txBody>
                    <a:bodyPr/>
                    <a:lstStyle/>
                    <a:p>
                      <a:pPr algn="ctr"/>
                      <a:r>
                        <a:rPr lang="zh-CN" altLang="en-US" b="1" dirty="0" smtClean="0">
                          <a:latin typeface="微软雅黑" panose="020B0503020204020204" pitchFamily="34" charset="-122"/>
                          <a:ea typeface="微软雅黑" panose="020B0503020204020204" pitchFamily="34" charset="-122"/>
                        </a:rPr>
                        <a:t>上午</a:t>
                      </a:r>
                      <a:endParaRPr lang="zh-CN" altLang="en-US" b="1" dirty="0">
                        <a:latin typeface="微软雅黑" panose="020B0503020204020204" pitchFamily="34" charset="-122"/>
                        <a:ea typeface="微软雅黑" panose="020B0503020204020204" pitchFamily="34" charset="-122"/>
                      </a:endParaRPr>
                    </a:p>
                  </a:txBody>
                  <a:tcPr anchor="ctr">
                    <a:lnL w="28575" cmpd="sng">
                      <a:solidFill>
                        <a:schemeClr val="tx1"/>
                      </a:solidFill>
                      <a:prstDash val="solid"/>
                    </a:lnL>
                    <a:lnR w="28575" cap="flat" cmpd="sng" algn="ctr">
                      <a:solidFill>
                        <a:schemeClr val="tx1"/>
                      </a:solidFill>
                      <a:prstDash val="solid"/>
                      <a:round/>
                      <a:headEnd type="none" w="med" len="med"/>
                      <a:tailEnd type="none" w="med" len="med"/>
                    </a:lnR>
                    <a:lnT w="28575" cmpd="sng">
                      <a:solidFill>
                        <a:schemeClr val="tx1"/>
                      </a:solidFill>
                      <a:prstDash val="soli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09:00 ~ 09:30</a:t>
                      </a: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作业讲解和回顾</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mpd="sng">
                      <a:solidFill>
                        <a:schemeClr val="tx1"/>
                      </a:solidFill>
                      <a:prstDash val="soli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8">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09:30 ~ 10:20</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algn="ctr"/>
                      <a:r>
                        <a:rPr lang="en-US" altLang="zh-CN" b="1" dirty="0" smtClean="0">
                          <a:latin typeface="微软雅黑" panose="020B0503020204020204" pitchFamily="34" charset="-122"/>
                          <a:ea typeface="微软雅黑" panose="020B0503020204020204" pitchFamily="34" charset="-122"/>
                        </a:rPr>
                        <a:t>MySQL</a:t>
                      </a:r>
                      <a:r>
                        <a:rPr lang="zh-CN" altLang="en-US" b="1" dirty="0" smtClean="0">
                          <a:latin typeface="微软雅黑" panose="020B0503020204020204" pitchFamily="34" charset="-122"/>
                          <a:ea typeface="微软雅黑" panose="020B0503020204020204" pitchFamily="34" charset="-122"/>
                        </a:rPr>
                        <a:t>视图</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10:30 ~ 11:20</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zh-CN"/>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11:30 ~ 12:00</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zh-CN"/>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90">
                <a:tc rowSpan="4">
                  <a:txBody>
                    <a:bodyPr/>
                    <a:lstStyle/>
                    <a:p>
                      <a:pPr algn="ctr"/>
                      <a:r>
                        <a:rPr lang="zh-CN" altLang="en-US" b="1" dirty="0" smtClean="0">
                          <a:latin typeface="微软雅黑" panose="020B0503020204020204" pitchFamily="34" charset="-122"/>
                          <a:ea typeface="微软雅黑" panose="020B0503020204020204" pitchFamily="34" charset="-122"/>
                        </a:rPr>
                        <a:t>下午</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14:00 ~ 14:50</a:t>
                      </a: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smtClean="0">
                          <a:latin typeface="微软雅黑" panose="020B0503020204020204" pitchFamily="34" charset="-122"/>
                          <a:ea typeface="微软雅黑" panose="020B0503020204020204" pitchFamily="34" charset="-122"/>
                        </a:rPr>
                        <a:t>MySQL</a:t>
                      </a:r>
                      <a:r>
                        <a:rPr lang="zh-CN" altLang="en-US" b="1" dirty="0" smtClean="0">
                          <a:latin typeface="微软雅黑" panose="020B0503020204020204" pitchFamily="34" charset="-122"/>
                          <a:ea typeface="微软雅黑" panose="020B0503020204020204" pitchFamily="34" charset="-122"/>
                        </a:rPr>
                        <a:t>存储过程</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90">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15:00 ~ 15:50</a:t>
                      </a: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8">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16:10 ~ 17:00</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mpd="sng">
                      <a:solidFill>
                        <a:schemeClr val="tx1"/>
                      </a:solidFill>
                      <a:prstDash val="soli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17:10 ~ 18:00</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总结和答疑</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重要选项说明</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OR </a:t>
            </a:r>
            <a:r>
              <a:rPr lang="en-US" altLang="zh-CN" dirty="0" smtClean="0"/>
              <a:t>REPLACE</a:t>
            </a:r>
            <a:endParaRPr lang="zh-CN" altLang="en-US" dirty="0"/>
          </a:p>
        </p:txBody>
      </p:sp>
      <p:sp>
        <p:nvSpPr>
          <p:cNvPr id="3" name="内容占位符 2"/>
          <p:cNvSpPr>
            <a:spLocks noGrp="1"/>
          </p:cNvSpPr>
          <p:nvPr>
            <p:ph sz="quarter" idx="10"/>
          </p:nvPr>
        </p:nvSpPr>
        <p:spPr>
          <a:xfrm>
            <a:off x="611560" y="1628800"/>
            <a:ext cx="7608416" cy="1483483"/>
          </a:xfrm>
        </p:spPr>
        <p:txBody>
          <a:bodyPr/>
          <a:lstStyle/>
          <a:p>
            <a:r>
              <a:rPr lang="zh-CN" altLang="en-US" dirty="0" smtClean="0"/>
              <a:t>语法格式</a:t>
            </a:r>
            <a:endParaRPr lang="en-US" altLang="zh-CN" dirty="0" smtClean="0"/>
          </a:p>
          <a:p>
            <a:pPr lvl="1"/>
            <a:r>
              <a:rPr lang="zh-CN" altLang="en-US" dirty="0" smtClean="0"/>
              <a:t>创建时，若视图已存在，会替换已有的视图</a:t>
            </a:r>
            <a:endParaRPr lang="en-US" altLang="zh-CN" dirty="0" smtClean="0"/>
          </a:p>
          <a:p>
            <a:pPr lvl="1"/>
            <a:r>
              <a:rPr lang="en-US" altLang="zh-CN" dirty="0" smtClean="0"/>
              <a:t>Create  or  replace  view   </a:t>
            </a:r>
            <a:r>
              <a:rPr lang="zh-CN" altLang="en-US" dirty="0" smtClean="0"/>
              <a:t>视图名  </a:t>
            </a:r>
            <a:r>
              <a:rPr lang="en-US" altLang="zh-CN" dirty="0" smtClean="0"/>
              <a:t>as  select </a:t>
            </a:r>
            <a:r>
              <a:rPr lang="zh-CN" altLang="en-US" dirty="0" smtClean="0"/>
              <a:t>查询；</a:t>
            </a:r>
            <a:endParaRPr lang="en-US" altLang="zh-CN" dirty="0" smtClean="0"/>
          </a:p>
        </p:txBody>
      </p:sp>
      <p:sp>
        <p:nvSpPr>
          <p:cNvPr id="5" name="文本框 4"/>
          <p:cNvSpPr txBox="1"/>
          <p:nvPr/>
        </p:nvSpPr>
        <p:spPr>
          <a:xfrm>
            <a:off x="899592" y="3132887"/>
            <a:ext cx="6984776" cy="2862322"/>
          </a:xfrm>
          <a:prstGeom prst="rect">
            <a:avLst/>
          </a:prstGeom>
          <a:noFill/>
        </p:spPr>
        <p:txBody>
          <a:bodyPr wrap="squar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view  v2 as select * from t1;</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(0.01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view  v2 as select * from t1;</a:t>
            </a:r>
          </a:p>
          <a:p>
            <a:r>
              <a:rPr lang="en-US" altLang="zh-CN" dirty="0">
                <a:solidFill>
                  <a:srgbClr val="FFFF00"/>
                </a:solidFill>
                <a:latin typeface="微软雅黑" panose="020B0503020204020204" pitchFamily="34" charset="-122"/>
                <a:ea typeface="微软雅黑" panose="020B0503020204020204" pitchFamily="34" charset="-122"/>
              </a:rPr>
              <a:t>ERROR 1050 (42S01): Table </a:t>
            </a:r>
            <a:r>
              <a:rPr lang="en-US" altLang="zh-CN" dirty="0" smtClean="0">
                <a:solidFill>
                  <a:srgbClr val="FFFF00"/>
                </a:solidFill>
                <a:latin typeface="微软雅黑" panose="020B0503020204020204" pitchFamily="34" charset="-122"/>
                <a:ea typeface="微软雅黑" panose="020B0503020204020204" pitchFamily="34" charset="-122"/>
              </a:rPr>
              <a:t>‘v2’ </a:t>
            </a:r>
            <a:r>
              <a:rPr lang="en-US" altLang="zh-CN" dirty="0">
                <a:solidFill>
                  <a:srgbClr val="FFFF00"/>
                </a:solidFill>
                <a:latin typeface="微软雅黑" panose="020B0503020204020204" pitchFamily="34" charset="-122"/>
                <a:ea typeface="微软雅黑" panose="020B0503020204020204" pitchFamily="34" charset="-122"/>
              </a:rPr>
              <a:t>already </a:t>
            </a:r>
            <a:r>
              <a:rPr lang="en-US" altLang="zh-CN" dirty="0" smtClean="0">
                <a:solidFill>
                  <a:srgbClr val="FFFF00"/>
                </a:solidFill>
                <a:latin typeface="微软雅黑" panose="020B0503020204020204" pitchFamily="34" charset="-122"/>
                <a:ea typeface="微软雅黑" panose="020B0503020204020204" pitchFamily="34" charset="-122"/>
              </a:rPr>
              <a:t>exists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提示已存在</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a:t>
            </a:r>
            <a:r>
              <a:rPr lang="en-US" altLang="zh-CN" dirty="0">
                <a:solidFill>
                  <a:srgbClr val="FF0000"/>
                </a:solidFill>
                <a:latin typeface="微软雅黑" panose="020B0503020204020204" pitchFamily="34" charset="-122"/>
                <a:ea typeface="微软雅黑" panose="020B0503020204020204" pitchFamily="34" charset="-122"/>
              </a:rPr>
              <a:t>or </a:t>
            </a:r>
            <a:r>
              <a:rPr lang="en-US" altLang="zh-CN" dirty="0" smtClean="0">
                <a:solidFill>
                  <a:srgbClr val="FF0000"/>
                </a:solidFill>
                <a:latin typeface="微软雅黑" panose="020B0503020204020204" pitchFamily="34" charset="-122"/>
                <a:ea typeface="微软雅黑" panose="020B0503020204020204" pitchFamily="34" charset="-122"/>
              </a:rPr>
              <a:t> replace </a:t>
            </a:r>
            <a:r>
              <a:rPr lang="en-US" altLang="zh-CN" dirty="0">
                <a:solidFill>
                  <a:srgbClr val="FFFF00"/>
                </a:solidFill>
                <a:latin typeface="微软雅黑" panose="020B0503020204020204" pitchFamily="34" charset="-122"/>
                <a:ea typeface="微软雅黑" panose="020B0503020204020204" pitchFamily="34" charset="-122"/>
              </a:rPr>
              <a:t>view  v2 as select * from t1;</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ALGORITHM</a:t>
            </a:r>
            <a:endParaRPr lang="zh-CN" altLang="en-US" dirty="0"/>
          </a:p>
        </p:txBody>
      </p:sp>
      <p:sp>
        <p:nvSpPr>
          <p:cNvPr id="3" name="内容占位符 2"/>
          <p:cNvSpPr>
            <a:spLocks noGrp="1"/>
          </p:cNvSpPr>
          <p:nvPr>
            <p:ph sz="quarter" idx="10"/>
          </p:nvPr>
        </p:nvSpPr>
        <p:spPr>
          <a:xfrm>
            <a:off x="611560" y="1268760"/>
            <a:ext cx="8352928" cy="5201424"/>
          </a:xfrm>
        </p:spPr>
        <p:txBody>
          <a:bodyPr/>
          <a:lstStyle/>
          <a:p>
            <a:r>
              <a:rPr lang="zh-CN" altLang="en-US" dirty="0" smtClean="0"/>
              <a:t>定义出来视图的方式</a:t>
            </a:r>
            <a:endParaRPr lang="en-US" altLang="zh-CN" dirty="0" smtClean="0"/>
          </a:p>
          <a:p>
            <a:pPr lvl="1"/>
            <a:r>
              <a:rPr lang="en-US" altLang="zh-CN" dirty="0"/>
              <a:t>ALGORITHM = {UNDEFINED | MERGE | TEMPTABLE}</a:t>
            </a:r>
            <a:endParaRPr lang="en-US" altLang="zh-CN" dirty="0" smtClean="0"/>
          </a:p>
          <a:p>
            <a:r>
              <a:rPr lang="en-US" altLang="zh-CN" dirty="0"/>
              <a:t>MERAGE  </a:t>
            </a:r>
            <a:r>
              <a:rPr lang="zh-CN" altLang="en-US" dirty="0"/>
              <a:t>（替换方式</a:t>
            </a:r>
            <a:r>
              <a:rPr lang="zh-CN" altLang="en-US" dirty="0" smtClean="0"/>
              <a:t>）</a:t>
            </a:r>
            <a:endParaRPr lang="en-US" altLang="zh-CN" dirty="0" smtClean="0"/>
          </a:p>
          <a:p>
            <a:pPr lvl="1"/>
            <a:r>
              <a:rPr lang="zh-CN" altLang="en-US" dirty="0"/>
              <a:t>视图名直接使用视图的公式替换掉，把视图公式合并到了</a:t>
            </a:r>
            <a:r>
              <a:rPr lang="en-US" altLang="zh-CN" dirty="0"/>
              <a:t>select</a:t>
            </a:r>
            <a:r>
              <a:rPr lang="zh-CN" altLang="en-US" dirty="0"/>
              <a:t>中。</a:t>
            </a:r>
            <a:endParaRPr lang="en-US" altLang="zh-CN" dirty="0"/>
          </a:p>
          <a:p>
            <a:r>
              <a:rPr lang="en-US" altLang="zh-CN" dirty="0"/>
              <a:t>TEMPTABLE </a:t>
            </a:r>
            <a:r>
              <a:rPr lang="zh-CN" altLang="en-US" dirty="0"/>
              <a:t>（具体化方式</a:t>
            </a:r>
            <a:r>
              <a:rPr lang="zh-CN" altLang="en-US" dirty="0" smtClean="0"/>
              <a:t>）</a:t>
            </a:r>
            <a:endParaRPr lang="en-US" altLang="zh-CN" dirty="0" smtClean="0"/>
          </a:p>
          <a:p>
            <a:pPr lvl="1"/>
            <a:r>
              <a:rPr lang="zh-CN" altLang="en-US" dirty="0"/>
              <a:t>先得到视图的执行结果，该结果形成一个中间结果暂时存在内存中，之后，外面的</a:t>
            </a:r>
            <a:r>
              <a:rPr lang="en-US" altLang="zh-CN" dirty="0"/>
              <a:t>select</a:t>
            </a:r>
            <a:r>
              <a:rPr lang="zh-CN" altLang="en-US" dirty="0"/>
              <a:t>语句就调用了这些中间结果。</a:t>
            </a:r>
            <a:endParaRPr lang="en-US" altLang="zh-CN" dirty="0"/>
          </a:p>
          <a:p>
            <a:r>
              <a:rPr lang="en-US" altLang="zh-CN" dirty="0"/>
              <a:t>UNDEFINED </a:t>
            </a:r>
            <a:r>
              <a:rPr lang="zh-CN" altLang="en-US" dirty="0"/>
              <a:t>（未定义</a:t>
            </a:r>
            <a:r>
              <a:rPr lang="zh-CN" altLang="en-US" dirty="0" smtClean="0"/>
              <a:t>）</a:t>
            </a:r>
            <a:endParaRPr lang="en-US" altLang="zh-CN" dirty="0" smtClean="0"/>
          </a:p>
          <a:p>
            <a:pPr lvl="1"/>
            <a:r>
              <a:rPr lang="en-US" altLang="zh-CN" dirty="0"/>
              <a:t>ALGORITHM</a:t>
            </a:r>
            <a:r>
              <a:rPr lang="zh-CN" altLang="en-US" dirty="0"/>
              <a:t>选项的值是</a:t>
            </a:r>
            <a:r>
              <a:rPr lang="en-US" altLang="zh-CN" dirty="0"/>
              <a:t>UNDEFINED </a:t>
            </a:r>
            <a:r>
              <a:rPr lang="zh-CN" altLang="en-US" dirty="0"/>
              <a:t>表示使用的是</a:t>
            </a:r>
            <a:r>
              <a:rPr lang="en-US" altLang="zh-CN" dirty="0"/>
              <a:t>MERAGE</a:t>
            </a:r>
            <a:r>
              <a:rPr lang="zh-CN" altLang="en-US" dirty="0"/>
              <a:t>替换</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WITH CHECK OPTION</a:t>
            </a:r>
            <a:endParaRPr lang="zh-CN" altLang="en-US" dirty="0"/>
          </a:p>
        </p:txBody>
      </p:sp>
      <p:sp>
        <p:nvSpPr>
          <p:cNvPr id="3" name="内容占位符 2"/>
          <p:cNvSpPr>
            <a:spLocks noGrp="1"/>
          </p:cNvSpPr>
          <p:nvPr>
            <p:ph sz="quarter" idx="10"/>
          </p:nvPr>
        </p:nvSpPr>
        <p:spPr>
          <a:xfrm>
            <a:off x="611560" y="1340768"/>
            <a:ext cx="7608416" cy="1957459"/>
          </a:xfrm>
        </p:spPr>
        <p:txBody>
          <a:bodyPr/>
          <a:lstStyle/>
          <a:p>
            <a:r>
              <a:rPr lang="zh-CN" altLang="en-US" dirty="0"/>
              <a:t>当视图是根据另一个视图</a:t>
            </a:r>
            <a:r>
              <a:rPr lang="zh-CN" altLang="en-US" dirty="0" smtClean="0"/>
              <a:t>定义时</a:t>
            </a:r>
            <a:r>
              <a:rPr lang="en-US" altLang="zh-CN" dirty="0" smtClean="0"/>
              <a:t>,</a:t>
            </a:r>
            <a:r>
              <a:rPr lang="zh-CN" altLang="en-US" dirty="0" smtClean="0"/>
              <a:t>对视图更新</a:t>
            </a:r>
            <a:endParaRPr lang="en-US" altLang="zh-CN" dirty="0" smtClean="0"/>
          </a:p>
          <a:p>
            <a:pPr lvl="1"/>
            <a:r>
              <a:rPr lang="en-US" altLang="zh-CN" dirty="0" smtClean="0"/>
              <a:t>LOCAL</a:t>
            </a:r>
            <a:r>
              <a:rPr lang="zh-CN" altLang="en-US" dirty="0"/>
              <a:t>和</a:t>
            </a:r>
            <a:r>
              <a:rPr lang="en-US" altLang="zh-CN" dirty="0"/>
              <a:t>CASCADED</a:t>
            </a:r>
            <a:r>
              <a:rPr lang="zh-CN" altLang="en-US" dirty="0"/>
              <a:t>关键字决定了</a:t>
            </a:r>
            <a:r>
              <a:rPr lang="zh-CN" altLang="en-US" dirty="0" smtClean="0"/>
              <a:t>检查的</a:t>
            </a:r>
            <a:r>
              <a:rPr lang="zh-CN" altLang="en-US" dirty="0"/>
              <a:t>范围</a:t>
            </a:r>
            <a:r>
              <a:rPr lang="zh-CN" altLang="en-US" dirty="0" smtClean="0"/>
              <a:t>。</a:t>
            </a:r>
            <a:endParaRPr lang="en-US" altLang="zh-CN" dirty="0" smtClean="0"/>
          </a:p>
          <a:p>
            <a:pPr lvl="1"/>
            <a:r>
              <a:rPr lang="en-US" altLang="zh-CN" dirty="0" smtClean="0"/>
              <a:t>LOCAL</a:t>
            </a:r>
            <a:r>
              <a:rPr lang="zh-CN" altLang="en-US" dirty="0" smtClean="0"/>
              <a:t> </a:t>
            </a:r>
            <a:r>
              <a:rPr lang="en-US" altLang="zh-CN" dirty="0"/>
              <a:t>(</a:t>
            </a:r>
            <a:r>
              <a:rPr lang="zh-CN" altLang="en-US" dirty="0"/>
              <a:t>默认值</a:t>
            </a:r>
            <a:r>
              <a:rPr lang="en-US" altLang="zh-CN" dirty="0"/>
              <a:t>) </a:t>
            </a:r>
            <a:r>
              <a:rPr lang="zh-CN" altLang="en-US" dirty="0"/>
              <a:t> </a:t>
            </a:r>
            <a:r>
              <a:rPr lang="zh-CN" altLang="en-US" dirty="0" smtClean="0"/>
              <a:t>仅检查当前视图的限制。</a:t>
            </a:r>
            <a:endParaRPr lang="en-US" altLang="zh-CN" dirty="0" smtClean="0"/>
          </a:p>
          <a:p>
            <a:pPr lvl="1"/>
            <a:r>
              <a:rPr lang="en-US" altLang="zh-CN" dirty="0" smtClean="0"/>
              <a:t>CASCADED </a:t>
            </a:r>
            <a:r>
              <a:rPr lang="zh-CN" altLang="en-US" dirty="0"/>
              <a:t> </a:t>
            </a:r>
            <a:r>
              <a:rPr lang="zh-CN" altLang="en-US" dirty="0" smtClean="0"/>
              <a:t>同时要满足基表的限制。</a:t>
            </a:r>
            <a:endParaRPr lang="en-US" altLang="zh-CN" dirty="0" smtClean="0"/>
          </a:p>
        </p:txBody>
      </p:sp>
      <p:sp>
        <p:nvSpPr>
          <p:cNvPr id="4" name="矩形 3"/>
          <p:cNvSpPr>
            <a:spLocks noChangeArrowheads="1"/>
          </p:cNvSpPr>
          <p:nvPr/>
        </p:nvSpPr>
        <p:spPr bwMode="auto">
          <a:xfrm>
            <a:off x="852488" y="4543960"/>
            <a:ext cx="48716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&gt; create view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v2</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select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from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v1</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where </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&gt;=5 with local check option;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Query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OK, 0 rows affected (0.09 </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sec)	</a:t>
            </a:r>
          </a:p>
        </p:txBody>
      </p:sp>
      <p:sp>
        <p:nvSpPr>
          <p:cNvPr id="8" name="矩形 7"/>
          <p:cNvSpPr>
            <a:spLocks noChangeArrowheads="1"/>
          </p:cNvSpPr>
          <p:nvPr/>
        </p:nvSpPr>
        <p:spPr bwMode="auto">
          <a:xfrm>
            <a:off x="3779912" y="3319824"/>
            <a:ext cx="48716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&gt; create view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v1</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select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from a where  </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&lt; 10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with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check option</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Query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OK, 0 rows affected (0.09 </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sec</a:t>
            </a:r>
            <a:r>
              <a:rPr lang="zh-CN" altLang="en-US"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a:t>2</a:t>
            </a:r>
            <a:r>
              <a:rPr lang="zh-CN" altLang="en-US" dirty="0" smtClean="0"/>
              <a:t>：视图进阶练习</a:t>
            </a:r>
            <a:endParaRPr lang="zh-CN" altLang="en-US" dirty="0"/>
          </a:p>
        </p:txBody>
      </p:sp>
      <p:sp>
        <p:nvSpPr>
          <p:cNvPr id="5" name="内容占位符 4"/>
          <p:cNvSpPr>
            <a:spLocks noGrp="1"/>
          </p:cNvSpPr>
          <p:nvPr>
            <p:ph sz="quarter" idx="10"/>
          </p:nvPr>
        </p:nvSpPr>
        <p:spPr>
          <a:xfrm>
            <a:off x="611560" y="1628800"/>
            <a:ext cx="7608416" cy="2000548"/>
          </a:xfrm>
        </p:spPr>
        <p:txBody>
          <a:bodyPr/>
          <a:lstStyle/>
          <a:p>
            <a:pPr marL="0" indent="0">
              <a:buNone/>
            </a:pPr>
            <a:r>
              <a:rPr lang="zh-CN" altLang="en-US" dirty="0" smtClean="0"/>
              <a:t>具体要求如下：</a:t>
            </a:r>
            <a:endParaRPr lang="en-US" altLang="zh-CN" dirty="0" smtClean="0"/>
          </a:p>
          <a:p>
            <a:pPr lvl="1"/>
            <a:r>
              <a:rPr lang="zh-CN" altLang="en-US" dirty="0" smtClean="0"/>
              <a:t>练习</a:t>
            </a:r>
            <a:r>
              <a:rPr lang="en-US" altLang="zh-CN" sz="2400" dirty="0"/>
              <a:t>OR </a:t>
            </a:r>
            <a:r>
              <a:rPr lang="en-US" altLang="zh-CN" sz="2400" dirty="0" smtClean="0"/>
              <a:t>REPLACE</a:t>
            </a:r>
            <a:r>
              <a:rPr lang="zh-CN" altLang="en-US" sz="2400" dirty="0" smtClean="0"/>
              <a:t>的选项使用</a:t>
            </a:r>
            <a:endParaRPr lang="zh-CN" altLang="en-US" sz="2400" dirty="0"/>
          </a:p>
          <a:p>
            <a:pPr lvl="1"/>
            <a:r>
              <a:rPr lang="zh-CN" altLang="en-US" dirty="0" smtClean="0"/>
              <a:t>练习</a:t>
            </a:r>
            <a:r>
              <a:rPr lang="en-US" altLang="zh-CN" dirty="0" smtClean="0"/>
              <a:t>WITH  LOCAL </a:t>
            </a:r>
            <a:r>
              <a:rPr lang="en-US" altLang="zh-CN" dirty="0"/>
              <a:t>CHECK </a:t>
            </a:r>
            <a:r>
              <a:rPr lang="en-US" altLang="zh-CN" dirty="0" smtClean="0"/>
              <a:t>OPTION </a:t>
            </a:r>
            <a:r>
              <a:rPr lang="zh-CN" altLang="en-US" dirty="0" smtClean="0"/>
              <a:t>选项的使用</a:t>
            </a:r>
            <a:endParaRPr lang="zh-CN" altLang="en-US" dirty="0"/>
          </a:p>
          <a:p>
            <a:pPr lvl="1"/>
            <a:r>
              <a:rPr lang="zh-CN" altLang="en-US" dirty="0"/>
              <a:t>练习</a:t>
            </a:r>
            <a:r>
              <a:rPr lang="en-US" altLang="zh-CN" dirty="0"/>
              <a:t>WITH  </a:t>
            </a:r>
            <a:r>
              <a:rPr lang="en-US" altLang="zh-CN" dirty="0" smtClean="0"/>
              <a:t>CASCADED </a:t>
            </a:r>
            <a:r>
              <a:rPr lang="en-US" altLang="zh-CN" dirty="0"/>
              <a:t>CHECK OPTION </a:t>
            </a:r>
            <a:r>
              <a:rPr lang="zh-CN" altLang="en-US" dirty="0" smtClean="0"/>
              <a:t>选项的使用</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prstClr val="white"/>
                </a:solidFill>
                <a:latin typeface="微软雅黑" panose="020B0503020204020204" pitchFamily="34" charset="-122"/>
                <a:ea typeface="微软雅黑" panose="020B0503020204020204" pitchFamily="34" charset="-122"/>
              </a:rPr>
              <a:t>MySQL</a:t>
            </a:r>
            <a:r>
              <a:rPr lang="zh-CN" altLang="en-US" sz="1600" b="1" dirty="0" smtClean="0">
                <a:solidFill>
                  <a:prstClr val="white"/>
                </a:solidFill>
                <a:latin typeface="微软雅黑" panose="020B0503020204020204" pitchFamily="34" charset="-122"/>
                <a:ea typeface="微软雅黑" panose="020B0503020204020204" pitchFamily="34" charset="-122"/>
              </a:rPr>
              <a:t>存储过程</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存储过程概述</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143975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存储过程优点</a:t>
            </a:r>
            <a:endParaRPr lang="zh-CN" altLang="en-US" sz="1400" dirty="0">
              <a:solidFill>
                <a:prstClr val="white"/>
              </a:solidFill>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26" idx="1"/>
          </p:cNvCxnSpPr>
          <p:nvPr/>
        </p:nvCxnSpPr>
        <p:spPr>
          <a:xfrm flipV="1">
            <a:off x="2166271" y="2312896"/>
            <a:ext cx="1048406" cy="678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0103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存储过程介绍</a:t>
            </a: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dirty="0" smtClean="0">
                  <a:solidFill>
                    <a:prstClr val="white"/>
                  </a:solidFill>
                </a:rPr>
                <a:t>MySQL</a:t>
              </a:r>
              <a:r>
                <a:rPr lang="zh-CN" altLang="en-US" sz="2400" b="1" dirty="0" smtClean="0">
                  <a:solidFill>
                    <a:prstClr val="white"/>
                  </a:solidFill>
                </a:rPr>
                <a:t>存储过程</a:t>
              </a:r>
              <a:endParaRPr lang="zh-CN" altLang="en-US" sz="2400" b="1" dirty="0">
                <a:solidFill>
                  <a:prstClr val="white"/>
                </a:solidFill>
              </a:endParaRP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itchFamily="34" charset="-122"/>
                <a:ea typeface="微软雅黑" pitchFamily="34" charset="-122"/>
              </a:endParaRPr>
            </a:p>
          </p:txBody>
        </p:sp>
      </p:grpSp>
      <p:sp>
        <p:nvSpPr>
          <p:cNvPr id="26" name="圆角矩形 25"/>
          <p:cNvSpPr/>
          <p:nvPr/>
        </p:nvSpPr>
        <p:spPr>
          <a:xfrm>
            <a:off x="3214677" y="2132896"/>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基本使用</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4987907" y="299695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调用存储过程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4987907" y="342900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删除存储过程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87907" y="213289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创建存储过程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987907" y="256490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查看存储过程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4987907" y="407707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参数类型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214677" y="407707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存储过程进阶</a:t>
            </a:r>
            <a:endParaRPr lang="zh-CN" altLang="en-US" sz="1400" dirty="0">
              <a:solidFill>
                <a:prstClr val="white"/>
              </a:solidFill>
              <a:latin typeface="微软雅黑" panose="020B0503020204020204" pitchFamily="34" charset="-122"/>
              <a:ea typeface="微软雅黑" panose="020B0503020204020204" pitchFamily="34" charset="-122"/>
            </a:endParaRPr>
          </a:p>
        </p:txBody>
      </p:sp>
      <p:cxnSp>
        <p:nvCxnSpPr>
          <p:cNvPr id="32" name="直接箭头连接符 31"/>
          <p:cNvCxnSpPr>
            <a:stCxn id="11" idx="3"/>
            <a:endCxn id="31" idx="1"/>
          </p:cNvCxnSpPr>
          <p:nvPr/>
        </p:nvCxnSpPr>
        <p:spPr>
          <a:xfrm>
            <a:off x="2166271" y="2990974"/>
            <a:ext cx="1048406" cy="12660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987907" y="450314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变量类型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4987907" y="49392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算数运行</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4987907" y="537089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条件判断</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5004048" y="578904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流程控制</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7414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存储过程概述</a:t>
            </a:r>
            <a:endParaRPr lang="zh-CN" altLang="en-US" dirty="0"/>
          </a:p>
        </p:txBody>
      </p:sp>
    </p:spTree>
    <p:extLst>
      <p:ext uri="{BB962C8B-B14F-4D97-AF65-F5344CB8AC3E}">
        <p14:creationId xmlns:p14="http://schemas.microsoft.com/office/powerpoint/2010/main" val="1774585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存储过程介绍</a:t>
            </a:r>
            <a:endParaRPr lang="zh-CN" altLang="en-US" dirty="0"/>
          </a:p>
        </p:txBody>
      </p:sp>
      <p:sp>
        <p:nvSpPr>
          <p:cNvPr id="4" name="内容占位符 3"/>
          <p:cNvSpPr>
            <a:spLocks noGrp="1"/>
          </p:cNvSpPr>
          <p:nvPr>
            <p:ph sz="quarter" idx="10"/>
          </p:nvPr>
        </p:nvSpPr>
        <p:spPr>
          <a:xfrm>
            <a:off x="611560" y="1628800"/>
            <a:ext cx="7608416" cy="1957459"/>
          </a:xfrm>
        </p:spPr>
        <p:txBody>
          <a:bodyPr/>
          <a:lstStyle/>
          <a:p>
            <a:r>
              <a:rPr lang="zh-CN" altLang="en-US" dirty="0" smtClean="0"/>
              <a:t>什么存储过程</a:t>
            </a:r>
            <a:endParaRPr lang="zh-CN" altLang="en-US" dirty="0"/>
          </a:p>
          <a:p>
            <a:pPr lvl="1"/>
            <a:r>
              <a:rPr lang="zh-CN" altLang="en-US" dirty="0"/>
              <a:t>数据库中保存的</a:t>
            </a:r>
            <a:r>
              <a:rPr lang="zh-CN" altLang="en-US" dirty="0" smtClean="0"/>
              <a:t>一系列</a:t>
            </a:r>
            <a:r>
              <a:rPr lang="en-US" altLang="zh-CN" dirty="0" err="1" smtClean="0"/>
              <a:t>sql</a:t>
            </a:r>
            <a:r>
              <a:rPr lang="zh-CN" altLang="en-US" dirty="0"/>
              <a:t>命令的集合</a:t>
            </a:r>
          </a:p>
          <a:p>
            <a:pPr lvl="1"/>
            <a:r>
              <a:rPr lang="zh-CN" altLang="en-US" dirty="0" smtClean="0"/>
              <a:t>编写存储过程时，可以使用变量、条件判断、变量</a:t>
            </a:r>
            <a:endParaRPr lang="zh-CN" altLang="en-US" dirty="0"/>
          </a:p>
          <a:p>
            <a:pPr lvl="1"/>
            <a:r>
              <a:rPr lang="zh-CN" altLang="en-US" dirty="0" smtClean="0"/>
              <a:t>存储过程，就是</a:t>
            </a:r>
            <a:r>
              <a:rPr lang="en-US" altLang="zh-CN" dirty="0" smtClean="0"/>
              <a:t>MySQL</a:t>
            </a:r>
            <a:r>
              <a:rPr lang="zh-CN" altLang="en-US" dirty="0" smtClean="0"/>
              <a:t>中的脚本</a:t>
            </a:r>
            <a:endParaRPr lang="zh-CN" altLang="en-US" dirty="0"/>
          </a:p>
        </p:txBody>
      </p:sp>
    </p:spTree>
    <p:extLst>
      <p:ext uri="{BB962C8B-B14F-4D97-AF65-F5344CB8AC3E}">
        <p14:creationId xmlns:p14="http://schemas.microsoft.com/office/powerpoint/2010/main" val="266953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存储过程优点</a:t>
            </a:r>
            <a:endParaRPr lang="zh-CN" altLang="en-US" dirty="0"/>
          </a:p>
        </p:txBody>
      </p:sp>
      <p:sp>
        <p:nvSpPr>
          <p:cNvPr id="4" name="内容占位符 3"/>
          <p:cNvSpPr>
            <a:spLocks noGrp="1"/>
          </p:cNvSpPr>
          <p:nvPr>
            <p:ph sz="quarter" idx="10"/>
          </p:nvPr>
        </p:nvSpPr>
        <p:spPr>
          <a:xfrm>
            <a:off x="611560" y="1628800"/>
            <a:ext cx="7608416" cy="2431435"/>
          </a:xfrm>
        </p:spPr>
        <p:txBody>
          <a:bodyPr/>
          <a:lstStyle/>
          <a:p>
            <a:r>
              <a:rPr lang="zh-CN" altLang="en-US" dirty="0" smtClean="0"/>
              <a:t>存储过程优点</a:t>
            </a:r>
            <a:endParaRPr lang="zh-CN" altLang="en-US" dirty="0"/>
          </a:p>
          <a:p>
            <a:pPr lvl="1"/>
            <a:r>
              <a:rPr lang="zh-CN" altLang="en-US" dirty="0" smtClean="0"/>
              <a:t>提高性能</a:t>
            </a:r>
            <a:endParaRPr lang="zh-CN" altLang="en-US" dirty="0"/>
          </a:p>
          <a:p>
            <a:pPr lvl="1"/>
            <a:r>
              <a:rPr lang="zh-CN" altLang="en-US" dirty="0" smtClean="0"/>
              <a:t>可减轻网络负担</a:t>
            </a:r>
            <a:endParaRPr lang="zh-CN" altLang="en-US" dirty="0"/>
          </a:p>
          <a:p>
            <a:pPr lvl="1"/>
            <a:r>
              <a:rPr lang="zh-CN" altLang="en-US" dirty="0" smtClean="0"/>
              <a:t>可以防止对表的直接访问</a:t>
            </a:r>
            <a:endParaRPr lang="en-US" altLang="zh-CN" dirty="0" smtClean="0"/>
          </a:p>
          <a:p>
            <a:pPr lvl="1"/>
            <a:r>
              <a:rPr lang="zh-CN" altLang="en-US" dirty="0" smtClean="0"/>
              <a:t>避免重复的</a:t>
            </a:r>
            <a:r>
              <a:rPr lang="en-US" altLang="zh-CN" dirty="0" err="1" smtClean="0"/>
              <a:t>sql</a:t>
            </a:r>
            <a:r>
              <a:rPr lang="zh-CN" altLang="en-US" dirty="0" smtClean="0"/>
              <a:t>操作</a:t>
            </a:r>
            <a:endParaRPr lang="zh-CN" altLang="en-US" dirty="0"/>
          </a:p>
        </p:txBody>
      </p:sp>
    </p:spTree>
    <p:extLst>
      <p:ext uri="{BB962C8B-B14F-4D97-AF65-F5344CB8AC3E}">
        <p14:creationId xmlns:p14="http://schemas.microsoft.com/office/powerpoint/2010/main" val="3421429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基本使用</a:t>
            </a:r>
            <a:endParaRPr lang="zh-CN" altLang="en-US" dirty="0"/>
          </a:p>
        </p:txBody>
      </p:sp>
    </p:spTree>
    <p:extLst>
      <p:ext uri="{BB962C8B-B14F-4D97-AF65-F5344CB8AC3E}">
        <p14:creationId xmlns:p14="http://schemas.microsoft.com/office/powerpoint/2010/main" val="420821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MySQL</a:t>
            </a:r>
            <a:r>
              <a:rPr lang="zh-CN" altLang="en-US" sz="1600" b="1" dirty="0" smtClean="0">
                <a:latin typeface="微软雅黑" panose="020B0503020204020204" pitchFamily="34" charset="-122"/>
                <a:ea typeface="微软雅黑" panose="020B0503020204020204" pitchFamily="34" charset="-122"/>
              </a:rPr>
              <a:t>视图</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视图概述</a:t>
            </a:r>
            <a:endParaRPr lang="zh-CN" altLang="en-US" sz="1400" dirty="0">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143975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视图优点</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26" idx="1"/>
          </p:cNvCxnSpPr>
          <p:nvPr/>
        </p:nvCxnSpPr>
        <p:spPr>
          <a:xfrm flipV="1">
            <a:off x="2166271" y="2672896"/>
            <a:ext cx="1048406" cy="318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0103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视图介绍</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400" b="1" dirty="0" smtClean="0"/>
                <a:t>MySQL</a:t>
              </a:r>
              <a:r>
                <a:rPr lang="zh-CN" altLang="en-US" sz="2400" b="1" dirty="0" smtClean="0"/>
                <a:t>视图</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grpSp>
      <p:sp>
        <p:nvSpPr>
          <p:cNvPr id="26" name="圆角矩形 25"/>
          <p:cNvSpPr/>
          <p:nvPr/>
        </p:nvSpPr>
        <p:spPr>
          <a:xfrm>
            <a:off x="3214677" y="2492896"/>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视图基本使用</a:t>
            </a:r>
            <a:endParaRPr lang="zh-CN" altLang="en-US" sz="1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4987907" y="249289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创建视图</a:t>
            </a:r>
            <a:endParaRPr lang="zh-CN" altLang="en-US" sz="1400" dirty="0">
              <a:latin typeface="微软雅黑" panose="020B0503020204020204" pitchFamily="34" charset="-122"/>
              <a:ea typeface="微软雅黑" panose="020B0503020204020204" pitchFamily="34" charset="-122"/>
            </a:endParaRPr>
          </a:p>
        </p:txBody>
      </p:sp>
      <p:sp>
        <p:nvSpPr>
          <p:cNvPr id="36" name="圆角矩形 35"/>
          <p:cNvSpPr/>
          <p:nvPr/>
        </p:nvSpPr>
        <p:spPr>
          <a:xfrm>
            <a:off x="4987907" y="292494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查看视图</a:t>
            </a:r>
            <a:endParaRPr lang="zh-CN" altLang="en-US" sz="1400" dirty="0">
              <a:latin typeface="微软雅黑" panose="020B0503020204020204" pitchFamily="34" charset="-122"/>
              <a:ea typeface="微软雅黑" panose="020B0503020204020204" pitchFamily="34" charset="-122"/>
            </a:endParaRPr>
          </a:p>
        </p:txBody>
      </p:sp>
      <p:sp>
        <p:nvSpPr>
          <p:cNvPr id="24" name="圆角矩形 23"/>
          <p:cNvSpPr/>
          <p:nvPr/>
        </p:nvSpPr>
        <p:spPr>
          <a:xfrm>
            <a:off x="4987907" y="18691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视图使用限制</a:t>
            </a:r>
            <a:endParaRPr lang="zh-CN" altLang="en-US" sz="1400" dirty="0">
              <a:latin typeface="微软雅黑" panose="020B0503020204020204" pitchFamily="34" charset="-122"/>
              <a:ea typeface="微软雅黑" panose="020B0503020204020204" pitchFamily="34" charset="-122"/>
            </a:endParaRPr>
          </a:p>
        </p:txBody>
      </p:sp>
      <p:sp>
        <p:nvSpPr>
          <p:cNvPr id="29" name="圆角矩形 28"/>
          <p:cNvSpPr/>
          <p:nvPr/>
        </p:nvSpPr>
        <p:spPr>
          <a:xfrm>
            <a:off x="4987907" y="445333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创建视图的完整格式</a:t>
            </a:r>
            <a:endParaRPr lang="zh-CN" altLang="en-US" sz="1400" dirty="0">
              <a:latin typeface="微软雅黑" panose="020B0503020204020204" pitchFamily="34" charset="-122"/>
              <a:ea typeface="微软雅黑" panose="020B0503020204020204" pitchFamily="34" charset="-122"/>
            </a:endParaRPr>
          </a:p>
        </p:txBody>
      </p:sp>
      <p:sp>
        <p:nvSpPr>
          <p:cNvPr id="31" name="圆角矩形 30"/>
          <p:cNvSpPr/>
          <p:nvPr/>
        </p:nvSpPr>
        <p:spPr>
          <a:xfrm>
            <a:off x="3214677" y="4453333"/>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视图进阶</a:t>
            </a:r>
            <a:endParaRPr lang="zh-CN" altLang="en-US" sz="1400" dirty="0">
              <a:latin typeface="微软雅黑" panose="020B0503020204020204" pitchFamily="34" charset="-122"/>
              <a:ea typeface="微软雅黑" panose="020B0503020204020204" pitchFamily="34" charset="-122"/>
            </a:endParaRPr>
          </a:p>
        </p:txBody>
      </p:sp>
      <p:cxnSp>
        <p:nvCxnSpPr>
          <p:cNvPr id="32" name="直接箭头连接符 31"/>
          <p:cNvCxnSpPr>
            <a:stCxn id="11" idx="3"/>
            <a:endCxn id="31" idx="1"/>
          </p:cNvCxnSpPr>
          <p:nvPr/>
        </p:nvCxnSpPr>
        <p:spPr>
          <a:xfrm>
            <a:off x="2166271" y="2990974"/>
            <a:ext cx="1048406" cy="1642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987907" y="487940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重要</a:t>
            </a:r>
            <a:r>
              <a:rPr lang="zh-CN" altLang="en-US" sz="1400" dirty="0" smtClean="0">
                <a:latin typeface="微软雅黑" panose="020B0503020204020204" pitchFamily="34" charset="-122"/>
                <a:ea typeface="微软雅黑" panose="020B0503020204020204" pitchFamily="34" charset="-122"/>
              </a:rPr>
              <a:t>选项说明</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5004048" y="33569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使用视图</a:t>
            </a:r>
            <a:endParaRPr lang="zh-CN" altLang="en-US" sz="1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4987907" y="378904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删除视图</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创建存储过程</a:t>
            </a:r>
            <a:endParaRPr lang="zh-CN" altLang="en-US" dirty="0"/>
          </a:p>
        </p:txBody>
      </p:sp>
      <p:sp>
        <p:nvSpPr>
          <p:cNvPr id="4" name="内容占位符 3"/>
          <p:cNvSpPr>
            <a:spLocks noGrp="1"/>
          </p:cNvSpPr>
          <p:nvPr>
            <p:ph sz="quarter" idx="10"/>
          </p:nvPr>
        </p:nvSpPr>
        <p:spPr>
          <a:xfrm>
            <a:off x="611560" y="1196752"/>
            <a:ext cx="7608416" cy="497957"/>
          </a:xfrm>
        </p:spPr>
        <p:txBody>
          <a:bodyPr/>
          <a:lstStyle/>
          <a:p>
            <a:r>
              <a:rPr lang="zh-CN" altLang="en-US" dirty="0" smtClean="0"/>
              <a:t>语法格式</a:t>
            </a:r>
            <a:endParaRPr lang="zh-CN" altLang="en-US" dirty="0"/>
          </a:p>
        </p:txBody>
      </p:sp>
      <p:sp>
        <p:nvSpPr>
          <p:cNvPr id="5" name="线形标注 1 4"/>
          <p:cNvSpPr>
            <a:spLocks/>
          </p:cNvSpPr>
          <p:nvPr/>
        </p:nvSpPr>
        <p:spPr bwMode="auto">
          <a:xfrm>
            <a:off x="1016312" y="5407978"/>
            <a:ext cx="7416824" cy="973350"/>
          </a:xfrm>
          <a:prstGeom prst="borderCallout1">
            <a:avLst>
              <a:gd name="adj1" fmla="val -49107"/>
              <a:gd name="adj2" fmla="val 12397"/>
              <a:gd name="adj3" fmla="val -4570"/>
              <a:gd name="adj4" fmla="val 80548"/>
            </a:avLst>
          </a:prstGeom>
          <a:gradFill rotWithShape="1">
            <a:gsLst>
              <a:gs pos="0">
                <a:srgbClr val="FFBB97"/>
              </a:gs>
              <a:gs pos="62000">
                <a:srgbClr val="FFE5DA"/>
              </a:gs>
              <a:gs pos="100000">
                <a:srgbClr val="FFECE3"/>
              </a:gs>
            </a:gsLst>
            <a:lin ang="16200000" scaled="1"/>
          </a:gradFill>
          <a:ln w="9525">
            <a:solidFill>
              <a:srgbClr val="F79646"/>
            </a:solidFill>
            <a:bevel/>
            <a:headEnd/>
            <a:tailEnd/>
          </a:ln>
        </p:spPr>
        <p:txBody>
          <a:bodyPr anchor="ctr"/>
          <a:lstStyle/>
          <a:p>
            <a:r>
              <a:rPr lang="en-US" altLang="zh-CN" sz="1600" dirty="0">
                <a:solidFill>
                  <a:srgbClr val="000000"/>
                </a:solidFill>
                <a:latin typeface="微软雅黑" pitchFamily="34" charset="-122"/>
                <a:ea typeface="微软雅黑" pitchFamily="34" charset="-122"/>
                <a:sym typeface="微软雅黑" pitchFamily="34" charset="-122"/>
              </a:rPr>
              <a:t>delimiter</a:t>
            </a:r>
            <a:r>
              <a:rPr lang="zh-CN" altLang="en-US" sz="1600" dirty="0" smtClean="0">
                <a:solidFill>
                  <a:srgbClr val="000000"/>
                </a:solidFill>
                <a:latin typeface="微软雅黑" pitchFamily="34" charset="-122"/>
                <a:ea typeface="微软雅黑" pitchFamily="34" charset="-122"/>
                <a:sym typeface="微软雅黑" pitchFamily="34" charset="-122"/>
              </a:rPr>
              <a:t>关键字声明</a:t>
            </a:r>
            <a:r>
              <a:rPr lang="zh-CN" altLang="en-US" sz="1600" dirty="0">
                <a:solidFill>
                  <a:srgbClr val="000000"/>
                </a:solidFill>
                <a:latin typeface="微软雅黑" pitchFamily="34" charset="-122"/>
                <a:ea typeface="微软雅黑" pitchFamily="34" charset="-122"/>
                <a:sym typeface="微软雅黑" pitchFamily="34" charset="-122"/>
              </a:rPr>
              <a:t>当前段分隔符</a:t>
            </a:r>
            <a:endParaRPr lang="en-US" altLang="zh-CN" sz="1600" dirty="0" smtClean="0">
              <a:solidFill>
                <a:srgbClr val="000000"/>
              </a:solidFill>
              <a:latin typeface="微软雅黑" pitchFamily="34" charset="-122"/>
              <a:ea typeface="微软雅黑" pitchFamily="34" charset="-122"/>
              <a:sym typeface="微软雅黑" pitchFamily="34" charset="-122"/>
            </a:endParaRPr>
          </a:p>
          <a:p>
            <a:r>
              <a:rPr lang="en-US" altLang="zh-CN" sz="1600" dirty="0">
                <a:solidFill>
                  <a:srgbClr val="000000"/>
                </a:solidFill>
                <a:latin typeface="微软雅黑" pitchFamily="34" charset="-122"/>
                <a:ea typeface="微软雅黑" pitchFamily="34" charset="-122"/>
                <a:sym typeface="微软雅黑" pitchFamily="34" charset="-122"/>
              </a:rPr>
              <a:t>MySQL</a:t>
            </a:r>
            <a:r>
              <a:rPr lang="zh-CN" altLang="en-US" sz="1600" dirty="0">
                <a:solidFill>
                  <a:srgbClr val="000000"/>
                </a:solidFill>
                <a:latin typeface="微软雅黑" pitchFamily="34" charset="-122"/>
                <a:ea typeface="微软雅黑" pitchFamily="34" charset="-122"/>
                <a:sym typeface="微软雅黑" pitchFamily="34" charset="-122"/>
              </a:rPr>
              <a:t>默认</a:t>
            </a:r>
            <a:r>
              <a:rPr lang="zh-CN" altLang="en-US" sz="1600" dirty="0" smtClean="0">
                <a:solidFill>
                  <a:srgbClr val="000000"/>
                </a:solidFill>
                <a:latin typeface="微软雅黑" pitchFamily="34" charset="-122"/>
                <a:ea typeface="微软雅黑" pitchFamily="34" charset="-122"/>
                <a:sym typeface="微软雅黑" pitchFamily="34" charset="-122"/>
              </a:rPr>
              <a:t>以</a:t>
            </a:r>
            <a:r>
              <a:rPr lang="en-US" altLang="zh-CN" sz="1600" dirty="0" smtClean="0">
                <a:solidFill>
                  <a:srgbClr val="000000"/>
                </a:solidFill>
                <a:latin typeface="微软雅黑" pitchFamily="34" charset="-122"/>
                <a:ea typeface="微软雅黑" pitchFamily="34" charset="-122"/>
                <a:sym typeface="微软雅黑" pitchFamily="34" charset="-122"/>
              </a:rPr>
              <a:t>“;”</a:t>
            </a:r>
            <a:r>
              <a:rPr lang="zh-CN" altLang="en-US" sz="1600" dirty="0" smtClean="0">
                <a:solidFill>
                  <a:srgbClr val="000000"/>
                </a:solidFill>
                <a:latin typeface="微软雅黑" pitchFamily="34" charset="-122"/>
                <a:ea typeface="微软雅黑" pitchFamily="34" charset="-122"/>
                <a:sym typeface="微软雅黑" pitchFamily="34" charset="-122"/>
              </a:rPr>
              <a:t>为</a:t>
            </a:r>
            <a:r>
              <a:rPr lang="zh-CN" altLang="en-US" sz="1600" dirty="0">
                <a:solidFill>
                  <a:srgbClr val="000000"/>
                </a:solidFill>
                <a:latin typeface="微软雅黑" pitchFamily="34" charset="-122"/>
                <a:ea typeface="微软雅黑" pitchFamily="34" charset="-122"/>
                <a:sym typeface="微软雅黑" pitchFamily="34" charset="-122"/>
              </a:rPr>
              <a:t>分隔符，没有声明分割符</a:t>
            </a:r>
            <a:r>
              <a:rPr lang="zh-CN" altLang="en-US" sz="1600" dirty="0" smtClean="0">
                <a:solidFill>
                  <a:srgbClr val="000000"/>
                </a:solidFill>
                <a:latin typeface="微软雅黑" pitchFamily="34" charset="-122"/>
                <a:ea typeface="微软雅黑" pitchFamily="34" charset="-122"/>
                <a:sym typeface="微软雅黑" pitchFamily="34" charset="-122"/>
              </a:rPr>
              <a:t>，编译器</a:t>
            </a:r>
            <a:r>
              <a:rPr lang="zh-CN" altLang="en-US" sz="1600" dirty="0">
                <a:solidFill>
                  <a:srgbClr val="000000"/>
                </a:solidFill>
                <a:latin typeface="微软雅黑" pitchFamily="34" charset="-122"/>
                <a:ea typeface="微软雅黑" pitchFamily="34" charset="-122"/>
                <a:sym typeface="微软雅黑" pitchFamily="34" charset="-122"/>
              </a:rPr>
              <a:t>会把存储过程当成</a:t>
            </a:r>
            <a:r>
              <a:rPr lang="en-US" altLang="zh-CN" sz="1600" dirty="0">
                <a:solidFill>
                  <a:srgbClr val="000000"/>
                </a:solidFill>
                <a:latin typeface="微软雅黑" pitchFamily="34" charset="-122"/>
                <a:ea typeface="微软雅黑" pitchFamily="34" charset="-122"/>
                <a:sym typeface="微软雅黑" pitchFamily="34" charset="-122"/>
              </a:rPr>
              <a:t>SQL</a:t>
            </a:r>
            <a:r>
              <a:rPr lang="zh-CN" altLang="en-US" sz="1600" dirty="0">
                <a:solidFill>
                  <a:srgbClr val="000000"/>
                </a:solidFill>
                <a:latin typeface="微软雅黑" pitchFamily="34" charset="-122"/>
                <a:ea typeface="微软雅黑" pitchFamily="34" charset="-122"/>
                <a:sym typeface="微软雅黑" pitchFamily="34" charset="-122"/>
              </a:rPr>
              <a:t>语句进行处理，则存储过程的编译过程会报</a:t>
            </a:r>
            <a:r>
              <a:rPr lang="zh-CN" altLang="en-US" sz="1600" dirty="0" smtClean="0">
                <a:solidFill>
                  <a:srgbClr val="000000"/>
                </a:solidFill>
                <a:latin typeface="微软雅黑" pitchFamily="34" charset="-122"/>
                <a:ea typeface="微软雅黑" pitchFamily="34" charset="-122"/>
                <a:sym typeface="微软雅黑" pitchFamily="34" charset="-122"/>
              </a:rPr>
              <a:t>错。</a:t>
            </a:r>
            <a:endParaRPr lang="en-US" altLang="zh-CN" sz="1600" dirty="0" smtClean="0">
              <a:solidFill>
                <a:srgbClr val="000000"/>
              </a:solidFill>
              <a:latin typeface="微软雅黑" pitchFamily="34" charset="-122"/>
              <a:ea typeface="微软雅黑" pitchFamily="34" charset="-122"/>
              <a:sym typeface="微软雅黑" pitchFamily="34" charset="-122"/>
            </a:endParaRPr>
          </a:p>
        </p:txBody>
      </p:sp>
      <p:sp>
        <p:nvSpPr>
          <p:cNvPr id="2" name="文本框 1"/>
          <p:cNvSpPr txBox="1"/>
          <p:nvPr/>
        </p:nvSpPr>
        <p:spPr>
          <a:xfrm>
            <a:off x="539552" y="1772816"/>
            <a:ext cx="3456384" cy="3139321"/>
          </a:xfrm>
          <a:prstGeom prst="rect">
            <a:avLst/>
          </a:prstGeom>
          <a:noFill/>
          <a:ln w="9525">
            <a:solidFill>
              <a:schemeClr val="tx1"/>
            </a:solidFill>
          </a:ln>
        </p:spPr>
        <p:txBody>
          <a:bodyPr wrap="square" rtlCol="0">
            <a:spAutoFit/>
          </a:bodyPr>
          <a:lstStyle/>
          <a:p>
            <a:r>
              <a:rPr lang="en-US" altLang="zh-CN" sz="2200" dirty="0">
                <a:latin typeface="微软雅黑" pitchFamily="34" charset="-122"/>
                <a:ea typeface="微软雅黑" pitchFamily="34" charset="-122"/>
              </a:rPr>
              <a:t>delimiter  //</a:t>
            </a:r>
          </a:p>
          <a:p>
            <a:r>
              <a:rPr lang="en-US" altLang="zh-CN" sz="2200" dirty="0">
                <a:latin typeface="微软雅黑" pitchFamily="34" charset="-122"/>
                <a:ea typeface="微软雅黑" pitchFamily="34" charset="-122"/>
              </a:rPr>
              <a:t>create  procedure   </a:t>
            </a:r>
            <a:r>
              <a:rPr lang="zh-CN" altLang="en-US" sz="2200" dirty="0">
                <a:latin typeface="微软雅黑" pitchFamily="34" charset="-122"/>
                <a:ea typeface="微软雅黑" pitchFamily="34" charset="-122"/>
              </a:rPr>
              <a:t>名称</a:t>
            </a:r>
            <a:r>
              <a:rPr lang="en-US" altLang="zh-CN" sz="2200" dirty="0">
                <a:latin typeface="微软雅黑" pitchFamily="34" charset="-122"/>
                <a:ea typeface="微软雅黑" pitchFamily="34" charset="-122"/>
              </a:rPr>
              <a:t>()</a:t>
            </a:r>
          </a:p>
          <a:p>
            <a:r>
              <a:rPr lang="en-US" altLang="zh-CN" sz="2200" dirty="0">
                <a:latin typeface="微软雅黑" pitchFamily="34" charset="-122"/>
                <a:ea typeface="微软雅黑" pitchFamily="34" charset="-122"/>
              </a:rPr>
              <a:t>begin</a:t>
            </a:r>
          </a:p>
          <a:p>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r>
              <a:rPr lang="zh-CN" altLang="en-US" sz="2200" dirty="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功能代码</a:t>
            </a:r>
            <a:endParaRPr lang="en-US" altLang="zh-CN" sz="2200" dirty="0" smtClean="0">
              <a:latin typeface="微软雅黑" pitchFamily="34" charset="-122"/>
              <a:ea typeface="微软雅黑" pitchFamily="34" charset="-122"/>
            </a:endParaRPr>
          </a:p>
          <a:p>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p>
          <a:p>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endParaRPr lang="zh-CN" altLang="en-US" sz="2200" dirty="0">
              <a:latin typeface="微软雅黑" pitchFamily="34" charset="-122"/>
              <a:ea typeface="微软雅黑" pitchFamily="34" charset="-122"/>
            </a:endParaRPr>
          </a:p>
          <a:p>
            <a:r>
              <a:rPr lang="en-US" altLang="zh-CN" sz="2200" dirty="0">
                <a:latin typeface="微软雅黑" pitchFamily="34" charset="-122"/>
                <a:ea typeface="微软雅黑" pitchFamily="34" charset="-122"/>
              </a:rPr>
              <a:t>end</a:t>
            </a:r>
          </a:p>
          <a:p>
            <a:r>
              <a:rPr lang="en-US" altLang="zh-CN" sz="2200" dirty="0" smtClean="0">
                <a:latin typeface="微软雅黑" pitchFamily="34" charset="-122"/>
                <a:ea typeface="微软雅黑" pitchFamily="34" charset="-122"/>
              </a:rPr>
              <a:t>//     </a:t>
            </a:r>
            <a:r>
              <a:rPr lang="zh-CN" altLang="en-US" sz="2200" dirty="0" smtClean="0">
                <a:solidFill>
                  <a:srgbClr val="0070C0"/>
                </a:solidFill>
                <a:latin typeface="微软雅黑" pitchFamily="34" charset="-122"/>
                <a:ea typeface="微软雅黑" pitchFamily="34" charset="-122"/>
              </a:rPr>
              <a:t>结束存储过程</a:t>
            </a:r>
            <a:endParaRPr lang="en-US" altLang="zh-CN" sz="2200" dirty="0">
              <a:solidFill>
                <a:srgbClr val="0070C0"/>
              </a:solidFill>
              <a:latin typeface="微软雅黑" pitchFamily="34" charset="-122"/>
              <a:ea typeface="微软雅黑" pitchFamily="34" charset="-122"/>
            </a:endParaRPr>
          </a:p>
          <a:p>
            <a:r>
              <a:rPr lang="en-US" altLang="zh-CN" sz="2200" dirty="0">
                <a:latin typeface="微软雅黑" pitchFamily="34" charset="-122"/>
                <a:ea typeface="微软雅黑" pitchFamily="34" charset="-122"/>
              </a:rPr>
              <a:t>delimiter ;</a:t>
            </a:r>
            <a:endParaRPr lang="zh-CN" altLang="en-US" sz="2200" dirty="0">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4067945" y="1772817"/>
            <a:ext cx="4032448" cy="3139320"/>
          </a:xfrm>
          <a:prstGeom prst="rect">
            <a:avLst/>
          </a:prstGeom>
        </p:spPr>
      </p:pic>
    </p:spTree>
    <p:extLst>
      <p:ext uri="{BB962C8B-B14F-4D97-AF65-F5344CB8AC3E}">
        <p14:creationId xmlns:p14="http://schemas.microsoft.com/office/powerpoint/2010/main" val="325489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查看存储过程</a:t>
            </a:r>
            <a:endParaRPr lang="zh-CN" altLang="en-US" dirty="0"/>
          </a:p>
        </p:txBody>
      </p:sp>
      <p:sp>
        <p:nvSpPr>
          <p:cNvPr id="4" name="内容占位符 3"/>
          <p:cNvSpPr>
            <a:spLocks noGrp="1"/>
          </p:cNvSpPr>
          <p:nvPr>
            <p:ph sz="quarter" idx="10"/>
          </p:nvPr>
        </p:nvSpPr>
        <p:spPr>
          <a:xfrm>
            <a:off x="611560" y="1628800"/>
            <a:ext cx="7608416" cy="2406813"/>
          </a:xfrm>
        </p:spPr>
        <p:txBody>
          <a:bodyPr/>
          <a:lstStyle/>
          <a:p>
            <a:r>
              <a:rPr lang="zh-CN" altLang="en-US" dirty="0" smtClean="0"/>
              <a:t>方法</a:t>
            </a:r>
            <a:r>
              <a:rPr lang="en-US" altLang="zh-CN" dirty="0" smtClean="0"/>
              <a:t>1 </a:t>
            </a:r>
            <a:endParaRPr lang="zh-CN" altLang="en-US" dirty="0"/>
          </a:p>
          <a:p>
            <a:pPr lvl="1"/>
            <a:r>
              <a:rPr lang="en-US" altLang="zh-CN" dirty="0" err="1"/>
              <a:t>mysql</a:t>
            </a:r>
            <a:r>
              <a:rPr lang="en-US" altLang="zh-CN" dirty="0"/>
              <a:t>&gt; </a:t>
            </a:r>
            <a:r>
              <a:rPr lang="en-US" altLang="zh-CN" dirty="0" smtClean="0"/>
              <a:t>show  procedure  status;</a:t>
            </a:r>
          </a:p>
          <a:p>
            <a:pPr marL="342900" lvl="1" indent="-342900">
              <a:buFont typeface="Arial" pitchFamily="34" charset="0"/>
              <a:buChar char="•"/>
            </a:pPr>
            <a:r>
              <a:rPr lang="zh-CN" altLang="en-US" sz="2400" dirty="0"/>
              <a:t>方法</a:t>
            </a:r>
            <a:r>
              <a:rPr lang="en-US" altLang="zh-CN" sz="2400" dirty="0"/>
              <a:t>2</a:t>
            </a:r>
          </a:p>
          <a:p>
            <a:pPr lvl="1"/>
            <a:r>
              <a:rPr lang="en-US" altLang="zh-CN" dirty="0" err="1" smtClean="0"/>
              <a:t>mysql</a:t>
            </a:r>
            <a:r>
              <a:rPr lang="en-US" altLang="zh-CN" dirty="0" smtClean="0"/>
              <a:t>&gt; select </a:t>
            </a:r>
            <a:r>
              <a:rPr lang="en-US" altLang="zh-CN" dirty="0" err="1"/>
              <a:t>db,name,type</a:t>
            </a:r>
            <a:r>
              <a:rPr lang="en-US" altLang="zh-CN" dirty="0"/>
              <a:t> from </a:t>
            </a:r>
            <a:r>
              <a:rPr lang="en-US" altLang="zh-CN" dirty="0" err="1"/>
              <a:t>mysql.proc</a:t>
            </a:r>
            <a:r>
              <a:rPr lang="en-US" altLang="zh-CN" dirty="0"/>
              <a:t> where name</a:t>
            </a:r>
            <a:r>
              <a:rPr lang="en-US" altLang="zh-CN" dirty="0" smtClean="0"/>
              <a:t>=“</a:t>
            </a:r>
            <a:r>
              <a:rPr lang="zh-CN" altLang="en-US" dirty="0" smtClean="0"/>
              <a:t>存储过程名</a:t>
            </a:r>
            <a:r>
              <a:rPr lang="en-US" altLang="zh-CN" dirty="0" smtClean="0"/>
              <a:t>";</a:t>
            </a:r>
            <a:endParaRPr lang="zh-CN" altLang="en-US" dirty="0"/>
          </a:p>
        </p:txBody>
      </p:sp>
      <p:sp>
        <p:nvSpPr>
          <p:cNvPr id="5" name="矩形 4"/>
          <p:cNvSpPr>
            <a:spLocks noChangeArrowheads="1"/>
          </p:cNvSpPr>
          <p:nvPr/>
        </p:nvSpPr>
        <p:spPr bwMode="auto">
          <a:xfrm>
            <a:off x="611560" y="4077072"/>
            <a:ext cx="73674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select </a:t>
            </a:r>
            <a:r>
              <a:rPr lang="en-US" altLang="zh-CN" dirty="0" err="1">
                <a:solidFill>
                  <a:srgbClr val="FFFF00"/>
                </a:solidFill>
                <a:latin typeface="微软雅黑" panose="020B0503020204020204" pitchFamily="34" charset="-122"/>
                <a:ea typeface="微软雅黑" panose="020B0503020204020204" pitchFamily="34" charset="-122"/>
              </a:rPr>
              <a:t>db,name,type</a:t>
            </a:r>
            <a:r>
              <a:rPr lang="en-US" altLang="zh-CN" dirty="0">
                <a:solidFill>
                  <a:srgbClr val="FFFF00"/>
                </a:solidFill>
                <a:latin typeface="微软雅黑" panose="020B0503020204020204" pitchFamily="34" charset="-122"/>
                <a:ea typeface="微软雅黑" panose="020B0503020204020204" pitchFamily="34" charset="-122"/>
              </a:rPr>
              <a:t> from </a:t>
            </a:r>
            <a:r>
              <a:rPr lang="en-US" altLang="zh-CN" dirty="0" err="1">
                <a:solidFill>
                  <a:srgbClr val="FFFF00"/>
                </a:solidFill>
                <a:latin typeface="微软雅黑" panose="020B0503020204020204" pitchFamily="34" charset="-122"/>
                <a:ea typeface="微软雅黑" panose="020B0503020204020204" pitchFamily="34" charset="-122"/>
              </a:rPr>
              <a:t>mysql.proc</a:t>
            </a:r>
            <a:r>
              <a:rPr lang="en-US" altLang="zh-CN" dirty="0">
                <a:solidFill>
                  <a:srgbClr val="FFFF00"/>
                </a:solidFill>
                <a:latin typeface="微软雅黑" panose="020B0503020204020204" pitchFamily="34" charset="-122"/>
                <a:ea typeface="微软雅黑" panose="020B0503020204020204" pitchFamily="34" charset="-122"/>
              </a:rPr>
              <a:t> where name="say";</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err="1" smtClean="0">
                <a:solidFill>
                  <a:srgbClr val="FFFF00"/>
                </a:solidFill>
                <a:latin typeface="微软雅黑" panose="020B0503020204020204" pitchFamily="34" charset="-122"/>
                <a:ea typeface="微软雅黑" panose="020B0503020204020204" pitchFamily="34" charset="-122"/>
              </a:rPr>
              <a:t>db</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name | type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studydb</a:t>
            </a:r>
            <a:r>
              <a:rPr lang="en-US" altLang="zh-CN" dirty="0">
                <a:solidFill>
                  <a:srgbClr val="FFFF00"/>
                </a:solidFill>
                <a:latin typeface="微软雅黑" panose="020B0503020204020204" pitchFamily="34" charset="-122"/>
                <a:ea typeface="微软雅黑" panose="020B0503020204020204" pitchFamily="34" charset="-122"/>
              </a:rPr>
              <a:t> | say  | PROCEDURE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4278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调用</a:t>
            </a:r>
            <a:r>
              <a:rPr lang="en-US" altLang="zh-CN" dirty="0" smtClean="0"/>
              <a:t>/</a:t>
            </a:r>
            <a:r>
              <a:rPr lang="zh-CN" altLang="en-US" dirty="0" smtClean="0"/>
              <a:t>删除存储过程</a:t>
            </a:r>
            <a:endParaRPr lang="zh-CN" altLang="en-US" dirty="0"/>
          </a:p>
        </p:txBody>
      </p:sp>
      <p:sp>
        <p:nvSpPr>
          <p:cNvPr id="3" name="内容占位符 2"/>
          <p:cNvSpPr>
            <a:spLocks noGrp="1"/>
          </p:cNvSpPr>
          <p:nvPr>
            <p:ph sz="quarter" idx="10"/>
          </p:nvPr>
        </p:nvSpPr>
        <p:spPr>
          <a:xfrm>
            <a:off x="611560" y="1268760"/>
            <a:ext cx="7608416" cy="2000548"/>
          </a:xfrm>
        </p:spPr>
        <p:txBody>
          <a:bodyPr/>
          <a:lstStyle/>
          <a:p>
            <a:r>
              <a:rPr lang="zh-CN" altLang="en-US" dirty="0" smtClean="0"/>
              <a:t>调用存储过程</a:t>
            </a:r>
            <a:endParaRPr lang="en-US" altLang="zh-CN" dirty="0" smtClean="0"/>
          </a:p>
          <a:p>
            <a:pPr lvl="1"/>
            <a:r>
              <a:rPr lang="en-US" altLang="zh-CN" dirty="0" smtClean="0"/>
              <a:t>Call     </a:t>
            </a:r>
            <a:r>
              <a:rPr lang="zh-CN" altLang="en-US" dirty="0" smtClean="0"/>
              <a:t>存储过程名</a:t>
            </a:r>
            <a:r>
              <a:rPr lang="en-US" altLang="zh-CN" dirty="0" smtClean="0"/>
              <a:t>();</a:t>
            </a:r>
          </a:p>
          <a:p>
            <a:pPr marL="342900" lvl="1" indent="-342900">
              <a:buFont typeface="Arial" pitchFamily="34" charset="0"/>
              <a:buChar char="•"/>
            </a:pPr>
            <a:r>
              <a:rPr lang="zh-CN" altLang="en-US" sz="2400" dirty="0" smtClean="0"/>
              <a:t>删除存储过程</a:t>
            </a:r>
            <a:endParaRPr lang="en-US" altLang="zh-CN" sz="2400" dirty="0" smtClean="0"/>
          </a:p>
          <a:p>
            <a:pPr lvl="1"/>
            <a:r>
              <a:rPr lang="en-US" altLang="zh-CN" dirty="0" smtClean="0"/>
              <a:t>drop procedure  </a:t>
            </a:r>
            <a:r>
              <a:rPr lang="zh-CN" altLang="en-US" dirty="0" smtClean="0"/>
              <a:t>存储过程名；</a:t>
            </a:r>
            <a:endParaRPr lang="en-US" altLang="zh-CN" dirty="0" smtClean="0"/>
          </a:p>
        </p:txBody>
      </p:sp>
      <p:sp>
        <p:nvSpPr>
          <p:cNvPr id="7" name="矩形 6"/>
          <p:cNvSpPr/>
          <p:nvPr/>
        </p:nvSpPr>
        <p:spPr>
          <a:xfrm>
            <a:off x="755576" y="3284984"/>
            <a:ext cx="8064896" cy="2862322"/>
          </a:xfrm>
          <a:prstGeom prst="rect">
            <a:avLst/>
          </a:prstGeom>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call say</a:t>
            </a:r>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name | password | </a:t>
            </a:r>
            <a:r>
              <a:rPr lang="en-US" altLang="zh-CN" dirty="0" err="1">
                <a:solidFill>
                  <a:srgbClr val="FFFF00"/>
                </a:solidFill>
                <a:latin typeface="微软雅黑" panose="020B0503020204020204" pitchFamily="34" charset="-122"/>
                <a:ea typeface="微软雅黑" panose="020B0503020204020204" pitchFamily="34" charset="-122"/>
              </a:rPr>
              <a:t>uid</a:t>
            </a:r>
            <a:r>
              <a:rPr lang="en-US" altLang="zh-CN" dirty="0">
                <a:solidFill>
                  <a:srgbClr val="FFFF00"/>
                </a:solidFill>
                <a:latin typeface="微软雅黑" panose="020B0503020204020204" pitchFamily="34" charset="-122"/>
                <a:ea typeface="微软雅黑" panose="020B0503020204020204" pitchFamily="34" charset="-122"/>
              </a:rPr>
              <a:t>  | </a:t>
            </a:r>
            <a:r>
              <a:rPr lang="en-US" altLang="zh-CN" dirty="0" err="1">
                <a:solidFill>
                  <a:srgbClr val="FFFF00"/>
                </a:solidFill>
                <a:latin typeface="微软雅黑" panose="020B0503020204020204" pitchFamily="34" charset="-122"/>
                <a:ea typeface="微软雅黑" panose="020B0503020204020204" pitchFamily="34" charset="-122"/>
              </a:rPr>
              <a:t>gid</a:t>
            </a:r>
            <a:r>
              <a:rPr lang="en-US" altLang="zh-CN" dirty="0">
                <a:solidFill>
                  <a:srgbClr val="FFFF00"/>
                </a:solidFill>
                <a:latin typeface="微软雅黑" panose="020B0503020204020204" pitchFamily="34" charset="-122"/>
                <a:ea typeface="微软雅黑" panose="020B0503020204020204" pitchFamily="34" charset="-122"/>
              </a:rPr>
              <a:t>  | comment | </a:t>
            </a:r>
            <a:r>
              <a:rPr lang="en-US" altLang="zh-CN" dirty="0" err="1">
                <a:solidFill>
                  <a:srgbClr val="FFFF00"/>
                </a:solidFill>
                <a:latin typeface="微软雅黑" panose="020B0503020204020204" pitchFamily="34" charset="-122"/>
                <a:ea typeface="微软雅黑" panose="020B0503020204020204" pitchFamily="34" charset="-122"/>
              </a:rPr>
              <a:t>homedir</a:t>
            </a:r>
            <a:r>
              <a:rPr lang="en-US" altLang="zh-CN" dirty="0">
                <a:solidFill>
                  <a:srgbClr val="FFFF00"/>
                </a:solidFill>
                <a:latin typeface="微软雅黑" panose="020B0503020204020204" pitchFamily="34" charset="-122"/>
                <a:ea typeface="微软雅黑" panose="020B0503020204020204" pitchFamily="34" charset="-122"/>
              </a:rPr>
              <a:t> | shell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 </a:t>
            </a:r>
            <a:r>
              <a:rPr lang="en-US" altLang="zh-CN" dirty="0">
                <a:solidFill>
                  <a:srgbClr val="FFFF00"/>
                </a:solidFill>
                <a:latin typeface="微软雅黑" panose="020B0503020204020204" pitchFamily="34" charset="-122"/>
                <a:ea typeface="微软雅黑" panose="020B0503020204020204" pitchFamily="34" charset="-122"/>
              </a:rPr>
              <a:t>x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0 </a:t>
            </a:r>
            <a:r>
              <a:rPr lang="en-US" altLang="zh-CN" dirty="0" smtClean="0">
                <a:solidFill>
                  <a:srgbClr val="FFFF00"/>
                </a:solidFill>
                <a:latin typeface="微软雅黑" panose="020B0503020204020204" pitchFamily="34" charset="-122"/>
                <a:ea typeface="微软雅黑" panose="020B0503020204020204" pitchFamily="34" charset="-122"/>
              </a:rPr>
              <a:t>  |    0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/bin/bash |</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1 row in set (0.00 sec</a:t>
            </a:r>
            <a:r>
              <a:rPr lang="en-US" altLang="zh-CN" dirty="0" smtClean="0">
                <a:solidFill>
                  <a:srgbClr val="FFFF00"/>
                </a:solidFill>
                <a:latin typeface="微软雅黑" panose="020B0503020204020204" pitchFamily="34" charset="-122"/>
                <a:ea typeface="微软雅黑" panose="020B0503020204020204" pitchFamily="34" charset="-122"/>
              </a:rPr>
              <a:t>)</a:t>
            </a:r>
          </a:p>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say;</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0378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参数类型</a:t>
            </a:r>
            <a:endParaRPr lang="zh-CN" altLang="en-US" dirty="0"/>
          </a:p>
        </p:txBody>
      </p:sp>
      <p:sp>
        <p:nvSpPr>
          <p:cNvPr id="4" name="内容占位符 3"/>
          <p:cNvSpPr>
            <a:spLocks noGrp="1"/>
          </p:cNvSpPr>
          <p:nvPr>
            <p:ph sz="quarter" idx="10"/>
          </p:nvPr>
        </p:nvSpPr>
        <p:spPr>
          <a:xfrm>
            <a:off x="611560" y="1340768"/>
            <a:ext cx="8064896" cy="2431435"/>
          </a:xfrm>
        </p:spPr>
        <p:txBody>
          <a:bodyPr/>
          <a:lstStyle/>
          <a:p>
            <a:r>
              <a:rPr lang="en-US" altLang="zh-CN" dirty="0"/>
              <a:t>MySQL</a:t>
            </a:r>
            <a:r>
              <a:rPr lang="zh-CN" altLang="en-US" dirty="0"/>
              <a:t>存储</a:t>
            </a:r>
            <a:r>
              <a:rPr lang="zh-CN" altLang="en-US" dirty="0" smtClean="0"/>
              <a:t>过程，共有</a:t>
            </a:r>
            <a:r>
              <a:rPr lang="zh-CN" altLang="en-US" dirty="0"/>
              <a:t>三种参数</a:t>
            </a:r>
            <a:r>
              <a:rPr lang="zh-CN" altLang="en-US" dirty="0" smtClean="0"/>
              <a:t>类型</a:t>
            </a:r>
            <a:r>
              <a:rPr lang="en-US" altLang="zh-CN" dirty="0" smtClean="0"/>
              <a:t>IN,OUT,INOUT</a:t>
            </a:r>
            <a:endParaRPr lang="zh-CN" altLang="en-US" dirty="0"/>
          </a:p>
          <a:p>
            <a:pPr marL="457200" lvl="1" indent="0">
              <a:buNone/>
            </a:pPr>
            <a:r>
              <a:rPr lang="en-US" altLang="zh-CN" dirty="0"/>
              <a:t>Create </a:t>
            </a:r>
            <a:r>
              <a:rPr lang="en-US" altLang="zh-CN" dirty="0" smtClean="0"/>
              <a:t>procedure  </a:t>
            </a:r>
            <a:r>
              <a:rPr lang="zh-CN" altLang="en-US" dirty="0" smtClean="0"/>
              <a:t>名称</a:t>
            </a:r>
            <a:r>
              <a:rPr lang="en-US" altLang="zh-CN" dirty="0" smtClean="0"/>
              <a:t>(  </a:t>
            </a:r>
          </a:p>
          <a:p>
            <a:pPr marL="457200" lvl="1" indent="0">
              <a:buNone/>
            </a:pPr>
            <a:r>
              <a:rPr lang="zh-CN" altLang="en-US" dirty="0" smtClean="0"/>
              <a:t>    类型   参数</a:t>
            </a:r>
            <a:r>
              <a:rPr lang="zh-CN" altLang="en-US" dirty="0"/>
              <a:t>名 </a:t>
            </a:r>
            <a:r>
              <a:rPr lang="zh-CN" altLang="en-US" dirty="0" smtClean="0"/>
              <a:t> 数据</a:t>
            </a:r>
            <a:r>
              <a:rPr lang="zh-CN" altLang="en-US" dirty="0"/>
              <a:t>类</a:t>
            </a:r>
            <a:r>
              <a:rPr lang="zh-CN" altLang="en-US" dirty="0" smtClean="0"/>
              <a:t>形</a:t>
            </a:r>
            <a:r>
              <a:rPr lang="en-US" altLang="zh-CN" dirty="0"/>
              <a:t> </a:t>
            </a:r>
            <a:r>
              <a:rPr lang="zh-CN" altLang="en-US" dirty="0" smtClean="0"/>
              <a:t>，</a:t>
            </a:r>
            <a:endParaRPr lang="en-US" altLang="zh-CN" dirty="0" smtClean="0"/>
          </a:p>
          <a:p>
            <a:pPr marL="457200" lvl="1" indent="0">
              <a:buNone/>
            </a:pPr>
            <a:r>
              <a:rPr lang="zh-CN" altLang="en-US" dirty="0" smtClean="0"/>
              <a:t>    类型   </a:t>
            </a:r>
            <a:r>
              <a:rPr lang="zh-CN" altLang="en-US" dirty="0"/>
              <a:t>参数名  数据类形</a:t>
            </a:r>
            <a:r>
              <a:rPr lang="en-US" altLang="zh-CN" dirty="0"/>
              <a:t> </a:t>
            </a:r>
          </a:p>
          <a:p>
            <a:pPr marL="457200" lvl="1" indent="0">
              <a:buNone/>
            </a:pPr>
            <a:r>
              <a:rPr lang="zh-CN" altLang="en-US" dirty="0" smtClean="0"/>
              <a:t>   ）</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520669105"/>
              </p:ext>
            </p:extLst>
          </p:nvPr>
        </p:nvGraphicFramePr>
        <p:xfrm>
          <a:off x="929710" y="3784887"/>
          <a:ext cx="7428596" cy="2026920"/>
        </p:xfrm>
        <a:graphic>
          <a:graphicData uri="http://schemas.openxmlformats.org/drawingml/2006/table">
            <a:tbl>
              <a:tblPr firstRow="1" bandRow="1">
                <a:tableStyleId>{5C22544A-7EE6-4342-B048-85BDC9FD1C3A}</a:tableStyleId>
              </a:tblPr>
              <a:tblGrid>
                <a:gridCol w="1163901"/>
                <a:gridCol w="1771611"/>
                <a:gridCol w="4493084"/>
              </a:tblGrid>
              <a:tr h="370840">
                <a:tc>
                  <a:txBody>
                    <a:bodyPr/>
                    <a:lstStyle/>
                    <a:p>
                      <a:pPr algn="ctr"/>
                      <a:r>
                        <a:rPr lang="zh-CN" altLang="en-US" dirty="0" smtClean="0">
                          <a:latin typeface="微软雅黑" panose="020B0503020204020204" pitchFamily="34" charset="-122"/>
                          <a:ea typeface="微软雅黑" panose="020B0503020204020204" pitchFamily="34" charset="-122"/>
                        </a:rPr>
                        <a:t>关键字</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in</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输入参数</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传递值给存储过程，必须在调用存储过程时指定，在存储过程中修改该参数的值不能；默认类型是</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in</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out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输出参数</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该值可在存储过程内部被改变，并可返回。</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err="1" smtClean="0">
                          <a:latin typeface="微软雅黑" panose="020B0503020204020204" pitchFamily="34" charset="-122"/>
                          <a:ea typeface="微软雅黑" panose="020B0503020204020204" pitchFamily="34" charset="-122"/>
                        </a:rPr>
                        <a:t>inout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输入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输出参数</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调用时指定，并且可被改变和返回</a:t>
                      </a:r>
                    </a:p>
                  </a:txBody>
                  <a:tcPr/>
                </a:tc>
              </a:tr>
            </a:tbl>
          </a:graphicData>
        </a:graphic>
      </p:graphicFrame>
    </p:spTree>
    <p:extLst>
      <p:ext uri="{BB962C8B-B14F-4D97-AF65-F5344CB8AC3E}">
        <p14:creationId xmlns:p14="http://schemas.microsoft.com/office/powerpoint/2010/main" val="3008874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参数类型</a:t>
            </a:r>
            <a:r>
              <a:rPr lang="en-US" altLang="zh-CN" dirty="0" smtClean="0"/>
              <a:t>(</a:t>
            </a:r>
            <a:r>
              <a:rPr lang="zh-CN" altLang="en-US" dirty="0" smtClean="0"/>
              <a:t>续</a:t>
            </a:r>
            <a:r>
              <a:rPr lang="en-US" altLang="zh-CN" dirty="0" smtClean="0"/>
              <a:t>1)</a:t>
            </a:r>
            <a:endParaRPr lang="zh-CN" altLang="en-US" dirty="0"/>
          </a:p>
        </p:txBody>
      </p:sp>
      <p:sp>
        <p:nvSpPr>
          <p:cNvPr id="6" name="矩形 5"/>
          <p:cNvSpPr>
            <a:spLocks noChangeArrowheads="1"/>
          </p:cNvSpPr>
          <p:nvPr/>
        </p:nvSpPr>
        <p:spPr bwMode="auto">
          <a:xfrm>
            <a:off x="611559" y="1934830"/>
            <a:ext cx="7367488" cy="2862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say(in username char(10))</a:t>
            </a:r>
            <a:r>
              <a:rPr lang="en-US" altLang="zh-CN" dirty="0">
                <a:solidFill>
                  <a:srgbClr val="0070C0"/>
                </a:solidFill>
                <a:latin typeface="微软雅黑" panose="020B0503020204020204" pitchFamily="34" charset="-122"/>
                <a:ea typeface="微软雅黑" panose="020B0503020204020204" pitchFamily="34" charset="-122"/>
              </a:rPr>
              <a:t> #</a:t>
            </a:r>
            <a:r>
              <a:rPr lang="zh-CN" altLang="en-US" dirty="0">
                <a:solidFill>
                  <a:srgbClr val="0070C0"/>
                </a:solidFill>
                <a:latin typeface="微软雅黑" panose="020B0503020204020204" pitchFamily="34" charset="-122"/>
                <a:ea typeface="微软雅黑" panose="020B0503020204020204" pitchFamily="34" charset="-122"/>
              </a:rPr>
              <a:t>定义</a:t>
            </a:r>
            <a:r>
              <a:rPr lang="en-US" altLang="zh-CN" dirty="0">
                <a:solidFill>
                  <a:srgbClr val="0070C0"/>
                </a:solidFill>
                <a:latin typeface="微软雅黑" panose="020B0503020204020204" pitchFamily="34" charset="-122"/>
                <a:ea typeface="微软雅黑" panose="020B0503020204020204" pitchFamily="34" charset="-122"/>
              </a:rPr>
              <a:t>in</a:t>
            </a:r>
            <a:r>
              <a:rPr lang="zh-CN" altLang="en-US" dirty="0">
                <a:solidFill>
                  <a:srgbClr val="0070C0"/>
                </a:solidFill>
                <a:latin typeface="微软雅黑" panose="020B0503020204020204" pitchFamily="34" charset="-122"/>
                <a:ea typeface="微软雅黑" panose="020B0503020204020204" pitchFamily="34" charset="-122"/>
              </a:rPr>
              <a:t>类型</a:t>
            </a:r>
            <a:r>
              <a:rPr lang="zh-CN" altLang="en-US" dirty="0">
                <a:solidFill>
                  <a:srgbClr val="FFFF00"/>
                </a:solidFill>
                <a:latin typeface="微软雅黑" panose="020B0503020204020204" pitchFamily="34" charset="-122"/>
                <a:ea typeface="微软雅黑" panose="020B0503020204020204" pitchFamily="34" charset="-122"/>
              </a:rPr>
              <a:t>的参数变量</a:t>
            </a:r>
            <a:r>
              <a:rPr lang="en-US" altLang="zh-CN" dirty="0">
                <a:solidFill>
                  <a:srgbClr val="FFFF00"/>
                </a:solidFill>
                <a:latin typeface="微软雅黑" panose="020B0503020204020204" pitchFamily="34" charset="-122"/>
                <a:ea typeface="微软雅黑" panose="020B0503020204020204" pitchFamily="34" charset="-122"/>
              </a:rPr>
              <a:t>username</a:t>
            </a:r>
          </a:p>
          <a:p>
            <a:r>
              <a:rPr lang="en-US" altLang="zh-CN" dirty="0">
                <a:solidFill>
                  <a:srgbClr val="FFFF00"/>
                </a:solidFill>
                <a:latin typeface="微软雅黑" panose="020B0503020204020204" pitchFamily="34" charset="-122"/>
                <a:ea typeface="微软雅黑" panose="020B0503020204020204" pitchFamily="34" charset="-122"/>
              </a:rPr>
              <a:t>    -&gt; begin</a:t>
            </a:r>
          </a:p>
          <a:p>
            <a:r>
              <a:rPr lang="en-US" altLang="zh-CN" dirty="0">
                <a:solidFill>
                  <a:srgbClr val="FFFF00"/>
                </a:solidFill>
                <a:latin typeface="微软雅黑" panose="020B0503020204020204" pitchFamily="34" charset="-122"/>
                <a:ea typeface="微软雅黑" panose="020B0503020204020204" pitchFamily="34" charset="-122"/>
              </a:rPr>
              <a:t>    -&gt; select username;</a:t>
            </a:r>
          </a:p>
          <a:p>
            <a:r>
              <a:rPr lang="en-US" altLang="zh-CN" dirty="0">
                <a:solidFill>
                  <a:srgbClr val="FFFF00"/>
                </a:solidFill>
                <a:latin typeface="微软雅黑" panose="020B0503020204020204" pitchFamily="34" charset="-122"/>
                <a:ea typeface="微软雅黑" panose="020B0503020204020204" pitchFamily="34" charset="-122"/>
              </a:rPr>
              <a:t>    -&gt; select * from user where name=username;</a:t>
            </a:r>
          </a:p>
          <a:p>
            <a:r>
              <a:rPr lang="en-US" altLang="zh-CN" dirty="0">
                <a:solidFill>
                  <a:srgbClr val="FFFF00"/>
                </a:solidFill>
                <a:latin typeface="微软雅黑" panose="020B0503020204020204" pitchFamily="34" charset="-122"/>
                <a:ea typeface="微软雅黑" panose="020B0503020204020204" pitchFamily="34" charset="-122"/>
              </a:rPr>
              <a:t>    -&gt; end</a:t>
            </a:r>
          </a:p>
          <a:p>
            <a:r>
              <a:rPr lang="en-US" altLang="zh-CN" dirty="0">
                <a:solidFill>
                  <a:srgbClr val="FFFF00"/>
                </a:solidFill>
                <a:latin typeface="微软雅黑" panose="020B0503020204020204" pitchFamily="34" charset="-122"/>
                <a:ea typeface="微软雅黑" panose="020B0503020204020204" pitchFamily="34" charset="-122"/>
              </a:rPr>
              <a:t>    -&gt; //</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p:txBody>
      </p:sp>
    </p:spTree>
    <p:extLst>
      <p:ext uri="{BB962C8B-B14F-4D97-AF65-F5344CB8AC3E}">
        <p14:creationId xmlns:p14="http://schemas.microsoft.com/office/powerpoint/2010/main" val="2649477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参数类型</a:t>
            </a:r>
            <a:r>
              <a:rPr lang="en-US" altLang="zh-CN" dirty="0" smtClean="0"/>
              <a:t>(</a:t>
            </a:r>
            <a:r>
              <a:rPr lang="zh-CN" altLang="en-US" dirty="0" smtClean="0"/>
              <a:t>续</a:t>
            </a:r>
            <a:r>
              <a:rPr lang="en-US" altLang="zh-CN" dirty="0"/>
              <a:t>2</a:t>
            </a:r>
            <a:r>
              <a:rPr lang="en-US" altLang="zh-CN" dirty="0" smtClean="0"/>
              <a:t>)</a:t>
            </a:r>
            <a:endParaRPr lang="zh-CN" altLang="en-US" dirty="0"/>
          </a:p>
        </p:txBody>
      </p:sp>
      <p:sp>
        <p:nvSpPr>
          <p:cNvPr id="5" name="矩形 4"/>
          <p:cNvSpPr>
            <a:spLocks noChangeArrowheads="1"/>
          </p:cNvSpPr>
          <p:nvPr/>
        </p:nvSpPr>
        <p:spPr bwMode="auto">
          <a:xfrm>
            <a:off x="611558" y="1679897"/>
            <a:ext cx="8352930" cy="36933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call say</a:t>
            </a:r>
            <a:r>
              <a:rPr lang="en-US" altLang="zh-CN" dirty="0" smtClean="0">
                <a:solidFill>
                  <a:srgbClr val="FFFF00"/>
                </a:solidFill>
                <a:latin typeface="微软雅黑" panose="020B0503020204020204" pitchFamily="34" charset="-122"/>
                <a:ea typeface="微软雅黑" panose="020B0503020204020204" pitchFamily="34" charset="-122"/>
              </a:rPr>
              <a:t>(“root”); </a:t>
            </a:r>
            <a:r>
              <a:rPr lang="en-US" altLang="zh-CN" dirty="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rPr>
              <a:t>调用存储过程</a:t>
            </a:r>
            <a:r>
              <a:rPr lang="zh-CN" altLang="en-US" dirty="0" smtClean="0">
                <a:solidFill>
                  <a:srgbClr val="FFFF00"/>
                </a:solidFill>
                <a:latin typeface="微软雅黑" panose="020B0503020204020204" pitchFamily="34" charset="-122"/>
                <a:ea typeface="微软雅黑" panose="020B0503020204020204" pitchFamily="34" charset="-122"/>
              </a:rPr>
              <a:t>时给值。</a:t>
            </a:r>
            <a:endParaRPr lang="zh-CN" altLang="en-US"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username |</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1 row in set (0.00 sec)</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id </a:t>
            </a:r>
            <a:r>
              <a:rPr lang="en-US" altLang="zh-CN" dirty="0" smtClean="0">
                <a:solidFill>
                  <a:srgbClr val="FFFF00"/>
                </a:solidFill>
                <a:latin typeface="微软雅黑" panose="020B0503020204020204" pitchFamily="34" charset="-122"/>
                <a:ea typeface="微软雅黑" panose="020B0503020204020204" pitchFamily="34" charset="-122"/>
              </a:rPr>
              <a:t> | </a:t>
            </a:r>
            <a:r>
              <a:rPr lang="en-US" altLang="zh-CN" dirty="0">
                <a:solidFill>
                  <a:srgbClr val="FFFF00"/>
                </a:solidFill>
                <a:latin typeface="微软雅黑" panose="020B0503020204020204" pitchFamily="34" charset="-122"/>
                <a:ea typeface="微软雅黑" panose="020B0503020204020204" pitchFamily="34" charset="-122"/>
              </a:rPr>
              <a:t>name | sex  | password | pay  | </a:t>
            </a:r>
            <a:r>
              <a:rPr lang="en-US" altLang="zh-CN" dirty="0" err="1">
                <a:solidFill>
                  <a:srgbClr val="FFFF00"/>
                </a:solidFill>
                <a:latin typeface="微软雅黑" panose="020B0503020204020204" pitchFamily="34" charset="-122"/>
                <a:ea typeface="微软雅黑" panose="020B0503020204020204" pitchFamily="34" charset="-122"/>
              </a:rPr>
              <a:t>gid</a:t>
            </a:r>
            <a:r>
              <a:rPr lang="en-US" altLang="zh-CN" dirty="0">
                <a:solidFill>
                  <a:srgbClr val="FFFF00"/>
                </a:solidFill>
                <a:latin typeface="微软雅黑" panose="020B0503020204020204" pitchFamily="34" charset="-122"/>
                <a:ea typeface="微软雅黑" panose="020B0503020204020204" pitchFamily="34" charset="-122"/>
              </a:rPr>
              <a:t>  | comment | </a:t>
            </a:r>
            <a:r>
              <a:rPr lang="en-US" altLang="zh-CN" dirty="0" err="1">
                <a:solidFill>
                  <a:srgbClr val="FFFF00"/>
                </a:solidFill>
                <a:latin typeface="微软雅黑" panose="020B0503020204020204" pitchFamily="34" charset="-122"/>
                <a:ea typeface="微软雅黑" panose="020B0503020204020204" pitchFamily="34" charset="-122"/>
              </a:rPr>
              <a:t>homedir</a:t>
            </a:r>
            <a:r>
              <a:rPr lang="en-US" altLang="zh-CN" dirty="0">
                <a:solidFill>
                  <a:srgbClr val="FFFF00"/>
                </a:solidFill>
                <a:latin typeface="微软雅黑" panose="020B0503020204020204" pitchFamily="34" charset="-122"/>
                <a:ea typeface="微软雅黑" panose="020B0503020204020204" pitchFamily="34" charset="-122"/>
              </a:rPr>
              <a:t> | shell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01 | root </a:t>
            </a:r>
            <a:r>
              <a:rPr lang="en-US" altLang="zh-CN" dirty="0" smtClean="0">
                <a:solidFill>
                  <a:srgbClr val="FFFF00"/>
                </a:solidFill>
                <a:latin typeface="微软雅黑" panose="020B0503020204020204" pitchFamily="34" charset="-122"/>
                <a:ea typeface="微软雅黑" panose="020B0503020204020204" pitchFamily="34" charset="-122"/>
              </a:rPr>
              <a:t>  | </a:t>
            </a:r>
            <a:r>
              <a:rPr lang="en-US" altLang="zh-CN" dirty="0">
                <a:solidFill>
                  <a:srgbClr val="FFFF00"/>
                </a:solidFill>
                <a:latin typeface="微软雅黑" panose="020B0503020204020204" pitchFamily="34" charset="-122"/>
                <a:ea typeface="微软雅黑" panose="020B0503020204020204" pitchFamily="34" charset="-122"/>
              </a:rPr>
              <a:t>boy  | x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0    </a:t>
            </a:r>
            <a:r>
              <a:rPr lang="en-US" altLang="zh-CN" dirty="0">
                <a:solidFill>
                  <a:srgbClr val="FFFF00"/>
                </a:solidFill>
                <a:latin typeface="微软雅黑" panose="020B0503020204020204" pitchFamily="34" charset="-122"/>
                <a:ea typeface="微软雅黑" panose="020B0503020204020204" pitchFamily="34" charset="-122"/>
              </a:rPr>
              <a:t>|    0 |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/bin/bash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1 row in set (0.00 sec</a:t>
            </a:r>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1894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a:t>2</a:t>
            </a:r>
            <a:r>
              <a:rPr lang="zh-CN" altLang="en-US" dirty="0" smtClean="0"/>
              <a:t>：练习参数的使用</a:t>
            </a:r>
            <a:endParaRPr lang="zh-CN" altLang="en-US" dirty="0"/>
          </a:p>
        </p:txBody>
      </p:sp>
      <p:sp>
        <p:nvSpPr>
          <p:cNvPr id="5" name="内容占位符 4"/>
          <p:cNvSpPr>
            <a:spLocks noGrp="1"/>
          </p:cNvSpPr>
          <p:nvPr>
            <p:ph sz="quarter" idx="10"/>
          </p:nvPr>
        </p:nvSpPr>
        <p:spPr>
          <a:xfrm>
            <a:off x="611560" y="1628800"/>
            <a:ext cx="7608416" cy="1957459"/>
          </a:xfrm>
        </p:spPr>
        <p:txBody>
          <a:bodyPr/>
          <a:lstStyle/>
          <a:p>
            <a:pPr marL="0" indent="0">
              <a:buNone/>
            </a:pPr>
            <a:r>
              <a:rPr lang="zh-CN" altLang="en-US" dirty="0" smtClean="0"/>
              <a:t>满足以下要求：</a:t>
            </a:r>
            <a:endParaRPr lang="en-US" altLang="zh-CN" dirty="0" smtClean="0"/>
          </a:p>
          <a:p>
            <a:pPr lvl="1"/>
            <a:r>
              <a:rPr lang="en-US" altLang="zh-CN" dirty="0" smtClean="0"/>
              <a:t>1</a:t>
            </a:r>
          </a:p>
          <a:p>
            <a:pPr lvl="1"/>
            <a:r>
              <a:rPr lang="en-US" altLang="zh-CN" dirty="0" smtClean="0"/>
              <a:t>2</a:t>
            </a:r>
          </a:p>
          <a:p>
            <a:pPr lvl="1"/>
            <a:r>
              <a:rPr lang="en-US" altLang="zh-CN" dirty="0" smtClean="0"/>
              <a:t>3</a:t>
            </a:r>
          </a:p>
        </p:txBody>
      </p:sp>
    </p:spTree>
    <p:extLst>
      <p:ext uri="{BB962C8B-B14F-4D97-AF65-F5344CB8AC3E}">
        <p14:creationId xmlns:p14="http://schemas.microsoft.com/office/powerpoint/2010/main" val="4078627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变量</a:t>
            </a:r>
            <a:r>
              <a:rPr lang="zh-CN" altLang="en-US" dirty="0" smtClean="0"/>
              <a:t>类型</a:t>
            </a:r>
            <a:endParaRPr lang="zh-CN" altLang="en-US" dirty="0"/>
          </a:p>
        </p:txBody>
      </p:sp>
      <p:sp>
        <p:nvSpPr>
          <p:cNvPr id="4" name="内容占位符 3"/>
          <p:cNvSpPr>
            <a:spLocks noGrp="1"/>
          </p:cNvSpPr>
          <p:nvPr>
            <p:ph sz="quarter" idx="10"/>
          </p:nvPr>
        </p:nvSpPr>
        <p:spPr>
          <a:xfrm>
            <a:off x="611560" y="1340768"/>
            <a:ext cx="8064896" cy="535531"/>
          </a:xfrm>
        </p:spPr>
        <p:txBody>
          <a:bodyPr/>
          <a:lstStyle/>
          <a:p>
            <a:r>
              <a:rPr lang="zh-CN" altLang="en-US" dirty="0"/>
              <a:t>变量的</a:t>
            </a:r>
            <a:r>
              <a:rPr lang="zh-CN" altLang="en-US" dirty="0" smtClean="0"/>
              <a:t>种类</a:t>
            </a:r>
            <a:r>
              <a:rPr lang="en-US" altLang="zh-CN" dirty="0" smtClean="0"/>
              <a:t>:</a:t>
            </a:r>
            <a:r>
              <a:rPr lang="zh-CN" altLang="en-US" dirty="0" smtClean="0"/>
              <a:t>全局变量</a:t>
            </a:r>
            <a:r>
              <a:rPr lang="en-US" altLang="zh-CN" dirty="0" smtClean="0"/>
              <a:t>\</a:t>
            </a:r>
            <a:r>
              <a:rPr lang="zh-CN" altLang="en-US" dirty="0" smtClean="0"/>
              <a:t>会话变量</a:t>
            </a:r>
            <a:r>
              <a:rPr lang="en-US" altLang="zh-CN" dirty="0" smtClean="0"/>
              <a:t>\</a:t>
            </a:r>
            <a:r>
              <a:rPr lang="zh-CN" altLang="en-US" dirty="0" smtClean="0"/>
              <a:t>用户变量</a:t>
            </a:r>
            <a:r>
              <a:rPr lang="en-US" altLang="zh-CN" dirty="0" smtClean="0"/>
              <a:t>\</a:t>
            </a:r>
            <a:r>
              <a:rPr lang="zh-CN" altLang="en-US" dirty="0" smtClean="0"/>
              <a:t>局部变量</a:t>
            </a: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4256869034"/>
              </p:ext>
            </p:extLst>
          </p:nvPr>
        </p:nvGraphicFramePr>
        <p:xfrm>
          <a:off x="755576" y="2132856"/>
          <a:ext cx="7200800" cy="3657600"/>
        </p:xfrm>
        <a:graphic>
          <a:graphicData uri="http://schemas.openxmlformats.org/drawingml/2006/table">
            <a:tbl>
              <a:tblPr firstRow="1" bandRow="1">
                <a:tableStyleId>{5C22544A-7EE6-4342-B048-85BDC9FD1C3A}</a:tableStyleId>
              </a:tblPr>
              <a:tblGrid>
                <a:gridCol w="2036335"/>
                <a:gridCol w="5164465"/>
              </a:tblGrid>
              <a:tr h="288032">
                <a:tc>
                  <a:txBody>
                    <a:bodyPr/>
                    <a:lstStyle/>
                    <a:p>
                      <a:pPr algn="ctr"/>
                      <a:r>
                        <a:rPr lang="zh-CN" altLang="en-US" dirty="0" smtClean="0">
                          <a:latin typeface="微软雅黑" panose="020B0503020204020204" pitchFamily="34" charset="-122"/>
                          <a:ea typeface="微软雅黑" panose="020B0503020204020204" pitchFamily="34" charset="-122"/>
                        </a:rPr>
                        <a:t>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426328">
                <a:tc>
                  <a:txBody>
                    <a:bodyPr/>
                    <a:lstStyle/>
                    <a:p>
                      <a:pPr algn="ctr"/>
                      <a:r>
                        <a:rPr lang="zh-CN" altLang="en-US" dirty="0" smtClean="0">
                          <a:latin typeface="微软雅黑" panose="020B0503020204020204" pitchFamily="34" charset="-122"/>
                          <a:ea typeface="微软雅黑" panose="020B0503020204020204" pitchFamily="34" charset="-122"/>
                        </a:rPr>
                        <a:t>会话变量</a:t>
                      </a:r>
                      <a:endParaRPr lang="zh-CN" altLang="en-US" dirty="0">
                        <a:latin typeface="微软雅黑" panose="020B0503020204020204" pitchFamily="34" charset="-122"/>
                        <a:ea typeface="微软雅黑" panose="020B0503020204020204" pitchFamily="34" charset="-122"/>
                      </a:endParaRPr>
                    </a:p>
                  </a:txBody>
                  <a:tcPr/>
                </a:tc>
                <a:tc rowSpan="2">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会话变量和全局变量叫系统变量  使用</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命令定义；</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just"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全局变量的修改会影响到整个服务器，但是对会话变量的修改，只会影响到当前的会话。</a:t>
                      </a: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全局变量</a:t>
                      </a:r>
                      <a:endParaRPr lang="zh-CN" altLang="en-US" dirty="0">
                        <a:latin typeface="微软雅黑" panose="020B0503020204020204" pitchFamily="34" charset="-122"/>
                        <a:ea typeface="微软雅黑" panose="020B0503020204020204" pitchFamily="34" charset="-122"/>
                      </a:endParaRPr>
                    </a:p>
                  </a:txBody>
                  <a:tcPr/>
                </a:tc>
                <a:tc vMerge="1">
                  <a:txBody>
                    <a:bodyPr/>
                    <a:lstStyle/>
                    <a:p>
                      <a:pPr marL="0" algn="ctr" defTabSz="914400" rtl="0" eaLnBrk="1" latinLnBrk="0" hangingPunct="1"/>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用户变量</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在客户端连接到数据库服务的整个过程中都是有效的。当当前连接断开后所有用户变量失效。</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定义 </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 @</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变量名</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值。</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输出</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select  @</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变量名</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局部变量</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存储过程中的</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begin/end</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。其有效范围仅限于该语句块中，语句块执行完毕后，变量失效。</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declare</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专门用来定义局部变量。</a:t>
                      </a:r>
                    </a:p>
                  </a:txBody>
                  <a:tcPr/>
                </a:tc>
              </a:tr>
            </a:tbl>
          </a:graphicData>
        </a:graphic>
      </p:graphicFrame>
    </p:spTree>
    <p:extLst>
      <p:ext uri="{BB962C8B-B14F-4D97-AF65-F5344CB8AC3E}">
        <p14:creationId xmlns:p14="http://schemas.microsoft.com/office/powerpoint/2010/main" val="3512866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变量</a:t>
            </a:r>
            <a:r>
              <a:rPr lang="zh-CN" altLang="en-US" dirty="0" smtClean="0"/>
              <a:t>类型</a:t>
            </a:r>
            <a:r>
              <a:rPr lang="en-US" altLang="zh-CN" dirty="0" smtClean="0"/>
              <a:t>(</a:t>
            </a:r>
            <a:r>
              <a:rPr lang="zh-CN" altLang="en-US" dirty="0" smtClean="0"/>
              <a:t>续</a:t>
            </a:r>
            <a:r>
              <a:rPr lang="en-US" altLang="zh-CN" dirty="0" smtClean="0"/>
              <a:t>1)</a:t>
            </a:r>
            <a:endParaRPr lang="zh-CN" altLang="en-US" dirty="0"/>
          </a:p>
        </p:txBody>
      </p:sp>
      <p:sp>
        <p:nvSpPr>
          <p:cNvPr id="6" name="矩形 5"/>
          <p:cNvSpPr>
            <a:spLocks noChangeArrowheads="1"/>
          </p:cNvSpPr>
          <p:nvPr/>
        </p:nvSpPr>
        <p:spPr bwMode="auto">
          <a:xfrm>
            <a:off x="611558" y="1412776"/>
            <a:ext cx="7992889" cy="39703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global variables;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查看全局变量</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session variables;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查看会话</a:t>
            </a:r>
            <a:r>
              <a:rPr lang="zh-CN" altLang="en-US" dirty="0" smtClean="0">
                <a:solidFill>
                  <a:srgbClr val="0070C0"/>
                </a:solidFill>
                <a:latin typeface="微软雅黑" panose="020B0503020204020204" pitchFamily="34" charset="-122"/>
                <a:ea typeface="微软雅黑" panose="020B0503020204020204" pitchFamily="34" charset="-122"/>
              </a:rPr>
              <a:t>变量</a:t>
            </a:r>
            <a:endParaRPr lang="en-US" altLang="zh-CN" dirty="0" smtClean="0">
              <a:solidFill>
                <a:srgbClr val="0070C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session </a:t>
            </a:r>
            <a:r>
              <a:rPr lang="en-US" altLang="zh-CN" dirty="0" err="1">
                <a:solidFill>
                  <a:srgbClr val="FFFF00"/>
                </a:solidFill>
                <a:latin typeface="微软雅黑" panose="020B0503020204020204" pitchFamily="34" charset="-122"/>
                <a:ea typeface="微软雅黑" panose="020B0503020204020204" pitchFamily="34" charset="-122"/>
              </a:rPr>
              <a:t>sort_buffer_size</a:t>
            </a:r>
            <a:r>
              <a:rPr lang="en-US" altLang="zh-CN" dirty="0">
                <a:solidFill>
                  <a:srgbClr val="FFFF00"/>
                </a:solidFill>
                <a:latin typeface="微软雅黑" panose="020B0503020204020204" pitchFamily="34" charset="-122"/>
                <a:ea typeface="微软雅黑" panose="020B0503020204020204" pitchFamily="34" charset="-122"/>
              </a:rPr>
              <a:t> = 40000</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设置会话变量</a:t>
            </a:r>
            <a:endParaRPr lang="en-US" altLang="zh-CN" dirty="0">
              <a:solidFill>
                <a:srgbClr val="0070C0"/>
              </a:solidFill>
              <a:latin typeface="微软雅黑" panose="020B0503020204020204" pitchFamily="34" charset="-122"/>
              <a:ea typeface="微软雅黑" panose="020B0503020204020204" pitchFamily="34" charset="-122"/>
            </a:endParaRP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session variables like </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sort_buffer_size</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查看会话变量</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Variable_name</a:t>
            </a:r>
            <a:r>
              <a:rPr lang="en-US" altLang="zh-CN" dirty="0">
                <a:solidFill>
                  <a:srgbClr val="FFFF00"/>
                </a:solidFill>
                <a:latin typeface="微软雅黑" panose="020B0503020204020204" pitchFamily="34" charset="-122"/>
                <a:ea typeface="微软雅黑" panose="020B0503020204020204" pitchFamily="34" charset="-122"/>
              </a:rPr>
              <a:t>    | Value |</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sort_buffer_size</a:t>
            </a:r>
            <a:r>
              <a:rPr lang="en-US" altLang="zh-CN" dirty="0">
                <a:solidFill>
                  <a:srgbClr val="FFFF00"/>
                </a:solidFill>
                <a:latin typeface="微软雅黑" panose="020B0503020204020204" pitchFamily="34" charset="-122"/>
                <a:ea typeface="微软雅黑" panose="020B0503020204020204" pitchFamily="34" charset="-122"/>
              </a:rPr>
              <a:t> | 40000 |</a:t>
            </a:r>
          </a:p>
          <a:p>
            <a:r>
              <a:rPr lang="en-US" altLang="zh-CN" dirty="0" smtClean="0">
                <a:solidFill>
                  <a:srgbClr val="FFFF00"/>
                </a:solidFill>
                <a:latin typeface="微软雅黑" panose="020B0503020204020204" pitchFamily="34" charset="-122"/>
                <a:ea typeface="微软雅黑" panose="020B0503020204020204" pitchFamily="34" charset="-122"/>
              </a:rPr>
              <a:t>+------------------+-------+</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smtClean="0">
                <a:solidFill>
                  <a:srgbClr val="FFFF00"/>
                </a:solidFill>
                <a:latin typeface="微软雅黑" panose="020B0503020204020204" pitchFamily="34" charset="-122"/>
                <a:ea typeface="微软雅黑" panose="020B0503020204020204" pitchFamily="34" charset="-122"/>
              </a:rPr>
              <a:t>&gt; show </a:t>
            </a:r>
            <a:r>
              <a:rPr lang="en-US" altLang="zh-CN" dirty="0">
                <a:solidFill>
                  <a:srgbClr val="FFFF00"/>
                </a:solidFill>
                <a:latin typeface="微软雅黑" panose="020B0503020204020204" pitchFamily="34" charset="-122"/>
                <a:ea typeface="微软雅黑" panose="020B0503020204020204" pitchFamily="34" charset="-122"/>
              </a:rPr>
              <a:t>global variables like “%</a:t>
            </a:r>
            <a:r>
              <a:rPr lang="zh-CN" altLang="en-US" dirty="0">
                <a:solidFill>
                  <a:srgbClr val="FFFF00"/>
                </a:solidFill>
                <a:latin typeface="微软雅黑" panose="020B0503020204020204" pitchFamily="34" charset="-122"/>
                <a:ea typeface="微软雅黑" panose="020B0503020204020204" pitchFamily="34" charset="-122"/>
              </a:rPr>
              <a:t>关键字</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查看全局变量</a:t>
            </a:r>
            <a:endParaRPr lang="en-US" altLang="zh-CN" dirty="0" smtClean="0">
              <a:solidFill>
                <a:srgbClr val="0070C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@y = 3;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用户自定义变量，直接赋值</a:t>
            </a:r>
            <a:endParaRPr lang="en-US" altLang="zh-CN" dirty="0" smtClean="0">
              <a:solidFill>
                <a:srgbClr val="0070C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select max(</a:t>
            </a:r>
            <a:r>
              <a:rPr lang="en-US" altLang="zh-CN" dirty="0" err="1">
                <a:solidFill>
                  <a:srgbClr val="FFFF00"/>
                </a:solidFill>
                <a:latin typeface="微软雅黑" panose="020B0503020204020204" pitchFamily="34" charset="-122"/>
                <a:ea typeface="微软雅黑" panose="020B0503020204020204" pitchFamily="34" charset="-122"/>
              </a:rPr>
              <a:t>uid</a:t>
            </a:r>
            <a:r>
              <a:rPr lang="en-US" altLang="zh-CN" dirty="0">
                <a:solidFill>
                  <a:srgbClr val="FFFF00"/>
                </a:solidFill>
                <a:latin typeface="微软雅黑" panose="020B0503020204020204" pitchFamily="34" charset="-122"/>
                <a:ea typeface="微软雅黑" panose="020B0503020204020204" pitchFamily="34" charset="-122"/>
              </a:rPr>
              <a:t>) into @y from user;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使用</a:t>
            </a:r>
            <a:r>
              <a:rPr lang="en-US" altLang="zh-CN" dirty="0" err="1">
                <a:solidFill>
                  <a:srgbClr val="0070C0"/>
                </a:solidFill>
                <a:latin typeface="微软雅黑" panose="020B0503020204020204" pitchFamily="34" charset="-122"/>
                <a:ea typeface="微软雅黑" panose="020B0503020204020204" pitchFamily="34" charset="-122"/>
              </a:rPr>
              <a:t>sql</a:t>
            </a:r>
            <a:r>
              <a:rPr lang="zh-CN" altLang="en-US" dirty="0">
                <a:solidFill>
                  <a:srgbClr val="0070C0"/>
                </a:solidFill>
                <a:latin typeface="微软雅黑" panose="020B0503020204020204" pitchFamily="34" charset="-122"/>
                <a:ea typeface="微软雅黑" panose="020B0503020204020204" pitchFamily="34" charset="-122"/>
              </a:rPr>
              <a:t>命令查询结果赋值</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258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变量</a:t>
            </a:r>
            <a:r>
              <a:rPr lang="zh-CN" altLang="en-US" dirty="0" smtClean="0"/>
              <a:t>类型</a:t>
            </a:r>
            <a:r>
              <a:rPr lang="en-US" altLang="zh-CN" dirty="0" smtClean="0"/>
              <a:t>(</a:t>
            </a:r>
            <a:r>
              <a:rPr lang="zh-CN" altLang="en-US" dirty="0" smtClean="0"/>
              <a:t>续</a:t>
            </a:r>
            <a:r>
              <a:rPr lang="en-US" altLang="zh-CN" dirty="0"/>
              <a:t>2</a:t>
            </a:r>
            <a:r>
              <a:rPr lang="en-US" altLang="zh-CN" dirty="0" smtClean="0"/>
              <a:t>)</a:t>
            </a:r>
            <a:endParaRPr lang="zh-CN" altLang="en-US" dirty="0"/>
          </a:p>
        </p:txBody>
      </p:sp>
      <p:sp>
        <p:nvSpPr>
          <p:cNvPr id="5" name="矩形 4"/>
          <p:cNvSpPr>
            <a:spLocks noChangeArrowheads="1"/>
          </p:cNvSpPr>
          <p:nvPr/>
        </p:nvSpPr>
        <p:spPr bwMode="auto">
          <a:xfrm>
            <a:off x="611558" y="1340768"/>
            <a:ext cx="7776866" cy="3693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use </a:t>
            </a:r>
            <a:r>
              <a:rPr lang="en-US" altLang="zh-CN" dirty="0" err="1">
                <a:solidFill>
                  <a:srgbClr val="FFFF00"/>
                </a:solidFill>
                <a:latin typeface="微软雅黑" panose="020B0503020204020204" pitchFamily="34" charset="-122"/>
                <a:ea typeface="微软雅黑" panose="020B0503020204020204" pitchFamily="34" charset="-122"/>
              </a:rPr>
              <a:t>studydb</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say4;</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say4()</a:t>
            </a:r>
          </a:p>
          <a:p>
            <a:r>
              <a:rPr lang="en-US" altLang="zh-CN" dirty="0">
                <a:solidFill>
                  <a:srgbClr val="FFFF00"/>
                </a:solidFill>
                <a:latin typeface="微软雅黑" panose="020B0503020204020204" pitchFamily="34" charset="-122"/>
                <a:ea typeface="微软雅黑" panose="020B0503020204020204" pitchFamily="34" charset="-122"/>
              </a:rPr>
              <a:t>    -&gt; begin</a:t>
            </a:r>
          </a:p>
          <a:p>
            <a:r>
              <a:rPr lang="en-US" altLang="zh-CN" dirty="0">
                <a:solidFill>
                  <a:srgbClr val="FFFF00"/>
                </a:solidFill>
                <a:latin typeface="微软雅黑" panose="020B0503020204020204" pitchFamily="34" charset="-122"/>
                <a:ea typeface="微软雅黑" panose="020B0503020204020204" pitchFamily="34" charset="-122"/>
              </a:rPr>
              <a:t>    -&gt; declare x </a:t>
            </a:r>
            <a:r>
              <a:rPr lang="en-US" altLang="zh-CN" dirty="0" err="1">
                <a:solidFill>
                  <a:srgbClr val="FFFF00"/>
                </a:solidFill>
                <a:latin typeface="微软雅黑" panose="020B0503020204020204" pitchFamily="34" charset="-122"/>
                <a:ea typeface="微软雅黑" panose="020B0503020204020204" pitchFamily="34" charset="-122"/>
              </a:rPr>
              <a:t>int</a:t>
            </a:r>
            <a:r>
              <a:rPr lang="en-US" altLang="zh-CN" dirty="0">
                <a:solidFill>
                  <a:srgbClr val="FFFF00"/>
                </a:solidFill>
                <a:latin typeface="微软雅黑" panose="020B0503020204020204" pitchFamily="34" charset="-122"/>
                <a:ea typeface="微软雅黑" panose="020B0503020204020204" pitchFamily="34" charset="-122"/>
              </a:rPr>
              <a:t> default 9</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定义局部变量</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-&gt; select x;</a:t>
            </a:r>
          </a:p>
          <a:p>
            <a:r>
              <a:rPr lang="en-US" altLang="zh-CN" dirty="0">
                <a:solidFill>
                  <a:srgbClr val="FFFF00"/>
                </a:solidFill>
                <a:latin typeface="微软雅黑" panose="020B0503020204020204" pitchFamily="34" charset="-122"/>
                <a:ea typeface="微软雅黑" panose="020B0503020204020204" pitchFamily="34" charset="-122"/>
              </a:rPr>
              <a:t>    -&gt; select sum(</a:t>
            </a:r>
            <a:r>
              <a:rPr lang="en-US" altLang="zh-CN" dirty="0" err="1">
                <a:solidFill>
                  <a:srgbClr val="FFFF00"/>
                </a:solidFill>
                <a:latin typeface="微软雅黑" panose="020B0503020204020204" pitchFamily="34" charset="-122"/>
                <a:ea typeface="微软雅黑" panose="020B0503020204020204" pitchFamily="34" charset="-122"/>
              </a:rPr>
              <a:t>uid</a:t>
            </a:r>
            <a:r>
              <a:rPr lang="en-US" altLang="zh-CN" dirty="0">
                <a:solidFill>
                  <a:srgbClr val="FFFF00"/>
                </a:solidFill>
                <a:latin typeface="微软雅黑" panose="020B0503020204020204" pitchFamily="34" charset="-122"/>
                <a:ea typeface="微软雅黑" panose="020B0503020204020204" pitchFamily="34" charset="-122"/>
              </a:rPr>
              <a:t>) into x from </a:t>
            </a:r>
            <a:r>
              <a:rPr lang="en-US" altLang="zh-CN" dirty="0" err="1">
                <a:solidFill>
                  <a:srgbClr val="FFFF00"/>
                </a:solidFill>
                <a:latin typeface="微软雅黑" panose="020B0503020204020204" pitchFamily="34" charset="-122"/>
                <a:ea typeface="微软雅黑" panose="020B0503020204020204" pitchFamily="34" charset="-122"/>
              </a:rPr>
              <a:t>studydb.user</a:t>
            </a:r>
            <a:r>
              <a:rPr lang="en-US" altLang="zh-CN" dirty="0">
                <a:solidFill>
                  <a:srgbClr val="FFFF00"/>
                </a:solidFill>
                <a:latin typeface="微软雅黑" panose="020B0503020204020204" pitchFamily="34" charset="-122"/>
                <a:ea typeface="微软雅黑" panose="020B0503020204020204" pitchFamily="34" charset="-122"/>
              </a:rPr>
              <a:t> ;</a:t>
            </a:r>
          </a:p>
          <a:p>
            <a:r>
              <a:rPr lang="en-US" altLang="zh-CN" dirty="0">
                <a:solidFill>
                  <a:srgbClr val="FFFF00"/>
                </a:solidFill>
                <a:latin typeface="微软雅黑" panose="020B0503020204020204" pitchFamily="34" charset="-122"/>
                <a:ea typeface="微软雅黑" panose="020B0503020204020204" pitchFamily="34" charset="-122"/>
              </a:rPr>
              <a:t>    -&gt; select x;</a:t>
            </a:r>
          </a:p>
          <a:p>
            <a:r>
              <a:rPr lang="en-US" altLang="zh-CN" dirty="0">
                <a:solidFill>
                  <a:srgbClr val="FFFF00"/>
                </a:solidFill>
                <a:latin typeface="微软雅黑" panose="020B0503020204020204" pitchFamily="34" charset="-122"/>
                <a:ea typeface="微软雅黑" panose="020B0503020204020204" pitchFamily="34" charset="-122"/>
              </a:rPr>
              <a:t>    -&gt; end</a:t>
            </a:r>
          </a:p>
          <a:p>
            <a:r>
              <a:rPr lang="en-US" altLang="zh-CN" dirty="0">
                <a:solidFill>
                  <a:srgbClr val="FFFF00"/>
                </a:solidFill>
                <a:latin typeface="微软雅黑" panose="020B0503020204020204" pitchFamily="34" charset="-122"/>
                <a:ea typeface="微软雅黑" panose="020B0503020204020204" pitchFamily="34" charset="-122"/>
              </a:rPr>
              <a:t>    -&gt; //</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a:t>
            </a:r>
          </a:p>
        </p:txBody>
      </p:sp>
      <p:sp>
        <p:nvSpPr>
          <p:cNvPr id="2" name="文本框 1"/>
          <p:cNvSpPr txBox="1"/>
          <p:nvPr/>
        </p:nvSpPr>
        <p:spPr>
          <a:xfrm>
            <a:off x="3203848" y="3789040"/>
            <a:ext cx="4752528" cy="2523768"/>
          </a:xfrm>
          <a:prstGeom prst="rect">
            <a:avLst/>
          </a:prstGeom>
          <a:noFill/>
          <a:ln w="9525">
            <a:solidFill>
              <a:schemeClr val="tx1"/>
            </a:solidFill>
          </a:ln>
        </p:spPr>
        <p:txBody>
          <a:bodyPr wrap="square" rtlCol="0">
            <a:spAutoFit/>
          </a:bodyPr>
          <a:lstStyle/>
          <a:p>
            <a:r>
              <a:rPr lang="en-US" altLang="zh-CN" sz="2000" dirty="0" err="1" smtClean="0">
                <a:solidFill>
                  <a:srgbClr val="FFFF00"/>
                </a:solidFill>
              </a:rPr>
              <a:t>mysql</a:t>
            </a:r>
            <a:r>
              <a:rPr lang="en-US" altLang="zh-CN" sz="2000" dirty="0">
                <a:solidFill>
                  <a:srgbClr val="FFFF00"/>
                </a:solidFill>
              </a:rPr>
              <a:t>&gt; select @x</a:t>
            </a:r>
            <a:r>
              <a:rPr lang="en-US" altLang="zh-CN" sz="2000" dirty="0" smtClean="0">
                <a:solidFill>
                  <a:srgbClr val="FFFF00"/>
                </a:solidFill>
              </a:rPr>
              <a:t>;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直接调用变量</a:t>
            </a:r>
            <a:r>
              <a:rPr lang="en-US" altLang="zh-CN" dirty="0">
                <a:solidFill>
                  <a:srgbClr val="0070C0"/>
                </a:solidFill>
                <a:latin typeface="微软雅黑" panose="020B0503020204020204" pitchFamily="34" charset="-122"/>
                <a:ea typeface="微软雅黑" panose="020B0503020204020204" pitchFamily="34" charset="-122"/>
              </a:rPr>
              <a:t>x</a:t>
            </a:r>
            <a:r>
              <a:rPr lang="zh-CN" altLang="en-US" dirty="0">
                <a:solidFill>
                  <a:srgbClr val="0070C0"/>
                </a:solidFill>
                <a:latin typeface="微软雅黑" panose="020B0503020204020204" pitchFamily="34" charset="-122"/>
                <a:ea typeface="微软雅黑" panose="020B0503020204020204" pitchFamily="34" charset="-122"/>
              </a:rPr>
              <a:t>没值</a:t>
            </a:r>
            <a:r>
              <a:rPr lang="en-US" altLang="zh-CN" dirty="0">
                <a:solidFill>
                  <a:srgbClr val="0070C0"/>
                </a:solidFill>
                <a:latin typeface="微软雅黑" panose="020B0503020204020204" pitchFamily="34" charset="-122"/>
                <a:ea typeface="微软雅黑" panose="020B0503020204020204" pitchFamily="34" charset="-122"/>
              </a:rPr>
              <a:t> </a:t>
            </a:r>
          </a:p>
          <a:p>
            <a:r>
              <a:rPr lang="en-US" altLang="zh-CN" sz="2000" dirty="0">
                <a:solidFill>
                  <a:srgbClr val="FFFF00"/>
                </a:solidFill>
              </a:rPr>
              <a:t>+------+</a:t>
            </a:r>
          </a:p>
          <a:p>
            <a:r>
              <a:rPr lang="en-US" altLang="zh-CN" sz="2000" dirty="0">
                <a:solidFill>
                  <a:srgbClr val="FFFF00"/>
                </a:solidFill>
              </a:rPr>
              <a:t>| @x   |</a:t>
            </a:r>
          </a:p>
          <a:p>
            <a:r>
              <a:rPr lang="en-US" altLang="zh-CN" sz="2000" dirty="0">
                <a:solidFill>
                  <a:srgbClr val="FFFF00"/>
                </a:solidFill>
              </a:rPr>
              <a:t>+------+</a:t>
            </a:r>
          </a:p>
          <a:p>
            <a:r>
              <a:rPr lang="en-US" altLang="zh-CN" sz="2000" dirty="0">
                <a:solidFill>
                  <a:srgbClr val="FFFF00"/>
                </a:solidFill>
              </a:rPr>
              <a:t>| NULL |</a:t>
            </a:r>
          </a:p>
          <a:p>
            <a:r>
              <a:rPr lang="en-US" altLang="zh-CN" sz="2000" dirty="0">
                <a:solidFill>
                  <a:srgbClr val="FFFF00"/>
                </a:solidFill>
              </a:rPr>
              <a:t>+------+</a:t>
            </a:r>
          </a:p>
          <a:p>
            <a:r>
              <a:rPr lang="en-US" altLang="zh-CN" sz="2000" dirty="0">
                <a:solidFill>
                  <a:srgbClr val="FFFF00"/>
                </a:solidFill>
              </a:rPr>
              <a:t>1 row in set (0.00 sec)</a:t>
            </a:r>
          </a:p>
          <a:p>
            <a:endParaRPr lang="en-US" altLang="zh-CN" dirty="0"/>
          </a:p>
        </p:txBody>
      </p:sp>
    </p:spTree>
    <p:extLst>
      <p:ext uri="{BB962C8B-B14F-4D97-AF65-F5344CB8AC3E}">
        <p14:creationId xmlns:p14="http://schemas.microsoft.com/office/powerpoint/2010/main" val="3791483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视图概述</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视图介绍</a:t>
            </a:r>
            <a:endParaRPr lang="zh-CN" altLang="en-US" dirty="0"/>
          </a:p>
        </p:txBody>
      </p:sp>
      <p:sp>
        <p:nvSpPr>
          <p:cNvPr id="4" name="内容占位符 3"/>
          <p:cNvSpPr>
            <a:spLocks noGrp="1"/>
          </p:cNvSpPr>
          <p:nvPr>
            <p:ph sz="quarter" idx="10"/>
          </p:nvPr>
        </p:nvSpPr>
        <p:spPr>
          <a:xfrm>
            <a:off x="611560" y="1268760"/>
            <a:ext cx="7608416" cy="4191917"/>
          </a:xfrm>
        </p:spPr>
        <p:txBody>
          <a:bodyPr/>
          <a:lstStyle/>
          <a:p>
            <a:r>
              <a:rPr lang="zh-CN" altLang="en-US" dirty="0" smtClean="0"/>
              <a:t>什么是视图</a:t>
            </a:r>
            <a:r>
              <a:rPr lang="en-US" altLang="zh-CN" dirty="0" smtClean="0"/>
              <a:t>(View)</a:t>
            </a:r>
            <a:endParaRPr lang="zh-CN" altLang="en-US" dirty="0"/>
          </a:p>
          <a:p>
            <a:pPr lvl="1"/>
            <a:r>
              <a:rPr lang="zh-CN" altLang="en-US" dirty="0" smtClean="0"/>
              <a:t>是一种虚拟存在的表</a:t>
            </a:r>
            <a:endParaRPr lang="zh-CN" altLang="en-US" dirty="0"/>
          </a:p>
          <a:p>
            <a:pPr lvl="1"/>
            <a:r>
              <a:rPr lang="zh-CN" altLang="en-US" dirty="0"/>
              <a:t>内容与真实的表相似，包含一系列带有名称的列和行数据。</a:t>
            </a:r>
          </a:p>
          <a:p>
            <a:pPr lvl="1"/>
            <a:r>
              <a:rPr lang="zh-CN" altLang="en-US" dirty="0"/>
              <a:t>视图并不在数据库中以存储的数据的形式存在</a:t>
            </a:r>
            <a:r>
              <a:rPr lang="zh-CN" altLang="en-US" dirty="0" smtClean="0"/>
              <a:t>。</a:t>
            </a:r>
            <a:endParaRPr lang="en-US" altLang="zh-CN" dirty="0" smtClean="0"/>
          </a:p>
          <a:p>
            <a:pPr lvl="1"/>
            <a:r>
              <a:rPr lang="zh-CN" altLang="en-US" dirty="0"/>
              <a:t>行和列的数据来自定义视图时查询所引用的基本表，并且在具体引用视图时动态生成</a:t>
            </a:r>
            <a:r>
              <a:rPr lang="zh-CN" altLang="en-US" dirty="0" smtClean="0"/>
              <a:t>。</a:t>
            </a:r>
            <a:endParaRPr lang="en-US" altLang="zh-CN" dirty="0" smtClean="0"/>
          </a:p>
          <a:p>
            <a:pPr lvl="1"/>
            <a:r>
              <a:rPr lang="zh-CN" altLang="en-US" dirty="0" smtClean="0"/>
              <a:t>更新视图的数据，就是更新基表的数据</a:t>
            </a:r>
            <a:endParaRPr lang="en-US" altLang="zh-CN" dirty="0" smtClean="0"/>
          </a:p>
          <a:p>
            <a:pPr lvl="1"/>
            <a:r>
              <a:rPr lang="zh-CN" altLang="en-US" dirty="0" smtClean="0"/>
              <a:t>更新基表数据，视图的数据也会跟着改变</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视图优点</a:t>
            </a:r>
            <a:endParaRPr lang="zh-CN" altLang="en-US" dirty="0"/>
          </a:p>
        </p:txBody>
      </p:sp>
      <p:sp>
        <p:nvSpPr>
          <p:cNvPr id="4" name="内容占位符 3"/>
          <p:cNvSpPr>
            <a:spLocks noGrp="1"/>
          </p:cNvSpPr>
          <p:nvPr>
            <p:ph sz="quarter" idx="10"/>
          </p:nvPr>
        </p:nvSpPr>
        <p:spPr>
          <a:xfrm>
            <a:off x="611560" y="1268760"/>
            <a:ext cx="7608416" cy="4684359"/>
          </a:xfrm>
        </p:spPr>
        <p:txBody>
          <a:bodyPr/>
          <a:lstStyle/>
          <a:p>
            <a:r>
              <a:rPr lang="zh-CN" altLang="en-US" dirty="0"/>
              <a:t>简单</a:t>
            </a:r>
          </a:p>
          <a:p>
            <a:pPr lvl="1"/>
            <a:r>
              <a:rPr lang="zh-CN" altLang="en-US" dirty="0"/>
              <a:t>使用视图的用户完全不需要关心视图中的数据是通过什么查询得到</a:t>
            </a:r>
            <a:r>
              <a:rPr lang="zh-CN" altLang="en-US" dirty="0" smtClean="0"/>
              <a:t>的。</a:t>
            </a:r>
            <a:endParaRPr lang="en-US" altLang="zh-CN" dirty="0" smtClean="0"/>
          </a:p>
          <a:p>
            <a:pPr lvl="1"/>
            <a:r>
              <a:rPr lang="zh-CN" altLang="en-US" dirty="0"/>
              <a:t>视图中的数据对用户来说已经是过滤好的符合条件的结果</a:t>
            </a:r>
            <a:r>
              <a:rPr lang="zh-CN" altLang="en-US" dirty="0" smtClean="0"/>
              <a:t>集。</a:t>
            </a:r>
            <a:endParaRPr lang="en-US" altLang="zh-CN" dirty="0" smtClean="0"/>
          </a:p>
          <a:p>
            <a:pPr marL="342900" lvl="1" indent="-342900">
              <a:buFont typeface="Arial" panose="020B0604020202020204" pitchFamily="34" charset="0"/>
              <a:buChar char="•"/>
            </a:pPr>
            <a:r>
              <a:rPr lang="zh-CN" altLang="en-US" sz="2400" dirty="0"/>
              <a:t>安全</a:t>
            </a:r>
            <a:endParaRPr lang="en-US" altLang="zh-CN" sz="2400" dirty="0"/>
          </a:p>
          <a:p>
            <a:pPr lvl="1"/>
            <a:r>
              <a:rPr lang="zh-CN" altLang="en-US" dirty="0" smtClean="0"/>
              <a:t>用户只能看到视图中的数据。</a:t>
            </a:r>
            <a:endParaRPr lang="en-US" altLang="zh-CN" dirty="0" smtClean="0"/>
          </a:p>
          <a:p>
            <a:pPr marL="342900" lvl="1" indent="-342900">
              <a:buFont typeface="Arial" panose="020B0604020202020204" pitchFamily="34" charset="0"/>
              <a:buChar char="•"/>
            </a:pPr>
            <a:r>
              <a:rPr lang="zh-CN" altLang="en-US" sz="2400" dirty="0"/>
              <a:t>数据独立</a:t>
            </a:r>
            <a:endParaRPr lang="en-US" altLang="zh-CN" sz="2400" dirty="0"/>
          </a:p>
          <a:p>
            <a:pPr lvl="1"/>
            <a:r>
              <a:rPr lang="zh-CN" altLang="en-US" dirty="0"/>
              <a:t>一旦视图的结构确定了，可以屏蔽表结构变化对用户的</a:t>
            </a:r>
            <a:r>
              <a:rPr lang="zh-CN" altLang="en-US" dirty="0" smtClean="0"/>
              <a:t>影响。</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使用视图的限制</a:t>
            </a:r>
            <a:endParaRPr lang="zh-CN" altLang="en-US" dirty="0"/>
          </a:p>
        </p:txBody>
      </p:sp>
      <p:sp>
        <p:nvSpPr>
          <p:cNvPr id="3" name="内容占位符 2"/>
          <p:cNvSpPr>
            <a:spLocks noGrp="1"/>
          </p:cNvSpPr>
          <p:nvPr>
            <p:ph sz="quarter" idx="10"/>
          </p:nvPr>
        </p:nvSpPr>
        <p:spPr>
          <a:xfrm>
            <a:off x="611560" y="1196752"/>
            <a:ext cx="7608416" cy="5226046"/>
          </a:xfrm>
        </p:spPr>
        <p:txBody>
          <a:bodyPr/>
          <a:lstStyle/>
          <a:p>
            <a:r>
              <a:rPr lang="zh-CN" altLang="en-US" dirty="0"/>
              <a:t>不能在视图上创建</a:t>
            </a:r>
            <a:r>
              <a:rPr lang="zh-CN" altLang="en-US" dirty="0" smtClean="0"/>
              <a:t>索引</a:t>
            </a:r>
            <a:endParaRPr lang="en-US" altLang="zh-CN" dirty="0" smtClean="0"/>
          </a:p>
          <a:p>
            <a:r>
              <a:rPr lang="zh-CN" altLang="en-US" dirty="0" smtClean="0"/>
              <a:t>在</a:t>
            </a:r>
            <a:r>
              <a:rPr lang="zh-CN" altLang="en-US" dirty="0"/>
              <a:t>视图的</a:t>
            </a:r>
            <a:r>
              <a:rPr lang="en-US" altLang="zh-CN" dirty="0"/>
              <a:t>FROM</a:t>
            </a:r>
            <a:r>
              <a:rPr lang="zh-CN" altLang="en-US" dirty="0"/>
              <a:t>子句中不能使用子</a:t>
            </a:r>
            <a:r>
              <a:rPr lang="zh-CN" altLang="en-US" dirty="0" smtClean="0"/>
              <a:t>查询</a:t>
            </a:r>
            <a:endParaRPr lang="en-US" altLang="zh-CN" dirty="0" smtClean="0"/>
          </a:p>
          <a:p>
            <a:r>
              <a:rPr lang="zh-CN" altLang="en-US" dirty="0"/>
              <a:t>以下情形中的视图是不可更新的</a:t>
            </a:r>
            <a:endParaRPr lang="en-US" altLang="zh-CN" dirty="0" smtClean="0"/>
          </a:p>
          <a:p>
            <a:pPr lvl="1"/>
            <a:r>
              <a:rPr lang="zh-CN" altLang="en-US" dirty="0"/>
              <a:t>包含以下关键字的</a:t>
            </a:r>
            <a:r>
              <a:rPr lang="en-US" altLang="zh-CN" dirty="0"/>
              <a:t>SQL</a:t>
            </a:r>
            <a:r>
              <a:rPr lang="zh-CN" altLang="en-US" dirty="0"/>
              <a:t>语句：聚合函数</a:t>
            </a:r>
            <a:r>
              <a:rPr lang="en-US" altLang="zh-CN" dirty="0"/>
              <a:t>(SUM</a:t>
            </a:r>
            <a:r>
              <a:rPr lang="zh-CN" altLang="en-US" dirty="0"/>
              <a:t>、</a:t>
            </a:r>
            <a:r>
              <a:rPr lang="en-US" altLang="zh-CN" dirty="0"/>
              <a:t>MIN</a:t>
            </a:r>
            <a:r>
              <a:rPr lang="zh-CN" altLang="en-US" dirty="0"/>
              <a:t>、</a:t>
            </a:r>
            <a:r>
              <a:rPr lang="en-US" altLang="zh-CN" dirty="0"/>
              <a:t>MAX</a:t>
            </a:r>
            <a:r>
              <a:rPr lang="zh-CN" altLang="en-US" dirty="0"/>
              <a:t>、</a:t>
            </a:r>
            <a:r>
              <a:rPr lang="en-US" altLang="zh-CN" dirty="0"/>
              <a:t>COUNT</a:t>
            </a:r>
            <a:r>
              <a:rPr lang="zh-CN" altLang="en-US" dirty="0"/>
              <a:t>等</a:t>
            </a:r>
            <a:r>
              <a:rPr lang="en-US" altLang="zh-CN" dirty="0"/>
              <a:t>)</a:t>
            </a:r>
            <a:r>
              <a:rPr lang="zh-CN" altLang="en-US" dirty="0"/>
              <a:t>、</a:t>
            </a:r>
            <a:r>
              <a:rPr lang="en-US" altLang="zh-CN" dirty="0"/>
              <a:t>DISTINCT</a:t>
            </a:r>
            <a:r>
              <a:rPr lang="zh-CN" altLang="en-US" dirty="0"/>
              <a:t>、</a:t>
            </a:r>
            <a:r>
              <a:rPr lang="en-US" altLang="zh-CN" dirty="0"/>
              <a:t>GROUP BY</a:t>
            </a:r>
            <a:r>
              <a:rPr lang="zh-CN" altLang="en-US" dirty="0"/>
              <a:t>、</a:t>
            </a:r>
            <a:r>
              <a:rPr lang="en-US" altLang="zh-CN" dirty="0"/>
              <a:t>HAVING</a:t>
            </a:r>
            <a:r>
              <a:rPr lang="zh-CN" altLang="en-US" dirty="0"/>
              <a:t>、</a:t>
            </a:r>
            <a:r>
              <a:rPr lang="en-US" altLang="zh-CN" dirty="0"/>
              <a:t>UNION</a:t>
            </a:r>
            <a:r>
              <a:rPr lang="zh-CN" altLang="en-US" dirty="0"/>
              <a:t>或</a:t>
            </a:r>
            <a:r>
              <a:rPr lang="en-US" altLang="zh-CN" dirty="0"/>
              <a:t>UNION </a:t>
            </a:r>
            <a:r>
              <a:rPr lang="en-US" altLang="zh-CN" dirty="0" smtClean="0"/>
              <a:t>ALL</a:t>
            </a:r>
          </a:p>
          <a:p>
            <a:pPr lvl="1"/>
            <a:r>
              <a:rPr lang="zh-CN" altLang="en-US" dirty="0"/>
              <a:t>常量</a:t>
            </a:r>
            <a:r>
              <a:rPr lang="zh-CN" altLang="en-US" dirty="0" smtClean="0"/>
              <a:t>视图</a:t>
            </a:r>
            <a:endParaRPr lang="en-US" altLang="zh-CN" dirty="0" smtClean="0"/>
          </a:p>
          <a:p>
            <a:pPr lvl="1"/>
            <a:r>
              <a:rPr lang="en-US" altLang="zh-CN" dirty="0" smtClean="0"/>
              <a:t>JOIN</a:t>
            </a:r>
          </a:p>
          <a:p>
            <a:pPr lvl="1"/>
            <a:r>
              <a:rPr lang="en-US" altLang="zh-CN" dirty="0"/>
              <a:t>FROM</a:t>
            </a:r>
            <a:r>
              <a:rPr lang="zh-CN" altLang="en-US" dirty="0"/>
              <a:t>一个不能更新的</a:t>
            </a:r>
            <a:r>
              <a:rPr lang="zh-CN" altLang="en-US" dirty="0" smtClean="0"/>
              <a:t>视图</a:t>
            </a:r>
            <a:endParaRPr lang="en-US" altLang="zh-CN" dirty="0" smtClean="0"/>
          </a:p>
          <a:p>
            <a:pPr lvl="1"/>
            <a:r>
              <a:rPr lang="en-US" altLang="zh-CN" dirty="0"/>
              <a:t>WHERE</a:t>
            </a:r>
            <a:r>
              <a:rPr lang="zh-CN" altLang="en-US" dirty="0"/>
              <a:t>子句的子查询引用了</a:t>
            </a:r>
            <a:r>
              <a:rPr lang="en-US" altLang="zh-CN" dirty="0"/>
              <a:t>FROM</a:t>
            </a:r>
            <a:r>
              <a:rPr lang="zh-CN" altLang="en-US" dirty="0"/>
              <a:t>子句中的</a:t>
            </a:r>
            <a:r>
              <a:rPr lang="zh-CN" altLang="en-US" dirty="0" smtClean="0"/>
              <a:t>表</a:t>
            </a:r>
            <a:endParaRPr lang="en-US" altLang="zh-CN" dirty="0" smtClean="0"/>
          </a:p>
          <a:p>
            <a:pPr lvl="1"/>
            <a:r>
              <a:rPr lang="zh-CN" altLang="en-US" dirty="0"/>
              <a:t>使用了临时表，视图是不可</a:t>
            </a:r>
            <a:r>
              <a:rPr lang="zh-CN" altLang="en-US" dirty="0" smtClean="0"/>
              <a:t>更新</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视图的基本使用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创建视图</a:t>
            </a:r>
            <a:endParaRPr lang="zh-CN" altLang="en-US" dirty="0"/>
          </a:p>
        </p:txBody>
      </p:sp>
      <p:sp>
        <p:nvSpPr>
          <p:cNvPr id="4" name="内容占位符 3"/>
          <p:cNvSpPr>
            <a:spLocks noGrp="1"/>
          </p:cNvSpPr>
          <p:nvPr>
            <p:ph sz="quarter" idx="10"/>
          </p:nvPr>
        </p:nvSpPr>
        <p:spPr>
          <a:xfrm>
            <a:off x="611560" y="1628800"/>
            <a:ext cx="7608416" cy="1483483"/>
          </a:xfrm>
        </p:spPr>
        <p:txBody>
          <a:bodyPr/>
          <a:lstStyle/>
          <a:p>
            <a:r>
              <a:rPr lang="zh-CN" altLang="en-US" dirty="0" smtClean="0"/>
              <a:t>语法格式</a:t>
            </a:r>
            <a:endParaRPr lang="en-US" altLang="zh-CN" dirty="0" smtClean="0"/>
          </a:p>
          <a:p>
            <a:pPr lvl="1"/>
            <a:r>
              <a:rPr lang="en-US" altLang="zh-CN" dirty="0" smtClean="0"/>
              <a:t>create  </a:t>
            </a:r>
            <a:r>
              <a:rPr lang="en-US" altLang="zh-CN" dirty="0"/>
              <a:t>view  </a:t>
            </a:r>
            <a:r>
              <a:rPr lang="zh-CN" altLang="en-US" dirty="0"/>
              <a:t>视图名称  </a:t>
            </a:r>
            <a:r>
              <a:rPr lang="en-US" altLang="zh-CN" dirty="0"/>
              <a:t>as  SQL</a:t>
            </a:r>
            <a:r>
              <a:rPr lang="zh-CN" altLang="en-US" dirty="0"/>
              <a:t>查询；</a:t>
            </a:r>
            <a:endParaRPr lang="en-US" altLang="zh-CN" dirty="0"/>
          </a:p>
          <a:p>
            <a:pPr lvl="1"/>
            <a:r>
              <a:rPr lang="en-US" altLang="zh-CN" dirty="0"/>
              <a:t>create  view  </a:t>
            </a:r>
            <a:r>
              <a:rPr lang="zh-CN" altLang="en-US" dirty="0"/>
              <a:t>视图名称 （字段名列表） </a:t>
            </a:r>
            <a:r>
              <a:rPr lang="en-US" altLang="zh-CN" dirty="0"/>
              <a:t>as  SQL</a:t>
            </a:r>
            <a:r>
              <a:rPr lang="zh-CN" altLang="en-US" dirty="0" smtClean="0"/>
              <a:t>查询</a:t>
            </a:r>
            <a:r>
              <a:rPr lang="zh-CN" altLang="en-US" dirty="0"/>
              <a:t>；</a:t>
            </a:r>
            <a:endParaRPr lang="en-US" altLang="zh-CN" dirty="0"/>
          </a:p>
        </p:txBody>
      </p:sp>
      <p:cxnSp>
        <p:nvCxnSpPr>
          <p:cNvPr id="6" name="直接箭头连接符 5"/>
          <p:cNvCxnSpPr/>
          <p:nvPr/>
        </p:nvCxnSpPr>
        <p:spPr>
          <a:xfrm>
            <a:off x="5508104" y="3112283"/>
            <a:ext cx="1656184" cy="10147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42946" y="4221088"/>
            <a:ext cx="3201462" cy="160043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b="1" dirty="0">
                <a:solidFill>
                  <a:srgbClr val="FF0000"/>
                </a:solidFill>
              </a:rPr>
              <a:t>注意</a:t>
            </a:r>
            <a:r>
              <a:rPr lang="zh-CN" altLang="en-US" dirty="0" smtClean="0"/>
              <a:t>：</a:t>
            </a:r>
            <a:endParaRPr lang="en-US" altLang="zh-CN" dirty="0" smtClean="0"/>
          </a:p>
          <a:p>
            <a:r>
              <a:rPr lang="zh-CN" altLang="en-US" sz="1600" b="1" dirty="0" smtClean="0"/>
              <a:t>在</a:t>
            </a:r>
            <a:r>
              <a:rPr lang="zh-CN" altLang="en-US" sz="1600" b="1" dirty="0"/>
              <a:t>视图表中不定义字段名的话，默认使用表中的字段名</a:t>
            </a:r>
            <a:r>
              <a:rPr lang="zh-CN" altLang="en-US" sz="1600" b="1" dirty="0" smtClean="0"/>
              <a:t>，</a:t>
            </a:r>
            <a:endParaRPr lang="en-US" altLang="zh-CN" sz="1600" b="1" dirty="0" smtClean="0"/>
          </a:p>
          <a:p>
            <a:r>
              <a:rPr lang="zh-CN" altLang="en-US" sz="1600" b="1" dirty="0" smtClean="0"/>
              <a:t>若</a:t>
            </a:r>
            <a:r>
              <a:rPr lang="zh-CN" altLang="en-US" sz="1600" b="1" dirty="0"/>
              <a:t>定义字段名的话视图表中的字段名个数必须和基本中的字段个数相等。</a:t>
            </a:r>
          </a:p>
        </p:txBody>
      </p:sp>
      <p:sp>
        <p:nvSpPr>
          <p:cNvPr id="11" name="文本框 10"/>
          <p:cNvSpPr txBox="1"/>
          <p:nvPr/>
        </p:nvSpPr>
        <p:spPr>
          <a:xfrm>
            <a:off x="899592" y="3480710"/>
            <a:ext cx="5009256" cy="646331"/>
          </a:xfrm>
          <a:prstGeom prst="rect">
            <a:avLst/>
          </a:prstGeom>
          <a:noFill/>
        </p:spPr>
        <p:txBody>
          <a:bodyPr wrap="non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view t11 as select  * from </a:t>
            </a:r>
            <a:r>
              <a:rPr lang="en-US" altLang="zh-CN" dirty="0" smtClean="0">
                <a:solidFill>
                  <a:srgbClr val="FFFF00"/>
                </a:solidFill>
                <a:latin typeface="微软雅黑" panose="020B0503020204020204" pitchFamily="34" charset="-122"/>
                <a:ea typeface="微软雅黑" panose="020B0503020204020204" pitchFamily="34" charset="-122"/>
              </a:rPr>
              <a:t> t1</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(0.05 sec)</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2308</Words>
  <Application>Microsoft Office PowerPoint</Application>
  <PresentationFormat>全屏显示(4:3)</PresentationFormat>
  <Paragraphs>429</Paragraphs>
  <Slides>39</Slides>
  <Notes>35</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39</vt:i4>
      </vt:variant>
    </vt:vector>
  </HeadingPairs>
  <TitlesOfParts>
    <vt:vector size="45" baseType="lpstr">
      <vt:lpstr>宋体</vt:lpstr>
      <vt:lpstr>微软雅黑</vt:lpstr>
      <vt:lpstr>Arial</vt:lpstr>
      <vt:lpstr>Calibri</vt:lpstr>
      <vt:lpstr>Office 主题</vt:lpstr>
      <vt:lpstr>1_Office 主题</vt:lpstr>
      <vt:lpstr>数据库管理</vt:lpstr>
      <vt:lpstr>PowerPoint 演示文稿</vt:lpstr>
      <vt:lpstr>PowerPoint 演示文稿</vt:lpstr>
      <vt:lpstr>视图概述</vt:lpstr>
      <vt:lpstr>视图介绍</vt:lpstr>
      <vt:lpstr>视图优点</vt:lpstr>
      <vt:lpstr>使用视图的限制</vt:lpstr>
      <vt:lpstr>视图的基本使用</vt:lpstr>
      <vt:lpstr>创建视图</vt:lpstr>
      <vt:lpstr>查看视图</vt:lpstr>
      <vt:lpstr>查看视图(续1)</vt:lpstr>
      <vt:lpstr>使用视图</vt:lpstr>
      <vt:lpstr>删除视图</vt:lpstr>
      <vt:lpstr>案例1：视图的基本使用</vt:lpstr>
      <vt:lpstr>PowerPoint 演示文稿</vt:lpstr>
      <vt:lpstr>创建视图完全格式</vt:lpstr>
      <vt:lpstr>创建视图完全格式</vt:lpstr>
      <vt:lpstr>设置字段别名</vt:lpstr>
      <vt:lpstr>设置字段别名</vt:lpstr>
      <vt:lpstr>重要选项说明</vt:lpstr>
      <vt:lpstr>OR REPLACE</vt:lpstr>
      <vt:lpstr>ALGORITHM</vt:lpstr>
      <vt:lpstr>WITH CHECK OPTION</vt:lpstr>
      <vt:lpstr>案例2：视图进阶练习</vt:lpstr>
      <vt:lpstr>PowerPoint 演示文稿</vt:lpstr>
      <vt:lpstr>存储过程概述</vt:lpstr>
      <vt:lpstr>存储过程介绍</vt:lpstr>
      <vt:lpstr>存储过程优点</vt:lpstr>
      <vt:lpstr>基本使用</vt:lpstr>
      <vt:lpstr>创建存储过程</vt:lpstr>
      <vt:lpstr>查看存储过程</vt:lpstr>
      <vt:lpstr>调用/删除存储过程</vt:lpstr>
      <vt:lpstr>参数类型</vt:lpstr>
      <vt:lpstr>参数类型(续1)</vt:lpstr>
      <vt:lpstr>参数类型(续2)</vt:lpstr>
      <vt:lpstr>案例2：练习参数的使用</vt:lpstr>
      <vt:lpstr>变量类型</vt:lpstr>
      <vt:lpstr>变量类型(续1)</vt:lpstr>
      <vt:lpstr>变量类型(续2)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达内Linux云计算学院</dc:title>
  <dc:creator>TsengYia</dc:creator>
  <cp:lastModifiedBy>plj</cp:lastModifiedBy>
  <cp:revision>2524</cp:revision>
  <cp:lastPrinted>2014-02-25T07:33:00Z</cp:lastPrinted>
  <dcterms:created xsi:type="dcterms:W3CDTF">2018-05-06T06:41:31Z</dcterms:created>
  <dcterms:modified xsi:type="dcterms:W3CDTF">2018-05-07T01:02:03Z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