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394" r:id="rId3"/>
    <p:sldId id="393" r:id="rId4"/>
    <p:sldId id="397" r:id="rId5"/>
    <p:sldId id="399" r:id="rId6"/>
    <p:sldId id="400" r:id="rId7"/>
    <p:sldId id="390" r:id="rId8"/>
    <p:sldId id="396" r:id="rId9"/>
    <p:sldId id="398" r:id="rId10"/>
    <p:sldId id="353" r:id="rId11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6600"/>
    <a:srgbClr val="FFF8F4"/>
    <a:srgbClr val="FFF8CC"/>
    <a:srgbClr val="B6C74B"/>
    <a:srgbClr val="DDC795"/>
    <a:srgbClr val="FFFFCC"/>
    <a:srgbClr val="008080"/>
    <a:srgbClr val="FF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3" autoAdjust="0"/>
    <p:restoredTop sz="94660" autoAdjust="0"/>
  </p:normalViewPr>
  <p:slideViewPr>
    <p:cSldViewPr>
      <p:cViewPr>
        <p:scale>
          <a:sx n="100" d="100"/>
          <a:sy n="100" d="100"/>
        </p:scale>
        <p:origin x="-540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/>
            </a:lvl1pPr>
          </a:lstStyle>
          <a:p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/>
            </a:lvl1pPr>
          </a:lstStyle>
          <a:p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F3546BC5-7D8F-46B5-9867-252C35CE26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076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11809-51C1-4501-9E84-FC4AEE057A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A88FB-659E-4608-A651-DD3AB2C64C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10E6E-CC87-4EF3-98CB-D9AFC2D1FE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4BB881-0064-4DD9-91CB-1A5F7C533E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71809-01F7-473A-895A-B2917E8DF8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15CB1-0A8F-4533-B4FF-322EF45CF9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305A1-B0F3-44DC-AF7F-ECF0809B16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49AED-49C5-42F0-BB0A-2FA95D3735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F0C72-0BEE-4682-B66D-4E73C295A1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7241B-941C-4B89-A5E0-EC2B388E15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4AFE0-11D5-428A-B25C-DA78B9FAAD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B7A19-6BC1-4280-95E0-9AECF6DBAD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616D2CD2-13FF-4E69-B495-75880684838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910013" y="31861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755650" y="766763"/>
            <a:ext cx="7608888" cy="69850"/>
            <a:chOff x="461" y="604"/>
            <a:chExt cx="4793" cy="44"/>
          </a:xfrm>
        </p:grpSpPr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61" y="604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461" y="606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461" y="608"/>
              <a:ext cx="4793" cy="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61" y="613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461" y="615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461" y="617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461" y="619"/>
              <a:ext cx="4793" cy="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461" y="624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461" y="626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461" y="628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461" y="630"/>
              <a:ext cx="4793" cy="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61" y="635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61" y="637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461" y="639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461" y="641"/>
              <a:ext cx="4793" cy="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461" y="646"/>
              <a:ext cx="4793" cy="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4140200" y="836613"/>
            <a:ext cx="44323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3505200" y="663575"/>
            <a:ext cx="184150" cy="2444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zh-TW" sz="1000" b="0">
              <a:ea typeface="PMingLiU" pitchFamily="18" charset="-120"/>
            </a:endParaRPr>
          </a:p>
        </p:txBody>
      </p:sp>
      <p:pic>
        <p:nvPicPr>
          <p:cNvPr id="1061" name="Picture 37" descr="solar-energy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55650" cy="674688"/>
          </a:xfrm>
          <a:prstGeom prst="rect">
            <a:avLst/>
          </a:prstGeom>
          <a:noFill/>
        </p:spPr>
      </p:pic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7308850" y="188913"/>
            <a:ext cx="16573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ea typeface="仿宋_GB2312" pitchFamily="49" charset="-122"/>
              </a:rPr>
              <a:t>微机原理实验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55650" y="3100388"/>
            <a:ext cx="77771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accent2"/>
                </a:solidFill>
              </a:rPr>
              <a:t>实验目的：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、掌握键盘扫描原理，数码管动态显示方法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、实现数字运算、键盘输入、</a:t>
            </a:r>
            <a:r>
              <a:rPr lang="en-US" altLang="zh-CN" dirty="0">
                <a:solidFill>
                  <a:schemeClr val="accent2"/>
                </a:solidFill>
              </a:rPr>
              <a:t>LED</a:t>
            </a:r>
            <a:r>
              <a:rPr lang="zh-CN" altLang="en-US" dirty="0">
                <a:solidFill>
                  <a:schemeClr val="accent2"/>
                </a:solidFill>
              </a:rPr>
              <a:t>显示的多任务协调编程。</a:t>
            </a:r>
            <a:r>
              <a:rPr lang="zh-CN" altLang="en-US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12725" y="5811838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27088" y="1125538"/>
            <a:ext cx="7488237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实验五  键盘扫描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611188" y="3692525"/>
            <a:ext cx="8085137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彩云" pitchFamily="2" charset="-122"/>
              </a:rPr>
              <a:t>THANK YOU!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3246438" y="1844675"/>
            <a:ext cx="2328862" cy="13112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8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938064"/>
            <a:ext cx="8229600" cy="43894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键盘有很多种类型，对于简单的系统，如果需要的按键比较少，单片机引脚比较宽裕，则可以使用独立式按键结构。对于比较复杂的系统或者按键比较多的场合，可用采用矩阵式键盘。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．独立式按键结构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．矩阵式键盘结构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312976"/>
            <a:ext cx="25336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169" y="4581128"/>
            <a:ext cx="3551674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260648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矩阵键盘</a:t>
            </a:r>
            <a:endParaRPr lang="en-GB" dirty="0"/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7086"/>
              </p:ext>
            </p:extLst>
          </p:nvPr>
        </p:nvGraphicFramePr>
        <p:xfrm>
          <a:off x="6870254" y="1412776"/>
          <a:ext cx="1941513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4912" imgH="4174652" progId="Visio.Drawing.11">
                  <p:embed/>
                </p:oleObj>
              </mc:Choice>
              <mc:Fallback>
                <p:oleObj name="Visio" r:id="rId2" imgW="1934912" imgH="417465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254" y="1412776"/>
                        <a:ext cx="1941513" cy="417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22497" y="4280442"/>
            <a:ext cx="4785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键盘扫描原理：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逐列置零电平，其余各列置为高电平，检查各行线电平的变化，如果某行电平由高电平变为零电平，则可确定此行此列交叉点处的按键被按下。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6762750" cy="2971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2497" y="5644406"/>
            <a:ext cx="4785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软件去抖：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加入延时。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585301" y="908050"/>
            <a:ext cx="84963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/>
              <a:t>按下按键，将该按键对应数字</a:t>
            </a:r>
            <a:r>
              <a:rPr lang="en-US" altLang="zh-CN" dirty="0"/>
              <a:t>(</a:t>
            </a:r>
            <a:r>
              <a:rPr lang="zh-CN" altLang="en-US" dirty="0"/>
              <a:t>字母</a:t>
            </a:r>
            <a:r>
              <a:rPr lang="en-US" altLang="zh-CN" dirty="0"/>
              <a:t>)</a:t>
            </a:r>
            <a:r>
              <a:rPr lang="zh-CN" altLang="en-US" dirty="0"/>
              <a:t>在数码管上显示出来。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1187450" y="188913"/>
            <a:ext cx="44640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课堂练习</a:t>
            </a:r>
            <a:r>
              <a:rPr lang="en-US" altLang="zh-CN" dirty="0"/>
              <a:t>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520" y="1772816"/>
            <a:ext cx="23757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键盘定义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421245" y="1631652"/>
          <a:ext cx="4824412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23529" imgH="2135445" progId="Visio.Drawing.11">
                  <p:embed/>
                </p:oleObj>
              </mc:Choice>
              <mc:Fallback>
                <p:oleObj name="Visio" r:id="rId2" imgW="2423529" imgH="21354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245" y="1631652"/>
                        <a:ext cx="4824412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95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1187450" y="188913"/>
            <a:ext cx="44640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课堂练习</a:t>
            </a:r>
            <a:r>
              <a:rPr lang="en-US" altLang="zh-CN" dirty="0"/>
              <a:t>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C9041C-7717-45E9-B5AB-5E74AF7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2" y="1635222"/>
            <a:ext cx="3936238" cy="790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BD022D-C6E8-425F-9B11-3CEB40422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275722" y="4038259"/>
            <a:ext cx="3471169" cy="8748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EC1963-2B72-43EF-92CC-ED592E3C46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34"/>
          <a:stretch/>
        </p:blipFill>
        <p:spPr>
          <a:xfrm>
            <a:off x="4306583" y="5403187"/>
            <a:ext cx="4729913" cy="563978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3BD79159-6188-41BF-88D0-41F9C8AA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22" y="1124744"/>
            <a:ext cx="23757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数码管显示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6609D2A4-20F1-4A5A-BA00-6FFA24519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22" y="3596235"/>
            <a:ext cx="23757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2.</a:t>
            </a:r>
            <a:r>
              <a:rPr lang="zh-CN" altLang="en-US" dirty="0"/>
              <a:t>按键去抖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EE99C9-2470-4ED6-8ABA-10E084DF8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583" y="1700808"/>
            <a:ext cx="4720043" cy="2736304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D4FE4DBE-5CA9-4C2C-9346-69EFB65C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583" y="1160303"/>
            <a:ext cx="308352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3.</a:t>
            </a:r>
            <a:r>
              <a:rPr lang="zh-CN" altLang="en-US" dirty="0"/>
              <a:t>键值判断（行扫描）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E33B51B-7FFE-44DD-82D6-6113E1C1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583" y="4695527"/>
            <a:ext cx="23757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4.</a:t>
            </a:r>
            <a:r>
              <a:rPr lang="zh-CN" altLang="en-US" dirty="0"/>
              <a:t>按下扫描</a:t>
            </a:r>
          </a:p>
        </p:txBody>
      </p:sp>
    </p:spTree>
    <p:extLst>
      <p:ext uri="{BB962C8B-B14F-4D97-AF65-F5344CB8AC3E}">
        <p14:creationId xmlns:p14="http://schemas.microsoft.com/office/powerpoint/2010/main" val="321148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1187450" y="188913"/>
            <a:ext cx="44640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课堂练习</a:t>
            </a:r>
            <a:r>
              <a:rPr lang="en-US" altLang="zh-CN" dirty="0"/>
              <a:t>: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3BD79159-6188-41BF-88D0-41F9C8AA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028450"/>
            <a:ext cx="23757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5.</a:t>
            </a:r>
            <a:r>
              <a:rPr lang="zh-CN" altLang="en-US" dirty="0"/>
              <a:t>列扫描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6609D2A4-20F1-4A5A-BA00-6FFA24519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864651"/>
            <a:ext cx="23757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6.</a:t>
            </a:r>
            <a:r>
              <a:rPr lang="zh-CN" altLang="en-US" dirty="0"/>
              <a:t>延迟程序</a:t>
            </a:r>
            <a:r>
              <a:rPr lang="en-US" altLang="zh-CN" dirty="0"/>
              <a:t>(4ms)</a:t>
            </a:r>
            <a:endParaRPr lang="zh-CN" altLang="en-US" dirty="0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E33B51B-7FFE-44DD-82D6-6113E1C1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653136"/>
            <a:ext cx="23757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7.</a:t>
            </a:r>
            <a:r>
              <a:rPr lang="zh-CN" altLang="en-US" dirty="0"/>
              <a:t>键值与显示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00C526-2C26-43A5-88DC-7916D7DE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34401"/>
            <a:ext cx="4456888" cy="7160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C87F74-4741-4223-929F-F34692308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4" y="3555226"/>
            <a:ext cx="4320480" cy="7158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E4DEDF-0F5F-444D-A98A-EC626928A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215902"/>
            <a:ext cx="8186797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7920037" cy="1552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</a:rPr>
              <a:t>   </a:t>
            </a:r>
            <a:r>
              <a:rPr lang="zh-CN" altLang="en-US">
                <a:solidFill>
                  <a:schemeClr val="accent2"/>
                </a:solidFill>
              </a:rPr>
              <a:t>不增加集成电路（可增加电阻、二极管等无源元件），实现</a:t>
            </a:r>
            <a:r>
              <a:rPr lang="en-US" altLang="zh-CN">
                <a:solidFill>
                  <a:schemeClr val="accent2"/>
                </a:solidFill>
              </a:rPr>
              <a:t>4*4</a:t>
            </a:r>
            <a:r>
              <a:rPr lang="zh-CN" altLang="en-US">
                <a:solidFill>
                  <a:schemeClr val="accent2"/>
                </a:solidFill>
              </a:rPr>
              <a:t>键盘和</a:t>
            </a:r>
            <a:r>
              <a:rPr lang="en-US" altLang="zh-CN">
                <a:solidFill>
                  <a:schemeClr val="accent2"/>
                </a:solidFill>
              </a:rPr>
              <a:t>8</a:t>
            </a:r>
            <a:r>
              <a:rPr lang="zh-CN" altLang="en-US">
                <a:solidFill>
                  <a:schemeClr val="accent2"/>
                </a:solidFill>
              </a:rPr>
              <a:t>路</a:t>
            </a:r>
            <a:r>
              <a:rPr lang="en-US" altLang="zh-CN">
                <a:solidFill>
                  <a:schemeClr val="accent2"/>
                </a:solidFill>
              </a:rPr>
              <a:t>LED</a:t>
            </a:r>
            <a:r>
              <a:rPr lang="zh-CN" altLang="en-US">
                <a:solidFill>
                  <a:schemeClr val="accent2"/>
                </a:solidFill>
              </a:rPr>
              <a:t>最少需要几个</a:t>
            </a:r>
            <a:r>
              <a:rPr lang="en-US" altLang="zh-CN">
                <a:solidFill>
                  <a:schemeClr val="accent2"/>
                </a:solidFill>
              </a:rPr>
              <a:t>IO</a:t>
            </a:r>
            <a:r>
              <a:rPr lang="zh-CN" altLang="en-US">
                <a:solidFill>
                  <a:schemeClr val="accent2"/>
                </a:solidFill>
              </a:rPr>
              <a:t>口</a:t>
            </a:r>
            <a:r>
              <a:rPr lang="zh-CN" altLang="en-US"/>
              <a:t>？</a:t>
            </a:r>
          </a:p>
          <a:p>
            <a:pPr algn="l"/>
            <a:r>
              <a:rPr lang="zh-CN" altLang="en-US"/>
              <a:t>电路如何实现？</a:t>
            </a:r>
          </a:p>
          <a:p>
            <a:pPr algn="l"/>
            <a:r>
              <a:rPr lang="zh-CN" altLang="en-US"/>
              <a:t>程序怎样编写？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1187450" y="188913"/>
            <a:ext cx="44640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思考题：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84963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</a:rPr>
              <a:t>加法器设计</a:t>
            </a:r>
            <a:r>
              <a:rPr lang="zh-CN" altLang="en-US"/>
              <a:t>：编写程序，输入两个两位十进制数并显示，按确认键后显示运算结果。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1187450" y="188913"/>
            <a:ext cx="44640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实验内容</a:t>
            </a:r>
            <a:r>
              <a:rPr lang="en-US" altLang="zh-CN"/>
              <a:t>:</a:t>
            </a: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395288" y="3357563"/>
            <a:ext cx="8496300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）基本功能：</a:t>
            </a:r>
          </a:p>
          <a:p>
            <a:pPr algn="l"/>
            <a:r>
              <a:rPr lang="zh-CN" altLang="en-US"/>
              <a:t>       能够输入数字（非数字无效）并显示结果。</a:t>
            </a:r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）附加功能：</a:t>
            </a:r>
          </a:p>
          <a:p>
            <a:pPr algn="l"/>
            <a:r>
              <a:rPr lang="zh-CN" altLang="en-US"/>
              <a:t>       光标指示功能（通过</a:t>
            </a:r>
            <a:r>
              <a:rPr lang="en-US" altLang="zh-CN"/>
              <a:t>LED</a:t>
            </a:r>
            <a:r>
              <a:rPr lang="zh-CN" altLang="en-US"/>
              <a:t>闪烁实现），以及退格功能。</a:t>
            </a:r>
          </a:p>
          <a:p>
            <a:pPr algn="l"/>
            <a:endParaRPr lang="zh-CN" altLang="en-US"/>
          </a:p>
        </p:txBody>
      </p:sp>
      <p:graphicFrame>
        <p:nvGraphicFramePr>
          <p:cNvPr id="219149" name="Object 13"/>
          <p:cNvGraphicFramePr>
            <a:graphicFrameLocks noChangeAspect="1"/>
          </p:cNvGraphicFramePr>
          <p:nvPr/>
        </p:nvGraphicFramePr>
        <p:xfrm>
          <a:off x="1116013" y="1773238"/>
          <a:ext cx="65532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7739" imgH="1341840" progId="Visio.Drawing.11">
                  <p:embed/>
                </p:oleObj>
              </mc:Choice>
              <mc:Fallback>
                <p:oleObj name="Visio" r:id="rId2" imgW="5617739" imgH="13418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65532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0" name="Text Box 14"/>
          <p:cNvSpPr txBox="1">
            <a:spLocks noChangeArrowheads="1"/>
          </p:cNvSpPr>
          <p:nvPr/>
        </p:nvSpPr>
        <p:spPr bwMode="auto">
          <a:xfrm>
            <a:off x="2554288" y="2827338"/>
            <a:ext cx="3619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373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116013" y="188913"/>
            <a:ext cx="648017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键盘定义</a:t>
            </a:r>
          </a:p>
        </p:txBody>
      </p:sp>
      <p:graphicFrame>
        <p:nvGraphicFramePr>
          <p:cNvPr id="247817" name="Object 9"/>
          <p:cNvGraphicFramePr>
            <a:graphicFrameLocks noChangeAspect="1"/>
          </p:cNvGraphicFramePr>
          <p:nvPr/>
        </p:nvGraphicFramePr>
        <p:xfrm>
          <a:off x="2411413" y="1196975"/>
          <a:ext cx="4824412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32951" imgH="2064722" progId="Visio.Drawing.11">
                  <p:embed/>
                </p:oleObj>
              </mc:Choice>
              <mc:Fallback>
                <p:oleObj name="Visio" r:id="rId2" imgW="2232951" imgH="20647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196975"/>
                        <a:ext cx="4824412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245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14684</TotalTime>
  <Words>327</Words>
  <Application>Microsoft Office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华文彩云</vt:lpstr>
      <vt:lpstr>楷体</vt:lpstr>
      <vt:lpstr>Arial</vt:lpstr>
      <vt:lpstr>Times New Roman</vt:lpstr>
      <vt:lpstr>默认设计模板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Guyilei</dc:creator>
  <cp:lastModifiedBy>Firisy Feng</cp:lastModifiedBy>
  <cp:revision>553</cp:revision>
  <dcterms:created xsi:type="dcterms:W3CDTF">2002-11-26T08:15:13Z</dcterms:created>
  <dcterms:modified xsi:type="dcterms:W3CDTF">2024-04-11T13:17:05Z</dcterms:modified>
</cp:coreProperties>
</file>