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Millan, Colin" initials="MC" lastIdx="2" clrIdx="0">
    <p:extLst>
      <p:ext uri="{19B8F6BF-5375-455C-9EA6-DF929625EA0E}">
        <p15:presenceInfo xmlns:p15="http://schemas.microsoft.com/office/powerpoint/2012/main" userId="S::cmcmilla@nrel.gov::a86b9b8f-b4a9-402e-90a3-1301b02b32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67DF-AFB9-4D43-BC91-D93B017C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1E426-AA80-4DD7-A9F3-188D43F9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6521-A2AF-4947-A941-EACCCB1B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EAD4-F7B5-4B99-B7BA-16B925F1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835D-D97B-444F-BC69-7B8965F9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EB12-B3B0-4400-B387-2FF27ADC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8EAC-817B-45F9-A506-63E06620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CE97-7BB0-4C9A-97A0-7087E94A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6AFE1-0D38-4D0B-B335-9F4D997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F1BB-C0AC-4CB4-8DC3-66B77A28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A4D83-E10F-4E75-B5E0-CC6CD1E62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26C7-9FBC-4074-B218-0E5834FB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2092-1E78-4715-B1BB-BDC3ED6E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73D2-B2BB-4A3A-9F0B-EC68C0D6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9E3D-1DFF-4820-9AD8-B099309E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3861-DDAF-4E01-A9C3-C57D7D07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C2FF-A6DE-46C0-A55B-AC7D8865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BBD67-D62D-4D30-BD72-663FDF90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C70C-453B-4255-863D-AADDC083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3A2B-E679-4E0E-820B-840C48F1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84D-9F17-4B83-9B2A-A81BD9B1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D361-DFF5-4209-AA67-EFD54389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74283-3C68-4C07-B3B5-18694E45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03174-5EA2-4E00-B6A3-DA4CC7E0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EE42-E856-4662-BDCD-2725DB8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3BFB-80FA-49F4-A77B-AABE8B97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5C1B0-76A3-42D3-B011-25B84E5D0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188C-4CCC-4E9F-A540-FE97704C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64B22-9F6A-4D87-9866-77CFDA4C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CBB0A-1E0D-4FB2-850D-0C1F3F85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E453-A6D4-49F3-8497-6E37726B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E67E-7B70-4A01-9235-036B4D6D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4AE3-3144-4BF9-BEF0-E6B787B1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8E9F9-12F7-4B59-92E4-1B9F5F17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2749B-1070-4E7F-9DEF-36B43799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6EB68-4DF1-4B18-9A5B-ED8B82498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BB49D-4320-4ED4-B2FC-20C28BA9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9936E-BAFC-4365-98DE-F9ACD372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47039-6F8C-4F08-B8D2-DA04FEFA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B694-092E-4492-B9B4-5C315F2F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A08C7-599B-4A36-B656-325E7E01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DA1FB-9CBC-4113-B1C5-48533EE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0EFF1-47B7-475D-B87F-7AB4DFCB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9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C6E60-76D0-4EF7-ACAA-E28E885D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A9D0C-8DB2-47B7-BB3D-C0F70305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CAE41-A650-4E79-A6AA-986E545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4EAB-6393-4CE2-83D8-1D44D0F0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C87B-AB19-424F-98C4-7D0C9C177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722B-184E-4C67-98B7-0FF5DFEB6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0973A-848B-44D1-8ED6-EEF01038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3DF5-6E93-4530-AE59-1A11B2D3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3B4B5-5879-435C-8AB0-D74000C2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7EBE-DCD9-40DC-BDF6-F38D839D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977E0-A475-401E-ABD5-A756E44B2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850B5-2FC8-479F-B4A1-2156C3E80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D8DCE-D13C-4124-9BCF-CFBEDB57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3471-E6FD-4D23-A00E-250977B9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B8C0-800F-414E-9412-2216849B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459F6-3428-4572-B467-15B29397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B042-ED1E-4011-A559-205B1149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ABEE-6818-4A3F-A29B-6E726B119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C486-7E94-46E9-A9B7-82E15453E94F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4CD7-ADB2-49C0-BF41-087612B2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084D-E644-4EE1-B5B4-394D87692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63A4-CF62-4435-AAF9-1DC3C779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8C964-1C6D-4629-9B3F-FA864B767F35}"/>
              </a:ext>
            </a:extLst>
          </p:cNvPr>
          <p:cNvSpPr txBox="1"/>
          <p:nvPr/>
        </p:nvSpPr>
        <p:spPr>
          <a:xfrm>
            <a:off x="2701428" y="1065342"/>
            <a:ext cx="1277905" cy="2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 Energy Shares</a:t>
            </a:r>
            <a:r>
              <a:rPr lang="en-US" sz="105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BA05E-CDF6-4529-BCE3-65BA1D630407}"/>
              </a:ext>
            </a:extLst>
          </p:cNvPr>
          <p:cNvSpPr txBox="1"/>
          <p:nvPr/>
        </p:nvSpPr>
        <p:spPr>
          <a:xfrm>
            <a:off x="1453712" y="1761104"/>
            <a:ext cx="17272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Log-Mean Weights</a:t>
            </a:r>
            <a:r>
              <a:rPr lang="en-US" sz="105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9C1FB-D213-4310-ADB4-3B6F8FE12FA7}"/>
              </a:ext>
            </a:extLst>
          </p:cNvPr>
          <p:cNvSpPr txBox="1"/>
          <p:nvPr/>
        </p:nvSpPr>
        <p:spPr>
          <a:xfrm>
            <a:off x="7719219" y="1065342"/>
            <a:ext cx="15134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Activity Shares</a:t>
            </a:r>
            <a:r>
              <a:rPr lang="en-US" sz="105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95251-5CEF-489B-ABDD-0E2730B92954}"/>
              </a:ext>
            </a:extLst>
          </p:cNvPr>
          <p:cNvSpPr txBox="1"/>
          <p:nvPr/>
        </p:nvSpPr>
        <p:spPr>
          <a:xfrm>
            <a:off x="8195837" y="1838142"/>
            <a:ext cx="207359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Log Changes - Activity Shares</a:t>
            </a:r>
            <a:r>
              <a:rPr lang="en-US" sz="1050" dirty="0"/>
              <a:t>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0D82353-BE26-4350-8F77-2B878FA632B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607924" y="1028646"/>
            <a:ext cx="441847" cy="1023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C440066-2ED6-41BC-BA8E-066EA9962E82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2601151" y="1731182"/>
            <a:ext cx="422681" cy="9903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858D47D-9626-4EDC-A493-B64D687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594840" y="1200346"/>
            <a:ext cx="518884" cy="75670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5F0C32-E091-4139-BE58-073B763FCFED}"/>
              </a:ext>
            </a:extLst>
          </p:cNvPr>
          <p:cNvSpPr txBox="1"/>
          <p:nvPr/>
        </p:nvSpPr>
        <p:spPr>
          <a:xfrm>
            <a:off x="4715934" y="334204"/>
            <a:ext cx="117333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Energy </a:t>
            </a:r>
            <a:r>
              <a:rPr lang="en-US" sz="1050" b="1" dirty="0">
                <a:solidFill>
                  <a:schemeClr val="accent1"/>
                </a:solidFill>
                <a:latin typeface="Arial" panose="020B0604020202020204" pitchFamily="34" charset="0"/>
              </a:rPr>
              <a:t>Data</a:t>
            </a:r>
            <a:endParaRPr lang="en-US" sz="105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E9FD0-9F5B-4581-9E17-8EA559DEC94B}"/>
              </a:ext>
            </a:extLst>
          </p:cNvPr>
          <p:cNvSpPr txBox="1"/>
          <p:nvPr/>
        </p:nvSpPr>
        <p:spPr>
          <a:xfrm>
            <a:off x="6323759" y="334204"/>
            <a:ext cx="99850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Activity </a:t>
            </a:r>
            <a:r>
              <a:rPr lang="en-US" sz="1050" b="1" dirty="0">
                <a:solidFill>
                  <a:schemeClr val="accent2"/>
                </a:solidFill>
                <a:latin typeface="Arial" panose="020B0604020202020204" pitchFamily="34" charset="0"/>
              </a:rPr>
              <a:t>Data</a:t>
            </a:r>
            <a:endParaRPr lang="en-US" sz="105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FB509-77AE-4AB1-9470-5BF2ED7B8CB0}"/>
              </a:ext>
            </a:extLst>
          </p:cNvPr>
          <p:cNvSpPr txBox="1"/>
          <p:nvPr/>
        </p:nvSpPr>
        <p:spPr>
          <a:xfrm>
            <a:off x="5114501" y="1052927"/>
            <a:ext cx="1794486" cy="25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Energy Intensity (nominal)</a:t>
            </a:r>
            <a:endParaRPr 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7599D-E40B-4536-B62B-1B46CCDDE263}"/>
              </a:ext>
            </a:extLst>
          </p:cNvPr>
          <p:cNvSpPr txBox="1"/>
          <p:nvPr/>
        </p:nvSpPr>
        <p:spPr>
          <a:xfrm>
            <a:off x="5208310" y="1704463"/>
            <a:ext cx="161470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Energy Intensity (index)</a:t>
            </a:r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B56DC1-E587-4B42-8207-F67B73D3E9BF}"/>
              </a:ext>
            </a:extLst>
          </p:cNvPr>
          <p:cNvSpPr txBox="1"/>
          <p:nvPr/>
        </p:nvSpPr>
        <p:spPr>
          <a:xfrm>
            <a:off x="4121484" y="1699524"/>
            <a:ext cx="8240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Base Year</a:t>
            </a: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A6337-0B54-41B8-8167-E0BE7251A475}"/>
              </a:ext>
            </a:extLst>
          </p:cNvPr>
          <p:cNvSpPr txBox="1"/>
          <p:nvPr/>
        </p:nvSpPr>
        <p:spPr>
          <a:xfrm>
            <a:off x="5179881" y="2449736"/>
            <a:ext cx="16544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Log Changes - Intensity</a:t>
            </a:r>
            <a:r>
              <a:rPr lang="en-US" sz="105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1542D-61F6-4572-92BD-0F259C565B0E}"/>
              </a:ext>
            </a:extLst>
          </p:cNvPr>
          <p:cNvSpPr txBox="1"/>
          <p:nvPr/>
        </p:nvSpPr>
        <p:spPr>
          <a:xfrm>
            <a:off x="2382733" y="2437701"/>
            <a:ext cx="184987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Log-Mean Divisia Weights (normalized)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D3F0D5-4A31-4AE9-B5DD-577B9C6DF251}"/>
              </a:ext>
            </a:extLst>
          </p:cNvPr>
          <p:cNvSpPr txBox="1"/>
          <p:nvPr/>
        </p:nvSpPr>
        <p:spPr>
          <a:xfrm>
            <a:off x="3411604" y="3742177"/>
            <a:ext cx="16544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Compute Intensity Index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90D627F-05A5-4E34-8FA0-DAE09552364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3328748" y="2832119"/>
            <a:ext cx="888978" cy="931137"/>
          </a:xfrm>
          <a:prstGeom prst="bentConnector3">
            <a:avLst>
              <a:gd name="adj1" fmla="val 42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3E608FB-A3E5-42A4-9410-AB52A90271F6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5400000">
            <a:off x="4603683" y="2338776"/>
            <a:ext cx="1038525" cy="1768277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2F184-9144-4C4D-AA4A-A25A3F40C5C8}"/>
              </a:ext>
            </a:extLst>
          </p:cNvPr>
          <p:cNvSpPr txBox="1"/>
          <p:nvPr/>
        </p:nvSpPr>
        <p:spPr>
          <a:xfrm>
            <a:off x="7371457" y="3742177"/>
            <a:ext cx="19243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Compute Structure Index</a:t>
            </a:r>
            <a:r>
              <a:rPr lang="en-US" sz="1050" dirty="0"/>
              <a:t> 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D6919FE-8E21-4933-A893-DD0DC82726C8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rot="5400000">
            <a:off x="4082880" y="-154379"/>
            <a:ext cx="477222" cy="1962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1F5A6C-292B-45C3-8650-40DEC6E9524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7410859" y="273"/>
            <a:ext cx="477222" cy="165291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987FD2-2BA9-435B-813F-D4970CC387D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5424769" y="465951"/>
            <a:ext cx="464807" cy="709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61D6757-AFAB-442E-9ED6-DFD8AEF0F1F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184975" y="414889"/>
            <a:ext cx="464807" cy="81126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8DB24D-0A87-438A-A307-9F78DBBB1E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11744" y="1306842"/>
            <a:ext cx="3917" cy="39762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AC0FE0-FE86-4C85-ACFA-3E18F2DE9AC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945572" y="1826482"/>
            <a:ext cx="262738" cy="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0B4EF7-0069-4629-8F06-F393C435D5D1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6007083" y="1958379"/>
            <a:ext cx="8578" cy="491357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F4C3EF1-9F70-4053-B5A9-EA1668375468}"/>
              </a:ext>
            </a:extLst>
          </p:cNvPr>
          <p:cNvCxnSpPr>
            <a:cxnSpLocks/>
            <a:stCxn id="19" idx="2"/>
            <a:endCxn id="30" idx="0"/>
          </p:cNvCxnSpPr>
          <p:nvPr/>
        </p:nvCxnSpPr>
        <p:spPr>
          <a:xfrm rot="16200000" flipH="1">
            <a:off x="5376158" y="784710"/>
            <a:ext cx="888978" cy="5025956"/>
          </a:xfrm>
          <a:prstGeom prst="curvedConnector3">
            <a:avLst>
              <a:gd name="adj1" fmla="val 19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165C167-70AD-4208-A413-F697CE9323EC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5400000">
            <a:off x="7958072" y="2467612"/>
            <a:ext cx="1650119" cy="89901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28BAB41-B6F5-4D2E-859C-E95B6E6B1306}"/>
              </a:ext>
            </a:extLst>
          </p:cNvPr>
          <p:cNvSpPr txBox="1"/>
          <p:nvPr/>
        </p:nvSpPr>
        <p:spPr>
          <a:xfrm>
            <a:off x="3411604" y="5168650"/>
            <a:ext cx="89921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Activity Index</a:t>
            </a:r>
            <a:endParaRPr lang="en-US" sz="105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6EDA73-97C2-49ED-9CE5-4E4A5BB0E6DB}"/>
              </a:ext>
            </a:extLst>
          </p:cNvPr>
          <p:cNvSpPr txBox="1"/>
          <p:nvPr/>
        </p:nvSpPr>
        <p:spPr>
          <a:xfrm>
            <a:off x="5965399" y="5165240"/>
            <a:ext cx="86683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Structur</a:t>
            </a:r>
            <a:r>
              <a:rPr lang="en-US" sz="1050" b="1" dirty="0">
                <a:latin typeface="Arial" panose="020B0604020202020204" pitchFamily="34" charset="0"/>
              </a:rPr>
              <a:t>e Index</a:t>
            </a:r>
            <a:endParaRPr lang="en-US" sz="105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05F658-C463-41E6-A128-043CBE539C3E}"/>
              </a:ext>
            </a:extLst>
          </p:cNvPr>
          <p:cNvSpPr txBox="1"/>
          <p:nvPr/>
        </p:nvSpPr>
        <p:spPr>
          <a:xfrm>
            <a:off x="6967056" y="5170286"/>
            <a:ext cx="1557867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Component Intensity Index </a:t>
            </a:r>
            <a:endParaRPr lang="en-US" sz="105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C291E8-D9E4-40CB-A80C-3A4B58205D9C}"/>
              </a:ext>
            </a:extLst>
          </p:cNvPr>
          <p:cNvSpPr txBox="1"/>
          <p:nvPr/>
        </p:nvSpPr>
        <p:spPr>
          <a:xfrm>
            <a:off x="4184791" y="5818086"/>
            <a:ext cx="25925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effectLst/>
                <a:latin typeface="Arial" panose="020B0604020202020204" pitchFamily="34" charset="0"/>
              </a:rPr>
              <a:t>Product: Activity x Structure x Intensity</a:t>
            </a:r>
            <a:r>
              <a:rPr lang="en-US" sz="1050" dirty="0"/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CFE0EF-D5A5-4D6B-AD8D-5947AC4E2972}"/>
              </a:ext>
            </a:extLst>
          </p:cNvPr>
          <p:cNvSpPr txBox="1"/>
          <p:nvPr/>
        </p:nvSpPr>
        <p:spPr>
          <a:xfrm>
            <a:off x="4209849" y="6396838"/>
            <a:ext cx="147144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effectLst/>
                <a:latin typeface="Arial" panose="020B0604020202020204" pitchFamily="34" charset="0"/>
              </a:rPr>
              <a:t>Actual Energy Use</a:t>
            </a:r>
            <a:r>
              <a:rPr lang="en-US" sz="1050" dirty="0"/>
              <a:t> </a:t>
            </a:r>
            <a:r>
              <a:rPr lang="en-US" sz="105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sz="1050" dirty="0"/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46673C-9236-46BF-BEC8-F09AA4E3ECCE}"/>
              </a:ext>
            </a:extLst>
          </p:cNvPr>
          <p:cNvSpPr txBox="1"/>
          <p:nvPr/>
        </p:nvSpPr>
        <p:spPr>
          <a:xfrm>
            <a:off x="4227675" y="6079432"/>
            <a:ext cx="18218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effectLst/>
                <a:latin typeface="Arial" panose="020B0604020202020204" pitchFamily="34" charset="0"/>
              </a:rPr>
              <a:t>Structure x Intensity Index</a:t>
            </a:r>
            <a:r>
              <a:rPr lang="en-US" sz="1050" dirty="0"/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96105D2-593F-45D0-B569-B10D770A6C9E}"/>
              </a:ext>
            </a:extLst>
          </p:cNvPr>
          <p:cNvSpPr txBox="1"/>
          <p:nvPr/>
        </p:nvSpPr>
        <p:spPr>
          <a:xfrm>
            <a:off x="1893327" y="5193792"/>
            <a:ext cx="8348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i="0" u="none" strike="noStrike" dirty="0">
                <a:effectLst/>
                <a:latin typeface="Arial" panose="020B0604020202020204" pitchFamily="34" charset="0"/>
              </a:rPr>
              <a:t>Base Year</a:t>
            </a:r>
            <a:endParaRPr lang="en-US" sz="105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999DF6F-BF1E-42CC-B29D-A1ABF55EE13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728199" y="5320750"/>
            <a:ext cx="449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60D774-4C80-47C4-A5D4-350D53C6B1BD}"/>
              </a:ext>
            </a:extLst>
          </p:cNvPr>
          <p:cNvSpPr txBox="1"/>
          <p:nvPr/>
        </p:nvSpPr>
        <p:spPr>
          <a:xfrm>
            <a:off x="4383296" y="5174073"/>
            <a:ext cx="146482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Index of  Aggregate Intensity</a:t>
            </a:r>
            <a:endParaRPr lang="en-US" sz="1050" b="1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26FDA98-EE25-4953-BCF7-7241F4A976C3}"/>
              </a:ext>
            </a:extLst>
          </p:cNvPr>
          <p:cNvCxnSpPr>
            <a:cxnSpLocks/>
            <a:stCxn id="14" idx="3"/>
            <a:endCxn id="135" idx="0"/>
          </p:cNvCxnSpPr>
          <p:nvPr/>
        </p:nvCxnSpPr>
        <p:spPr>
          <a:xfrm flipH="1">
            <a:off x="5115711" y="1831421"/>
            <a:ext cx="1707300" cy="3342652"/>
          </a:xfrm>
          <a:prstGeom prst="bentConnector4">
            <a:avLst>
              <a:gd name="adj1" fmla="val -13390"/>
              <a:gd name="adj2" fmla="val 51899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8BDD509D-D4C8-4AFD-841A-4FE9EDE65C0D}"/>
              </a:ext>
            </a:extLst>
          </p:cNvPr>
          <p:cNvCxnSpPr>
            <a:cxnSpLocks/>
            <a:stCxn id="12" idx="3"/>
            <a:endCxn id="88" idx="0"/>
          </p:cNvCxnSpPr>
          <p:nvPr/>
        </p:nvCxnSpPr>
        <p:spPr>
          <a:xfrm flipH="1">
            <a:off x="3861213" y="461162"/>
            <a:ext cx="3461051" cy="4707488"/>
          </a:xfrm>
          <a:prstGeom prst="bentConnector4">
            <a:avLst>
              <a:gd name="adj1" fmla="val -111550"/>
              <a:gd name="adj2" fmla="val 9253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4540911-19A0-4F5D-84B3-7CE95D58F0FB}"/>
              </a:ext>
            </a:extLst>
          </p:cNvPr>
          <p:cNvSpPr/>
          <p:nvPr/>
        </p:nvSpPr>
        <p:spPr>
          <a:xfrm>
            <a:off x="3207684" y="4999049"/>
            <a:ext cx="5615954" cy="717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B7BE1EE-620E-4E48-BA52-519A28EF923A}"/>
              </a:ext>
            </a:extLst>
          </p:cNvPr>
          <p:cNvCxnSpPr>
            <a:cxnSpLocks/>
            <a:stCxn id="30" idx="2"/>
            <a:endCxn id="90" idx="0"/>
          </p:cNvCxnSpPr>
          <p:nvPr/>
        </p:nvCxnSpPr>
        <p:spPr>
          <a:xfrm rot="5400000">
            <a:off x="6781648" y="3613262"/>
            <a:ext cx="1169147" cy="193480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AFA09E0-864C-444A-987A-3D28663E2296}"/>
              </a:ext>
            </a:extLst>
          </p:cNvPr>
          <p:cNvCxnSpPr>
            <a:cxnSpLocks/>
            <a:stCxn id="21" idx="2"/>
            <a:endCxn id="91" idx="0"/>
          </p:cNvCxnSpPr>
          <p:nvPr/>
        </p:nvCxnSpPr>
        <p:spPr>
          <a:xfrm rot="16200000" flipH="1">
            <a:off x="5405302" y="2829597"/>
            <a:ext cx="1174193" cy="3507184"/>
          </a:xfrm>
          <a:prstGeom prst="bentConnector3">
            <a:avLst>
              <a:gd name="adj1" fmla="val 34137"/>
            </a:avLst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633D0B6F-331D-49E9-B0AE-9EFE00A294BA}"/>
              </a:ext>
            </a:extLst>
          </p:cNvPr>
          <p:cNvSpPr txBox="1"/>
          <p:nvPr/>
        </p:nvSpPr>
        <p:spPr>
          <a:xfrm>
            <a:off x="161874" y="140540"/>
            <a:ext cx="446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Flow for LMDI (multiplicative)</a:t>
            </a:r>
          </a:p>
        </p:txBody>
      </p:sp>
    </p:spTree>
    <p:extLst>
      <p:ext uri="{BB962C8B-B14F-4D97-AF65-F5344CB8AC3E}">
        <p14:creationId xmlns:p14="http://schemas.microsoft.com/office/powerpoint/2010/main" val="37997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7406-970E-469D-BD42-557FBA6CC5BC}"/>
              </a:ext>
            </a:extLst>
          </p:cNvPr>
          <p:cNvSpPr txBox="1"/>
          <p:nvPr/>
        </p:nvSpPr>
        <p:spPr>
          <a:xfrm>
            <a:off x="223543" y="1176172"/>
            <a:ext cx="1544977" cy="26161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Passenger car (M-PM)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CFB67-4CD0-4919-B09C-4A80A641B8D2}"/>
              </a:ext>
            </a:extLst>
          </p:cNvPr>
          <p:cNvSpPr txBox="1"/>
          <p:nvPr/>
        </p:nvSpPr>
        <p:spPr>
          <a:xfrm>
            <a:off x="223543" y="1453863"/>
            <a:ext cx="1544977" cy="26161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Light truck (M-PM)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23916-7864-4C59-AA09-A6C72F60B6C2}"/>
              </a:ext>
            </a:extLst>
          </p:cNvPr>
          <p:cNvSpPr txBox="1"/>
          <p:nvPr/>
        </p:nvSpPr>
        <p:spPr>
          <a:xfrm>
            <a:off x="933087" y="72592"/>
            <a:ext cx="4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Personal_vehicles</a:t>
            </a:r>
            <a:r>
              <a:rPr lang="en-US" sz="2800" dirty="0"/>
              <a:t> - aggregate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FCF48-3A2F-4221-A83E-7AF4AD872A39}"/>
              </a:ext>
            </a:extLst>
          </p:cNvPr>
          <p:cNvSpPr txBox="1"/>
          <p:nvPr/>
        </p:nvSpPr>
        <p:spPr>
          <a:xfrm>
            <a:off x="223543" y="1750136"/>
            <a:ext cx="1544977" cy="2616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Motorcycles (M-PM)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1E064-AE26-464A-AF21-843E1380D37E}"/>
              </a:ext>
            </a:extLst>
          </p:cNvPr>
          <p:cNvSpPr txBox="1"/>
          <p:nvPr/>
        </p:nvSpPr>
        <p:spPr>
          <a:xfrm>
            <a:off x="258423" y="2940545"/>
            <a:ext cx="1544977" cy="26161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Passenger car (TBtu)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B7071-5345-4E79-B56D-36DDFA21F4CD}"/>
              </a:ext>
            </a:extLst>
          </p:cNvPr>
          <p:cNvSpPr txBox="1"/>
          <p:nvPr/>
        </p:nvSpPr>
        <p:spPr>
          <a:xfrm>
            <a:off x="258422" y="3225796"/>
            <a:ext cx="1544977" cy="26161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Light truck (TBtu)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3FC46-5438-446D-ACA1-313995ADFFDE}"/>
              </a:ext>
            </a:extLst>
          </p:cNvPr>
          <p:cNvSpPr txBox="1"/>
          <p:nvPr/>
        </p:nvSpPr>
        <p:spPr>
          <a:xfrm>
            <a:off x="258422" y="3482117"/>
            <a:ext cx="1544977" cy="2616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Motorcycles (TBtu)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E12EA-94EC-4A4A-82C7-1156C3076764}"/>
              </a:ext>
            </a:extLst>
          </p:cNvPr>
          <p:cNvSpPr txBox="1"/>
          <p:nvPr/>
        </p:nvSpPr>
        <p:spPr>
          <a:xfrm>
            <a:off x="10892554" y="5750768"/>
            <a:ext cx="969245" cy="2613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Activity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3CC7B-BF82-4F5B-95E6-B87B00863F19}"/>
              </a:ext>
            </a:extLst>
          </p:cNvPr>
          <p:cNvSpPr txBox="1"/>
          <p:nvPr/>
        </p:nvSpPr>
        <p:spPr>
          <a:xfrm>
            <a:off x="10892555" y="6031174"/>
            <a:ext cx="969245" cy="2616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Energy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153156-CEE3-45FC-B69F-7940BA3E57EB}"/>
              </a:ext>
            </a:extLst>
          </p:cNvPr>
          <p:cNvSpPr txBox="1"/>
          <p:nvPr/>
        </p:nvSpPr>
        <p:spPr>
          <a:xfrm>
            <a:off x="10892555" y="6311401"/>
            <a:ext cx="969244" cy="43088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Hierarchical connection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35CD2-FA7D-49BB-B228-CA916FC89C7D}"/>
              </a:ext>
            </a:extLst>
          </p:cNvPr>
          <p:cNvSpPr txBox="1"/>
          <p:nvPr/>
        </p:nvSpPr>
        <p:spPr>
          <a:xfrm>
            <a:off x="177799" y="2609608"/>
            <a:ext cx="2243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Energy Consumption (TBtu)</a:t>
            </a:r>
            <a:r>
              <a:rPr lang="en-US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AB578-6582-41B6-A90D-07FBEA618BEF}"/>
              </a:ext>
            </a:extLst>
          </p:cNvPr>
          <p:cNvSpPr txBox="1"/>
          <p:nvPr/>
        </p:nvSpPr>
        <p:spPr>
          <a:xfrm>
            <a:off x="156443" y="719804"/>
            <a:ext cx="17949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Activity (million passenger-miles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B4141-2EA1-47AB-9A6A-847FCF60B619}"/>
              </a:ext>
            </a:extLst>
          </p:cNvPr>
          <p:cNvSpPr txBox="1"/>
          <p:nvPr/>
        </p:nvSpPr>
        <p:spPr>
          <a:xfrm>
            <a:off x="2512042" y="1013242"/>
            <a:ext cx="14071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Energy Intensity (nominal)</a:t>
            </a:r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4712C6-FACB-4613-AD50-807A35CB858D}"/>
              </a:ext>
            </a:extLst>
          </p:cNvPr>
          <p:cNvSpPr txBox="1"/>
          <p:nvPr/>
        </p:nvSpPr>
        <p:spPr>
          <a:xfrm>
            <a:off x="4402807" y="1059874"/>
            <a:ext cx="14071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0" u="none" strike="noStrike" dirty="0">
                <a:effectLst/>
                <a:latin typeface="Arial" panose="020B0604020202020204" pitchFamily="34" charset="0"/>
              </a:rPr>
              <a:t>Energy Intensity (index)</a:t>
            </a:r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A7ACC2-FA8C-4EC1-8C30-0ABB4EDB6B06}"/>
              </a:ext>
            </a:extLst>
          </p:cNvPr>
          <p:cNvSpPr txBox="1"/>
          <p:nvPr/>
        </p:nvSpPr>
        <p:spPr>
          <a:xfrm>
            <a:off x="2566339" y="1559916"/>
            <a:ext cx="1146662" cy="43088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Passenger car (TBtu/M-PM)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3900C-02A2-416E-95AF-A1219D881F9E}"/>
              </a:ext>
            </a:extLst>
          </p:cNvPr>
          <p:cNvSpPr txBox="1"/>
          <p:nvPr/>
        </p:nvSpPr>
        <p:spPr>
          <a:xfrm>
            <a:off x="2566339" y="2011848"/>
            <a:ext cx="1146662" cy="43088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Light truck (TBtu/M-PM)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52A10F-AE12-4ACB-B454-37EE17701442}"/>
              </a:ext>
            </a:extLst>
          </p:cNvPr>
          <p:cNvSpPr txBox="1"/>
          <p:nvPr/>
        </p:nvSpPr>
        <p:spPr>
          <a:xfrm>
            <a:off x="2566339" y="2465703"/>
            <a:ext cx="1146662" cy="43088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Motorcycles (TBtu/M-PM)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609F57-BCF4-4BBE-BD3C-0334B2A6579A}"/>
              </a:ext>
            </a:extLst>
          </p:cNvPr>
          <p:cNvSpPr txBox="1"/>
          <p:nvPr/>
        </p:nvSpPr>
        <p:spPr>
          <a:xfrm>
            <a:off x="4469710" y="1560430"/>
            <a:ext cx="1039003" cy="46626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Passenger car (base = 100)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7FCB2-69BA-4361-BEF8-51AAC8D17B85}"/>
              </a:ext>
            </a:extLst>
          </p:cNvPr>
          <p:cNvSpPr txBox="1"/>
          <p:nvPr/>
        </p:nvSpPr>
        <p:spPr>
          <a:xfrm>
            <a:off x="4469710" y="2063987"/>
            <a:ext cx="1039003" cy="46626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Light truck (base = 100)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4CF47-C06C-4B29-BF11-123696A8025D}"/>
              </a:ext>
            </a:extLst>
          </p:cNvPr>
          <p:cNvSpPr txBox="1"/>
          <p:nvPr/>
        </p:nvSpPr>
        <p:spPr>
          <a:xfrm>
            <a:off x="4469710" y="2581865"/>
            <a:ext cx="1039003" cy="46626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/>
              <a:t>Motorcycles (base = 100)</a:t>
            </a:r>
          </a:p>
        </p:txBody>
      </p:sp>
    </p:spTree>
    <p:extLst>
      <p:ext uri="{BB962C8B-B14F-4D97-AF65-F5344CB8AC3E}">
        <p14:creationId xmlns:p14="http://schemas.microsoft.com/office/powerpoint/2010/main" val="322984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176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McMillan, Colin</dc:creator>
  <cp:lastModifiedBy>McMillan, Colin</cp:lastModifiedBy>
  <cp:revision>13</cp:revision>
  <dcterms:created xsi:type="dcterms:W3CDTF">2020-07-06T12:15:01Z</dcterms:created>
  <dcterms:modified xsi:type="dcterms:W3CDTF">2020-07-07T16:10:01Z</dcterms:modified>
</cp:coreProperties>
</file>