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1" r:id="rId4"/>
    <p:sldId id="269" r:id="rId5"/>
    <p:sldId id="266" r:id="rId6"/>
    <p:sldId id="271" r:id="rId7"/>
    <p:sldId id="272" r:id="rId8"/>
    <p:sldId id="270" r:id="rId9"/>
    <p:sldId id="259" r:id="rId10"/>
    <p:sldId id="265" r:id="rId11"/>
    <p:sldId id="273" r:id="rId12"/>
    <p:sldId id="274" r:id="rId13"/>
    <p:sldId id="275" r:id="rId14"/>
    <p:sldId id="264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0" y="1628775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3579813"/>
              <a:ext cx="4943475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61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/>
            <p:cNvSpPr txBox="1">
              <a:spLocks noChangeArrowheads="1"/>
            </p:cNvSpPr>
            <p:nvPr/>
          </p:nvSpPr>
          <p:spPr bwMode="auto">
            <a:xfrm>
              <a:off x="3117974" y="5781164"/>
              <a:ext cx="59560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只为设计最优质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 灰色的风 更多优秀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经验分享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优秀设计</a:t>
              </a:r>
            </a:p>
          </p:txBody>
        </p:sp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725" y="1690688"/>
              <a:ext cx="1976438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8" y="1690688"/>
              <a:ext cx="1976437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3398838" y="3786188"/>
              <a:ext cx="1976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公众号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hsdf_ppt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6816725" y="3786188"/>
              <a:ext cx="1976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</a:t>
              </a:r>
            </a:p>
          </p:txBody>
        </p:sp>
        <p:pic>
          <p:nvPicPr>
            <p:cNvPr id="9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196975"/>
              <a:ext cx="750888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670" y="1306051"/>
              <a:ext cx="560881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725" y="242925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solidFill>
                  <a:schemeClr val="bg1"/>
                </a:solidFill>
              </a:rPr>
              <a:t>智慧农田管理平台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0428" y="52724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答辩人：王二小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83727" y="52724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指导教师：王二小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4" y="268583"/>
            <a:ext cx="1316850" cy="85961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81917" y="442938"/>
            <a:ext cx="24929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徐州工业职业技术学院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31277" y="5180856"/>
            <a:ext cx="552450" cy="552450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37978" y="518085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E0BF6-4763-DB02-43BD-317E6AF82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B10C28-67A5-585D-49CB-1FA54BF085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53" y="2260887"/>
            <a:ext cx="3284820" cy="218988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C955C6-5D76-24D5-7961-81DFBC08B0B3}"/>
              </a:ext>
            </a:extLst>
          </p:cNvPr>
          <p:cNvGrpSpPr/>
          <p:nvPr/>
        </p:nvGrpSpPr>
        <p:grpSpPr>
          <a:xfrm>
            <a:off x="8279652" y="4523326"/>
            <a:ext cx="3284821" cy="1086649"/>
            <a:chOff x="406306" y="2717043"/>
            <a:chExt cx="2500311" cy="82712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F4A5A4-5121-600B-DBEF-34AB3C41DA85}"/>
                </a:ext>
              </a:extLst>
            </p:cNvPr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D60EBD7-BF94-90C3-F2F6-E0B9448F15A5}"/>
                </a:ext>
              </a:extLst>
            </p:cNvPr>
            <p:cNvSpPr txBox="1"/>
            <p:nvPr/>
          </p:nvSpPr>
          <p:spPr>
            <a:xfrm>
              <a:off x="1347818" y="2787543"/>
              <a:ext cx="687194" cy="23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农田信息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72B70D-CE6D-E505-2827-2603DC325633}"/>
                </a:ext>
              </a:extLst>
            </p:cNvPr>
            <p:cNvSpPr txBox="1"/>
            <p:nvPr/>
          </p:nvSpPr>
          <p:spPr>
            <a:xfrm>
              <a:off x="406306" y="3077043"/>
              <a:ext cx="2500311" cy="4671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latin typeface="+mn-ea"/>
                </a:rPr>
                <a:t>农田信息：可以批量删除、导出农田的信息、可以编辑农田信息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5218BD2-9B2A-E486-6CB1-C8F6564AC342}"/>
              </a:ext>
            </a:extLst>
          </p:cNvPr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6C9F80-973D-5368-90F2-DE82DC42DBCB}"/>
                </a:ext>
              </a:extLst>
            </p:cNvPr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功能介绍</a:t>
              </a:r>
              <a:endParaRPr lang="zh-CN" altLang="en-US" sz="2000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520D6871-F68A-6D95-D3F9-D3101F3C6343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7219519-8F1B-5FE1-FCDC-29F594772148}"/>
              </a:ext>
            </a:extLst>
          </p:cNvPr>
          <p:cNvSpPr txBox="1"/>
          <p:nvPr/>
        </p:nvSpPr>
        <p:spPr>
          <a:xfrm>
            <a:off x="843327" y="1185499"/>
            <a:ext cx="1805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529CA-5D84-3935-DA33-B767FC4031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" y="2001637"/>
            <a:ext cx="8046103" cy="42384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F648A1-681F-7995-9AEC-2F65FF5E17ED}"/>
              </a:ext>
            </a:extLst>
          </p:cNvPr>
          <p:cNvSpPr txBox="1"/>
          <p:nvPr/>
        </p:nvSpPr>
        <p:spPr>
          <a:xfrm>
            <a:off x="471297" y="1152177"/>
            <a:ext cx="271752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</a:rPr>
              <a:t>农田信息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6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0746-2C65-DC16-4772-78CF150D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2DEA7E-DBF8-07A2-7F2C-B6D576A94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53" y="2260887"/>
            <a:ext cx="3284820" cy="218988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FBBF0-DEE8-F58B-7532-4C64E9689CE1}"/>
              </a:ext>
            </a:extLst>
          </p:cNvPr>
          <p:cNvGrpSpPr/>
          <p:nvPr/>
        </p:nvGrpSpPr>
        <p:grpSpPr>
          <a:xfrm>
            <a:off x="8279652" y="4523326"/>
            <a:ext cx="3284821" cy="1086649"/>
            <a:chOff x="406306" y="2717043"/>
            <a:chExt cx="2500311" cy="82712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1117CC-F82E-11F2-9926-A490B4E5EFA1}"/>
                </a:ext>
              </a:extLst>
            </p:cNvPr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E12449-368B-FF64-89BE-CC23B86C3981}"/>
                </a:ext>
              </a:extLst>
            </p:cNvPr>
            <p:cNvSpPr txBox="1"/>
            <p:nvPr/>
          </p:nvSpPr>
          <p:spPr>
            <a:xfrm>
              <a:off x="1347819" y="2787543"/>
              <a:ext cx="687194" cy="23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物资采购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CF5ACA-6748-3146-6D44-A3C5E3F6BF76}"/>
                </a:ext>
              </a:extLst>
            </p:cNvPr>
            <p:cNvSpPr txBox="1"/>
            <p:nvPr/>
          </p:nvSpPr>
          <p:spPr>
            <a:xfrm>
              <a:off x="406306" y="3077043"/>
              <a:ext cx="2500311" cy="4671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latin typeface="+mn-ea"/>
                </a:rPr>
                <a:t>物资采购：新增物资采购信息、批量删除、导入和导出物资采购（</a:t>
              </a:r>
              <a:r>
                <a:rPr lang="en-US" altLang="zh-CN" sz="1200">
                  <a:latin typeface="+mn-ea"/>
                </a:rPr>
                <a:t>excel</a:t>
              </a:r>
              <a:r>
                <a:rPr lang="zh-CN" altLang="en-US" sz="1200">
                  <a:latin typeface="+mn-ea"/>
                </a:rPr>
                <a:t>表格），编辑物资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419D84-9975-87D7-39AB-73AD300FFFDD}"/>
              </a:ext>
            </a:extLst>
          </p:cNvPr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9FA655-3EAB-EE7F-E875-DAD8656F5137}"/>
                </a:ext>
              </a:extLst>
            </p:cNvPr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功能介绍</a:t>
              </a:r>
              <a:endParaRPr lang="zh-CN" altLang="en-US" sz="2000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CF7883-492C-85AF-BECE-31D1E19F538F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8D7727C-67D7-EDDA-FA76-A336C387F509}"/>
              </a:ext>
            </a:extLst>
          </p:cNvPr>
          <p:cNvSpPr txBox="1"/>
          <p:nvPr/>
        </p:nvSpPr>
        <p:spPr>
          <a:xfrm>
            <a:off x="843327" y="1185499"/>
            <a:ext cx="1805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3F5796-1C53-6354-6741-F79671014D30}"/>
              </a:ext>
            </a:extLst>
          </p:cNvPr>
          <p:cNvSpPr txBox="1"/>
          <p:nvPr/>
        </p:nvSpPr>
        <p:spPr>
          <a:xfrm>
            <a:off x="471297" y="1152177"/>
            <a:ext cx="271752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</a:rPr>
              <a:t>物资采购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02C241-9FED-04C4-5008-25BC7BE9A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887"/>
            <a:ext cx="8042023" cy="42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0F192-5900-022F-20A3-A227FE6C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5E4F7-772A-CA09-08C5-09E9A7D4B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53" y="2260887"/>
            <a:ext cx="3284820" cy="218988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65F4B3-2A06-FE7F-E7BF-71FCEF870C6B}"/>
              </a:ext>
            </a:extLst>
          </p:cNvPr>
          <p:cNvGrpSpPr/>
          <p:nvPr/>
        </p:nvGrpSpPr>
        <p:grpSpPr>
          <a:xfrm>
            <a:off x="8279652" y="4523326"/>
            <a:ext cx="3284821" cy="1086649"/>
            <a:chOff x="406306" y="2717043"/>
            <a:chExt cx="2500311" cy="82712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E95748-98A3-56AF-A70B-BE7FC1EAEC74}"/>
                </a:ext>
              </a:extLst>
            </p:cNvPr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B12E03-5D02-1520-408F-83B34044D8E3}"/>
                </a:ext>
              </a:extLst>
            </p:cNvPr>
            <p:cNvSpPr txBox="1"/>
            <p:nvPr/>
          </p:nvSpPr>
          <p:spPr>
            <a:xfrm>
              <a:off x="1211161" y="2787543"/>
              <a:ext cx="960510" cy="23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农场员工管理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9BB2562-C342-E451-3913-1290FD5F7028}"/>
                </a:ext>
              </a:extLst>
            </p:cNvPr>
            <p:cNvSpPr txBox="1"/>
            <p:nvPr/>
          </p:nvSpPr>
          <p:spPr>
            <a:xfrm>
              <a:off x="406306" y="3077043"/>
              <a:ext cx="2500311" cy="4671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latin typeface="+mn-ea"/>
                </a:rPr>
                <a:t>农场员工管理：新增、删除、导入、导出和编辑农场员工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625B33-CAAD-5655-43BD-54F6ACF4BCA1}"/>
              </a:ext>
            </a:extLst>
          </p:cNvPr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D7C3F-D98D-ECB4-E983-163BEBD37961}"/>
                </a:ext>
              </a:extLst>
            </p:cNvPr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功能介绍</a:t>
              </a:r>
              <a:endParaRPr lang="zh-CN" altLang="en-US" sz="2000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2E74519-AFE6-8E20-416C-7ED3576F0D72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B8E6B-D5FF-EA85-1ED2-C772C2B711F7}"/>
              </a:ext>
            </a:extLst>
          </p:cNvPr>
          <p:cNvSpPr txBox="1"/>
          <p:nvPr/>
        </p:nvSpPr>
        <p:spPr>
          <a:xfrm>
            <a:off x="843327" y="1185499"/>
            <a:ext cx="1805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FB5740-BC04-C2C5-19F1-72E44D69A619}"/>
              </a:ext>
            </a:extLst>
          </p:cNvPr>
          <p:cNvSpPr txBox="1"/>
          <p:nvPr/>
        </p:nvSpPr>
        <p:spPr>
          <a:xfrm>
            <a:off x="471297" y="1152177"/>
            <a:ext cx="271752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</a:rPr>
              <a:t>农场员工管理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FD3F74-8404-C516-28BE-385BFC3C2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" y="2174892"/>
            <a:ext cx="8108066" cy="42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72675" y="1085132"/>
            <a:ext cx="5247300" cy="4658443"/>
            <a:chOff x="3073416" y="1202879"/>
            <a:chExt cx="3446804" cy="3060000"/>
          </a:xfrm>
        </p:grpSpPr>
        <p:grpSp>
          <p:nvGrpSpPr>
            <p:cNvPr id="3" name="组合 2"/>
            <p:cNvGrpSpPr/>
            <p:nvPr/>
          </p:nvGrpSpPr>
          <p:grpSpPr>
            <a:xfrm>
              <a:off x="3630085" y="1922879"/>
              <a:ext cx="2340000" cy="2340000"/>
              <a:chOff x="1889832" y="1617774"/>
              <a:chExt cx="2340000" cy="23400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889832" y="1617774"/>
                <a:ext cx="2340000" cy="2340000"/>
                <a:chOff x="1889832" y="1617774"/>
                <a:chExt cx="2340000" cy="2340000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889832" y="1617774"/>
                  <a:ext cx="2340000" cy="234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159832" y="1887774"/>
                  <a:ext cx="1800000" cy="180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426352" y="2157774"/>
                  <a:ext cx="1260000" cy="12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TextBox 9"/>
              <p:cNvSpPr txBox="1"/>
              <p:nvPr/>
            </p:nvSpPr>
            <p:spPr>
              <a:xfrm>
                <a:off x="2566670" y="2432269"/>
                <a:ext cx="1006175" cy="542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3600">
                    <a:latin typeface="微软雅黑" pitchFamily="34" charset="-122"/>
                    <a:ea typeface="微软雅黑" pitchFamily="34" charset="-122"/>
                  </a:rPr>
                  <a:t>总结</a:t>
                </a:r>
                <a:endParaRPr lang="en-US" altLang="zh-CN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287073" y="1202879"/>
              <a:ext cx="1026024" cy="1260000"/>
              <a:chOff x="2546820" y="1160073"/>
              <a:chExt cx="1026024" cy="1260000"/>
            </a:xfrm>
          </p:grpSpPr>
          <p:sp>
            <p:nvSpPr>
              <p:cNvPr id="13" name="下箭头 12"/>
              <p:cNvSpPr/>
              <p:nvPr/>
            </p:nvSpPr>
            <p:spPr>
              <a:xfrm>
                <a:off x="2546820" y="1160073"/>
                <a:ext cx="1026024" cy="1260000"/>
              </a:xfrm>
              <a:prstGeom prst="downArrow">
                <a:avLst>
                  <a:gd name="adj1" fmla="val 53134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790810" y="1160254"/>
                <a:ext cx="540000" cy="10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6"/>
              <p:cNvSpPr txBox="1"/>
              <p:nvPr/>
            </p:nvSpPr>
            <p:spPr>
              <a:xfrm>
                <a:off x="2890724" y="1459218"/>
                <a:ext cx="338214" cy="50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44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rot="7200000">
              <a:off x="5377208" y="3118795"/>
              <a:ext cx="1026024" cy="1260000"/>
              <a:chOff x="2546820" y="1160073"/>
              <a:chExt cx="1026024" cy="1260000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546820" y="1160073"/>
                <a:ext cx="1026024" cy="1260000"/>
              </a:xfrm>
              <a:prstGeom prst="downArrow">
                <a:avLst>
                  <a:gd name="adj1" fmla="val 53134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790810" y="1160254"/>
                <a:ext cx="540000" cy="10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41"/>
              <p:cNvSpPr txBox="1"/>
              <p:nvPr/>
            </p:nvSpPr>
            <p:spPr>
              <a:xfrm rot="10800000">
                <a:off x="2872635" y="1518800"/>
                <a:ext cx="338214" cy="50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44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4400000" flipH="1">
              <a:off x="3190404" y="3118795"/>
              <a:ext cx="1026024" cy="1260000"/>
              <a:chOff x="2546820" y="1160073"/>
              <a:chExt cx="1026024" cy="1260000"/>
            </a:xfrm>
          </p:grpSpPr>
          <p:sp>
            <p:nvSpPr>
              <p:cNvPr id="7" name="下箭头 6"/>
              <p:cNvSpPr/>
              <p:nvPr/>
            </p:nvSpPr>
            <p:spPr>
              <a:xfrm>
                <a:off x="2546820" y="1160073"/>
                <a:ext cx="1026024" cy="1260000"/>
              </a:xfrm>
              <a:prstGeom prst="downArrow">
                <a:avLst>
                  <a:gd name="adj1" fmla="val 53134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790810" y="1160254"/>
                <a:ext cx="540000" cy="10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45"/>
              <p:cNvSpPr txBox="1"/>
              <p:nvPr/>
            </p:nvSpPr>
            <p:spPr>
              <a:xfrm rot="10800126">
                <a:off x="2879522" y="1486068"/>
                <a:ext cx="338214" cy="50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44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71298" y="323947"/>
            <a:ext cx="935634" cy="400110"/>
            <a:chOff x="493006" y="316630"/>
            <a:chExt cx="935634" cy="400110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总结</a:t>
              </a:r>
              <a:endParaRPr lang="zh-CN" altLang="en-US" sz="2000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202008" y="1006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系统总结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03065" y="1365492"/>
            <a:ext cx="355782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kern="1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智慧农田管理平台：主要分为农场主页系统公告通知、农场统计分析、农田管理、农作物资管理、系统管理，五大模块。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1923" y="4401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意义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92981" y="4760250"/>
            <a:ext cx="2721524" cy="116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400" algn="just">
              <a:lnSpc>
                <a:spcPct val="150000"/>
              </a:lnSpc>
            </a:pPr>
            <a:r>
              <a:rPr lang="zh-CN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智慧农田管理平台通过这些优势，为农业生产提供了高效、经济、环保的解决方案，有助于推动农业的可持续发展。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055238" y="451649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展望未来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4750" y="4885829"/>
            <a:ext cx="2721524" cy="17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智慧农田管理平台的发展不仅将改变传统的农业生产方式，还将推动农业向数字化、智能化转型，为农业生产带来革命性的变化。随着技术的不断创新和应用，智慧农田管理平</a:t>
            </a:r>
            <a:r>
              <a:rPr lang="zh-CN" altLang="en-US" sz="12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有望成为未来农业发展的新引擎。</a:t>
            </a:r>
          </a:p>
        </p:txBody>
      </p:sp>
    </p:spTree>
    <p:extLst>
      <p:ext uri="{BB962C8B-B14F-4D97-AF65-F5344CB8AC3E}">
        <p14:creationId xmlns:p14="http://schemas.microsoft.com/office/powerpoint/2010/main" val="306707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1931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91480" y="-114033"/>
            <a:ext cx="5597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230615" y="847725"/>
            <a:ext cx="3730770" cy="781050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62841" y="86677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4"/>
                </a:solidFill>
              </a:rPr>
              <a:t>目  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66000" y="2447925"/>
            <a:ext cx="720000" cy="720000"/>
            <a:chOff x="1581150" y="2181225"/>
            <a:chExt cx="720000" cy="720000"/>
          </a:xfrm>
        </p:grpSpPr>
        <p:sp>
          <p:nvSpPr>
            <p:cNvPr id="16" name="矩形 15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60652" y="2218059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314575" y="260786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6000" y="3712085"/>
            <a:ext cx="720000" cy="720000"/>
            <a:chOff x="1581150" y="2181225"/>
            <a:chExt cx="720000" cy="720000"/>
          </a:xfrm>
        </p:grpSpPr>
        <p:sp>
          <p:nvSpPr>
            <p:cNvPr id="21" name="矩形 20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314575" y="38720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系统模块划分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6000" y="4976245"/>
            <a:ext cx="720000" cy="720000"/>
            <a:chOff x="1581150" y="2181225"/>
            <a:chExt cx="720000" cy="720000"/>
          </a:xfrm>
        </p:grpSpPr>
        <p:sp>
          <p:nvSpPr>
            <p:cNvPr id="25" name="矩形 24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314575" y="51361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设计思路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004775" y="2447925"/>
            <a:ext cx="720000" cy="720000"/>
            <a:chOff x="1581150" y="2181225"/>
            <a:chExt cx="720000" cy="720000"/>
          </a:xfrm>
        </p:grpSpPr>
        <p:sp>
          <p:nvSpPr>
            <p:cNvPr id="29" name="矩形 28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3401" y="2218059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753350" y="26078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004775" y="3712085"/>
            <a:ext cx="720000" cy="720000"/>
            <a:chOff x="1581150" y="2181225"/>
            <a:chExt cx="720000" cy="720000"/>
          </a:xfrm>
        </p:grpSpPr>
        <p:sp>
          <p:nvSpPr>
            <p:cNvPr id="33" name="矩形 32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24584" y="2218059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753350" y="3872029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04775" y="4976245"/>
            <a:ext cx="720000" cy="720000"/>
            <a:chOff x="1581150" y="2181225"/>
            <a:chExt cx="720000" cy="720000"/>
          </a:xfrm>
        </p:grpSpPr>
        <p:sp>
          <p:nvSpPr>
            <p:cNvPr id="37" name="矩形 36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23783" y="2218059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3350" y="51361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致谢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1325" y="1492982"/>
            <a:ext cx="2659917" cy="2659917"/>
            <a:chOff x="1218243" y="1414126"/>
            <a:chExt cx="2016000" cy="2016000"/>
          </a:xfrm>
        </p:grpSpPr>
        <p:sp>
          <p:nvSpPr>
            <p:cNvPr id="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4" name="空心弧 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6" name="TextBox 50"/>
            <p:cNvSpPr txBox="1"/>
            <p:nvPr/>
          </p:nvSpPr>
          <p:spPr>
            <a:xfrm>
              <a:off x="1710979" y="2107211"/>
              <a:ext cx="1073040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目的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46769" y="1492982"/>
            <a:ext cx="2659917" cy="2659917"/>
            <a:chOff x="1218243" y="1414126"/>
            <a:chExt cx="2016000" cy="2016000"/>
          </a:xfrm>
        </p:grpSpPr>
        <p:sp>
          <p:nvSpPr>
            <p:cNvPr id="8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空心弧 8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0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1" name="TextBox 75"/>
            <p:cNvSpPr txBox="1"/>
            <p:nvPr/>
          </p:nvSpPr>
          <p:spPr>
            <a:xfrm>
              <a:off x="1689722" y="2104534"/>
              <a:ext cx="1073040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52213" y="1492982"/>
            <a:ext cx="2659917" cy="2659917"/>
            <a:chOff x="1218243" y="1414126"/>
            <a:chExt cx="2016000" cy="2016000"/>
          </a:xfrm>
        </p:grpSpPr>
        <p:sp>
          <p:nvSpPr>
            <p:cNvPr id="1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4" name="空心弧 1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" name="TextBox 80"/>
            <p:cNvSpPr txBox="1"/>
            <p:nvPr/>
          </p:nvSpPr>
          <p:spPr>
            <a:xfrm>
              <a:off x="1689721" y="2104534"/>
              <a:ext cx="1073040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要求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09971" y="4466516"/>
            <a:ext cx="2522623" cy="14427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本论文的主要目标是通过互联网技术来解决传统农田方案，</a:t>
            </a:r>
            <a:r>
              <a:rPr lang="zh-CN" altLang="zh-CN" sz="1200" kern="100">
                <a:solidFill>
                  <a:srgbClr val="00081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对农田进行实时监测、管理和决策支持，以提高农业生产效率、资源利用率和农产品质量安全</a:t>
            </a:r>
            <a:r>
              <a:rPr lang="zh-CN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15415" y="4466516"/>
            <a:ext cx="2522623" cy="14427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通过调研和分析当前市场上拥有的智慧农田系统，确定智慧农田管理平台的功能模块，农田管理模块、农资管理模块、系统管理模块、环境监测分析模块、系统首页模块等</a:t>
            </a:r>
            <a:r>
              <a:rPr lang="zh-CN" altLang="en-US" sz="1200" kern="10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20859" y="4466516"/>
            <a:ext cx="2522623" cy="17197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设计在智慧农田管理平台架构和模块设计：根据功能需求分析的结果，设计在智慧农田管理平台的系统架构和各个模块的功能和交互方式，确保系统能够满足用户的需求，并具备良好的用户体验</a:t>
            </a:r>
            <a:endParaRPr lang="zh-CN" altLang="en-US" sz="1200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系统介绍</a:t>
              </a:r>
              <a:endParaRPr lang="zh-CN" altLang="en-US" sz="2000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7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199" y="2831869"/>
            <a:ext cx="11045710" cy="709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560199" y="3541557"/>
            <a:ext cx="11045710" cy="709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6135858" y="3022553"/>
            <a:ext cx="1021160" cy="276999"/>
            <a:chOff x="7362581" y="789960"/>
            <a:chExt cx="776998" cy="210768"/>
          </a:xfrm>
        </p:grpSpPr>
        <p:sp>
          <p:nvSpPr>
            <p:cNvPr id="7" name="文本框 6"/>
            <p:cNvSpPr txBox="1"/>
            <p:nvPr/>
          </p:nvSpPr>
          <p:spPr>
            <a:xfrm>
              <a:off x="7362581" y="789960"/>
              <a:ext cx="654015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>
                  <a:solidFill>
                    <a:schemeClr val="bg1"/>
                  </a:solidFill>
                </a:rPr>
                <a:t>B/S</a:t>
              </a:r>
              <a:r>
                <a:rPr lang="zh-CN" altLang="en-US" sz="1200">
                  <a:solidFill>
                    <a:schemeClr val="bg1"/>
                  </a:solidFill>
                </a:rPr>
                <a:t>结构图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V="1">
              <a:off x="8016597" y="839808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96162" y="3785780"/>
            <a:ext cx="1096401" cy="276999"/>
            <a:chOff x="6454082" y="797208"/>
            <a:chExt cx="834249" cy="210768"/>
          </a:xfrm>
        </p:grpSpPr>
        <p:sp>
          <p:nvSpPr>
            <p:cNvPr id="10" name="文本框 9"/>
            <p:cNvSpPr txBox="1"/>
            <p:nvPr/>
          </p:nvSpPr>
          <p:spPr>
            <a:xfrm>
              <a:off x="6562353" y="797208"/>
              <a:ext cx="725978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bg1"/>
                  </a:solidFill>
                </a:rPr>
                <a:t>系统架构图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 flipH="1" flipV="1">
              <a:off x="6444972" y="839808"/>
              <a:ext cx="132091" cy="1138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1969" y="1015922"/>
            <a:ext cx="25712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5400">
                <a:solidFill>
                  <a:schemeClr val="accent1"/>
                </a:solidFill>
              </a:rPr>
              <a:t>B/S</a:t>
            </a:r>
            <a:r>
              <a:rPr lang="zh-CN" altLang="en-US" sz="5400">
                <a:solidFill>
                  <a:schemeClr val="accent1"/>
                </a:solidFill>
              </a:rPr>
              <a:t>结构</a:t>
            </a:r>
            <a:endParaRPr lang="en-US" altLang="zh-CN" sz="540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84569" y="5911031"/>
            <a:ext cx="2462213" cy="83099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4800">
                <a:solidFill>
                  <a:schemeClr val="accent2"/>
                </a:solidFill>
              </a:rPr>
              <a:t>功能模块</a:t>
            </a:r>
            <a:endParaRPr lang="zh-CN" altLang="en-US" sz="4800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0989" y="4320007"/>
            <a:ext cx="4074640" cy="11657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农场管理员工或者员工分别输入自己的账号和密码，通过身份的验证，分别进入各自的系统主界面，农场管理员可以：操作系统所以模块包括：农场主页系统公告通知、农场统计分析、农田管理、农作物资管理、系统管理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43175" y="1252177"/>
            <a:ext cx="4052210" cy="8906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智慧农田管理平台：</a:t>
            </a:r>
            <a:r>
              <a:rPr lang="zh-CN" altLang="en-US" sz="1200" kern="10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智慧农田管理平台</a:t>
            </a:r>
            <a:r>
              <a:rPr lang="en-US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 Axios </a:t>
            </a:r>
            <a:r>
              <a:rPr lang="zh-CN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或其他</a:t>
            </a:r>
            <a:r>
              <a:rPr lang="en-US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 HTTP </a:t>
            </a:r>
            <a:r>
              <a:rPr lang="zh-CN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端库来发送请求到</a:t>
            </a:r>
            <a:r>
              <a:rPr lang="en-US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 Spring Boot </a:t>
            </a:r>
            <a:r>
              <a:rPr lang="zh-CN" altLang="zh-CN" sz="1200" kern="10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后端。实现了系统的高内聚、低耦合的设计目标</a:t>
            </a:r>
            <a:r>
              <a:rPr lang="zh-CN" altLang="en-US" sz="1200">
                <a:latin typeface="+mn-ea"/>
              </a:rPr>
              <a:t>。</a:t>
            </a:r>
            <a:endParaRPr lang="zh-CN" altLang="en-US" sz="1200" dirty="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1298" y="323947"/>
            <a:ext cx="1961556" cy="400110"/>
            <a:chOff x="493006" y="316630"/>
            <a:chExt cx="1961556" cy="400110"/>
          </a:xfrm>
        </p:grpSpPr>
        <p:sp>
          <p:nvSpPr>
            <p:cNvPr id="18" name="文本框 17"/>
            <p:cNvSpPr txBox="1"/>
            <p:nvPr/>
          </p:nvSpPr>
          <p:spPr>
            <a:xfrm>
              <a:off x="731013" y="31663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系统模块划分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A289DA6-F5DD-308E-8315-6CFD9E35B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99" y="462395"/>
            <a:ext cx="4235810" cy="30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018A089-237F-7CA4-0BE8-76998352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63" y="3541557"/>
            <a:ext cx="5392637" cy="2992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91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C523-0180-09A9-C594-4D374702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8B1572-3177-C46F-0EEB-EF2D9213D1FD}"/>
              </a:ext>
            </a:extLst>
          </p:cNvPr>
          <p:cNvSpPr/>
          <p:nvPr/>
        </p:nvSpPr>
        <p:spPr>
          <a:xfrm>
            <a:off x="560199" y="2831869"/>
            <a:ext cx="11045710" cy="709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0E8AF6-C53F-E9AB-2B5F-10A91D2F1845}"/>
              </a:ext>
            </a:extLst>
          </p:cNvPr>
          <p:cNvSpPr/>
          <p:nvPr/>
        </p:nvSpPr>
        <p:spPr>
          <a:xfrm>
            <a:off x="560199" y="3541557"/>
            <a:ext cx="11045710" cy="709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0CF39D-2EF3-1A31-689F-A0F2F9B68267}"/>
              </a:ext>
            </a:extLst>
          </p:cNvPr>
          <p:cNvGrpSpPr/>
          <p:nvPr/>
        </p:nvGrpSpPr>
        <p:grpSpPr>
          <a:xfrm>
            <a:off x="5469121" y="3048214"/>
            <a:ext cx="1423510" cy="276999"/>
            <a:chOff x="7056433" y="789960"/>
            <a:chExt cx="1083146" cy="2107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AB8EB4-A129-C5AC-281B-4F5DEB711139}"/>
                </a:ext>
              </a:extLst>
            </p:cNvPr>
            <p:cNvSpPr txBox="1"/>
            <p:nvPr/>
          </p:nvSpPr>
          <p:spPr>
            <a:xfrm>
              <a:off x="7056433" y="789960"/>
              <a:ext cx="960166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>
                  <a:solidFill>
                    <a:schemeClr val="bg1"/>
                  </a:solidFill>
                </a:rPr>
                <a:t>管理员用例说明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4EBEEC6-1E80-743C-2617-B879902B3BB7}"/>
                </a:ext>
              </a:extLst>
            </p:cNvPr>
            <p:cNvSpPr/>
            <p:nvPr/>
          </p:nvSpPr>
          <p:spPr>
            <a:xfrm rot="16200000" flipV="1">
              <a:off x="8016597" y="839808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1D19B5-5514-80EF-2444-7E2D5AD9179F}"/>
              </a:ext>
            </a:extLst>
          </p:cNvPr>
          <p:cNvGrpSpPr/>
          <p:nvPr/>
        </p:nvGrpSpPr>
        <p:grpSpPr>
          <a:xfrm>
            <a:off x="4055273" y="3800516"/>
            <a:ext cx="1558066" cy="276999"/>
            <a:chOff x="6454082" y="797208"/>
            <a:chExt cx="1185529" cy="21076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FF4D085-672C-2178-0C85-A5BFA4593C1A}"/>
                </a:ext>
              </a:extLst>
            </p:cNvPr>
            <p:cNvSpPr txBox="1"/>
            <p:nvPr/>
          </p:nvSpPr>
          <p:spPr>
            <a:xfrm>
              <a:off x="6562353" y="797208"/>
              <a:ext cx="1077258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bg1"/>
                  </a:solidFill>
                </a:rPr>
                <a:t>农场员工用例说明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9479EDEF-211F-2233-2CA4-562E629C9CEC}"/>
                </a:ext>
              </a:extLst>
            </p:cNvPr>
            <p:cNvSpPr/>
            <p:nvPr/>
          </p:nvSpPr>
          <p:spPr>
            <a:xfrm rot="5400000" flipH="1" flipV="1">
              <a:off x="6444972" y="839808"/>
              <a:ext cx="132091" cy="1138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05AAA-D3B2-C830-7CDA-1FF8452EDC13}"/>
              </a:ext>
            </a:extLst>
          </p:cNvPr>
          <p:cNvSpPr txBox="1"/>
          <p:nvPr/>
        </p:nvSpPr>
        <p:spPr>
          <a:xfrm>
            <a:off x="843326" y="1185499"/>
            <a:ext cx="1846659" cy="83099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4800">
                <a:solidFill>
                  <a:schemeClr val="accent1"/>
                </a:solidFill>
              </a:rPr>
              <a:t>管理员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67BAC-E6A2-59DB-2D21-EEF657135329}"/>
              </a:ext>
            </a:extLst>
          </p:cNvPr>
          <p:cNvSpPr txBox="1"/>
          <p:nvPr/>
        </p:nvSpPr>
        <p:spPr>
          <a:xfrm>
            <a:off x="9198135" y="4841520"/>
            <a:ext cx="1830033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</a:rPr>
              <a:t>农场员工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5BB88F-B535-F784-5DB9-371015545EED}"/>
              </a:ext>
            </a:extLst>
          </p:cNvPr>
          <p:cNvSpPr txBox="1"/>
          <p:nvPr/>
        </p:nvSpPr>
        <p:spPr>
          <a:xfrm>
            <a:off x="4045734" y="4510204"/>
            <a:ext cx="4074640" cy="8906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农场员工：农场主页公告、农场统计分析、农田管理和农作物自管理。若需要其他模块，管理员可以给员工配置其他功能模块。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4A58D8-6C3F-39B6-FC07-EBCBF357CA68}"/>
              </a:ext>
            </a:extLst>
          </p:cNvPr>
          <p:cNvSpPr txBox="1"/>
          <p:nvPr/>
        </p:nvSpPr>
        <p:spPr>
          <a:xfrm>
            <a:off x="2943175" y="1252177"/>
            <a:ext cx="3894177" cy="880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/>
              <a:t>管理员：拥有系统的所有的功能模块，包括</a:t>
            </a:r>
            <a:r>
              <a:rPr lang="zh-CN" altLang="en-US" sz="1200">
                <a:latin typeface="+mn-ea"/>
              </a:rPr>
              <a:t>：</a:t>
            </a:r>
            <a:r>
              <a:rPr lang="zh-CN" altLang="zh-CN" sz="1200" kern="10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智慧农田管理平台的功能模块，农田管理模块、农资管理模块、系统管理模块、环境监测分析模块、系统首页模块</a:t>
            </a:r>
            <a:r>
              <a:rPr lang="zh-CN" altLang="en-US" sz="1200" kern="10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27EF2A-EAD0-5E16-DC5B-B8C4564AE453}"/>
              </a:ext>
            </a:extLst>
          </p:cNvPr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A3F099-FEC6-46E6-5175-4C12FA4F1A68}"/>
                </a:ext>
              </a:extLst>
            </p:cNvPr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设计思路</a:t>
              </a:r>
              <a:endParaRPr lang="zh-CN" altLang="en-US" sz="2000" dirty="0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B06BD6D7-DD1D-DF8F-4393-9BC4AEEB2DE8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A34D1AA-6ED0-4F83-102A-8636E411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5" y="94981"/>
            <a:ext cx="4620217" cy="34465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74C699C-96DB-252E-088D-BA17A28B8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8" y="3528130"/>
            <a:ext cx="3419944" cy="30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A98BB-7EB2-ED61-3D09-FBCED9B3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3F56BD-26F0-CD93-8FF5-CBBCE177DAB3}"/>
              </a:ext>
            </a:extLst>
          </p:cNvPr>
          <p:cNvSpPr/>
          <p:nvPr/>
        </p:nvSpPr>
        <p:spPr>
          <a:xfrm>
            <a:off x="50389" y="5824365"/>
            <a:ext cx="3988205" cy="709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80BD37-FF53-0404-F8C2-B73F8F12BB0E}"/>
              </a:ext>
            </a:extLst>
          </p:cNvPr>
          <p:cNvGrpSpPr/>
          <p:nvPr/>
        </p:nvGrpSpPr>
        <p:grpSpPr>
          <a:xfrm>
            <a:off x="2513478" y="6040708"/>
            <a:ext cx="1411541" cy="276999"/>
            <a:chOff x="7017455" y="2452727"/>
            <a:chExt cx="1074038" cy="2107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67B1EDA-D736-8D73-BACE-7676281E177D}"/>
                </a:ext>
              </a:extLst>
            </p:cNvPr>
            <p:cNvSpPr txBox="1"/>
            <p:nvPr/>
          </p:nvSpPr>
          <p:spPr>
            <a:xfrm>
              <a:off x="7017455" y="2452727"/>
              <a:ext cx="960166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>
                  <a:solidFill>
                    <a:schemeClr val="bg1"/>
                  </a:solidFill>
                </a:rPr>
                <a:t>管理员用例说明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70318D3-141A-622D-9E26-5DB420A58A79}"/>
                </a:ext>
              </a:extLst>
            </p:cNvPr>
            <p:cNvSpPr/>
            <p:nvPr/>
          </p:nvSpPr>
          <p:spPr>
            <a:xfrm rot="16200000" flipV="1">
              <a:off x="7968511" y="2501176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02EB560-92E4-C11D-0A0B-6682EF63E138}"/>
              </a:ext>
            </a:extLst>
          </p:cNvPr>
          <p:cNvSpPr txBox="1"/>
          <p:nvPr/>
        </p:nvSpPr>
        <p:spPr>
          <a:xfrm>
            <a:off x="843327" y="1185499"/>
            <a:ext cx="1805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</a:rPr>
              <a:t>库表设计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31F5C7-6DBA-7700-A800-B927CD6A3ED6}"/>
              </a:ext>
            </a:extLst>
          </p:cNvPr>
          <p:cNvSpPr txBox="1"/>
          <p:nvPr/>
        </p:nvSpPr>
        <p:spPr>
          <a:xfrm>
            <a:off x="362020" y="2170161"/>
            <a:ext cx="3260855" cy="14340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>
                <a:effectLst/>
                <a:latin typeface="+mn-ea"/>
                <a:cs typeface="宋体" panose="02010600030101010101" pitchFamily="2" charset="-122"/>
              </a:rPr>
              <a:t>智慧农田管理平台使用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MySQL</a:t>
            </a:r>
            <a:r>
              <a:rPr lang="zh-CN" altLang="zh-CN" sz="1200" kern="100">
                <a:effectLst/>
                <a:latin typeface="+mn-ea"/>
                <a:cs typeface="宋体" panose="02010600030101010101" pitchFamily="2" charset="-122"/>
              </a:rPr>
              <a:t>作为数据库管理系统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：一共有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10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张表：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inventory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notice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purchase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sales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statistic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sys_dict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sys_men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sys_role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1200" kern="100">
                <a:effectLst/>
                <a:latin typeface="+mn-ea"/>
                <a:cs typeface="宋体" panose="02010600030101010101" pitchFamily="2" charset="-122"/>
              </a:rPr>
              <a:t>sys_role_menu,sys_user</a:t>
            </a:r>
            <a:r>
              <a:rPr lang="zh-CN" altLang="en-US" sz="1200" kern="100">
                <a:effectLst/>
                <a:latin typeface="+mn-ea"/>
                <a:cs typeface="宋体" panose="02010600030101010101" pitchFamily="2" charset="-122"/>
              </a:rPr>
              <a:t>。</a:t>
            </a:r>
            <a:endParaRPr lang="en-US" altLang="zh-CN" sz="1200" kern="100">
              <a:effectLst/>
              <a:latin typeface="+mn-ea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9E914D-A2C2-DEC7-FC7E-E417E2685F9D}"/>
              </a:ext>
            </a:extLst>
          </p:cNvPr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428D03D-E13C-FE4C-165C-91E554E82035}"/>
                </a:ext>
              </a:extLst>
            </p:cNvPr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设计思路</a:t>
              </a:r>
              <a:endParaRPr lang="zh-CN" altLang="en-US" sz="2000" dirty="0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CE5EC017-B6D0-304A-FF8E-4BE76F3B52A8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FBA6A01-520D-BEA3-F12B-54C25902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84" y="2247663"/>
            <a:ext cx="8103016" cy="46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4342" y="2249524"/>
            <a:ext cx="3204550" cy="454533"/>
            <a:chOff x="6191601" y="2351665"/>
            <a:chExt cx="2538072" cy="360000"/>
          </a:xfrm>
        </p:grpSpPr>
        <p:sp>
          <p:nvSpPr>
            <p:cNvPr id="3" name="矩形 2"/>
            <p:cNvSpPr/>
            <p:nvPr/>
          </p:nvSpPr>
          <p:spPr>
            <a:xfrm>
              <a:off x="6191601" y="2351665"/>
              <a:ext cx="2538072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0831" y="2396227"/>
              <a:ext cx="1632447" cy="24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员工管理活动图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4232691" y="922915"/>
            <a:ext cx="3694679" cy="518456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189060" y="4830436"/>
            <a:ext cx="3204552" cy="454533"/>
            <a:chOff x="6253851" y="2351665"/>
            <a:chExt cx="2538074" cy="360000"/>
          </a:xfrm>
        </p:grpSpPr>
        <p:sp>
          <p:nvSpPr>
            <p:cNvPr id="9" name="矩形 8"/>
            <p:cNvSpPr/>
            <p:nvPr/>
          </p:nvSpPr>
          <p:spPr>
            <a:xfrm>
              <a:off x="6253851" y="2351665"/>
              <a:ext cx="25380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8732" y="2432178"/>
              <a:ext cx="1632447" cy="24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菜单管理活动图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64342" y="1138759"/>
            <a:ext cx="3204552" cy="8906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员工管理：管理登录系统，未登录返回登录页面，登录成功后人，进入员工管理模块：信息、删除、编辑员工。</a:t>
            </a:r>
            <a:endParaRPr lang="zh-CN" altLang="en-US" sz="1200" dirty="0"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8189060" y="5611183"/>
            <a:ext cx="473308" cy="493879"/>
            <a:chOff x="3561716" y="1094740"/>
            <a:chExt cx="36513" cy="38100"/>
          </a:xfrm>
        </p:grpSpPr>
        <p:sp>
          <p:nvSpPr>
            <p:cNvPr id="14" name="Line 181"/>
            <p:cNvSpPr>
              <a:spLocks noChangeShapeType="1"/>
            </p:cNvSpPr>
            <p:nvPr/>
          </p:nvSpPr>
          <p:spPr bwMode="auto">
            <a:xfrm flipV="1">
              <a:off x="3561716" y="1094740"/>
              <a:ext cx="36512" cy="3698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3561716" y="1094740"/>
              <a:ext cx="36513" cy="38100"/>
            </a:xfrm>
            <a:custGeom>
              <a:avLst/>
              <a:gdLst>
                <a:gd name="T0" fmla="*/ 0 w 23"/>
                <a:gd name="T1" fmla="*/ 0 h 24"/>
                <a:gd name="T2" fmla="*/ 23 w 23"/>
                <a:gd name="T3" fmla="*/ 0 h 24"/>
                <a:gd name="T4" fmla="*/ 23 w 2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23" y="0"/>
                  </a:lnTo>
                  <a:lnTo>
                    <a:pt x="23" y="24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877439" y="5486519"/>
            <a:ext cx="2574047" cy="6136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latin typeface="+mn-ea"/>
              </a:rPr>
              <a:t>菜单管理：管理员登录系统后，进行菜单管理：新增、删除、编辑菜单</a:t>
            </a:r>
            <a:endParaRPr lang="zh-CN" altLang="en-US" sz="1200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2474517" cy="400110"/>
            <a:chOff x="493006" y="316630"/>
            <a:chExt cx="2474517" cy="400110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设计思路：活动图</a:t>
              </a:r>
              <a:endParaRPr lang="zh-CN" altLang="en-US" sz="2000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DAC8DC14-0D7F-88CD-E22A-91A78E905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8" y="2704057"/>
            <a:ext cx="2959252" cy="396260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77A806E-CA03-F58B-1337-FD2364D5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60" y="698032"/>
            <a:ext cx="2720079" cy="41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7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665917" y="5125781"/>
            <a:ext cx="688141" cy="688141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645568" y="5124769"/>
            <a:ext cx="739105" cy="688141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10707156" y="5124768"/>
            <a:ext cx="737872" cy="688141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 cstate="screen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流程图: 数据 31"/>
          <p:cNvSpPr/>
          <p:nvPr/>
        </p:nvSpPr>
        <p:spPr>
          <a:xfrm>
            <a:off x="3292519" y="3315431"/>
            <a:ext cx="3176332" cy="63526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33656" y="2256653"/>
            <a:ext cx="3176332" cy="635267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71298" y="323947"/>
            <a:ext cx="1961556" cy="400110"/>
            <a:chOff x="493006" y="316630"/>
            <a:chExt cx="1961556" cy="400110"/>
          </a:xfrm>
        </p:grpSpPr>
        <p:sp>
          <p:nvSpPr>
            <p:cNvPr id="38" name="文本框 37"/>
            <p:cNvSpPr txBox="1"/>
            <p:nvPr/>
          </p:nvSpPr>
          <p:spPr>
            <a:xfrm>
              <a:off x="731013" y="31663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系统功能介绍</a:t>
              </a:r>
              <a:endParaRPr lang="zh-CN" altLang="en-US" sz="2000" dirty="0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141445" y="15758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系统功能介绍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142502" y="1935039"/>
            <a:ext cx="379988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农场统计分析、农田管理、农场物资管理、系统管理</a:t>
            </a:r>
            <a:endParaRPr lang="zh-CN" altLang="en-US" sz="1200" dirty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51383" y="4374208"/>
            <a:ext cx="3176332" cy="635266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81019" y="452530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</a:rPr>
                <a:t>农场统计分析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92519" y="3463787"/>
            <a:ext cx="1601100" cy="1545689"/>
            <a:chOff x="3292519" y="3463787"/>
            <a:chExt cx="1601100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698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19" y="3953506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88216" y="34637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</a:rPr>
                <a:t>农田管理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3656" y="2399780"/>
            <a:ext cx="2011468" cy="1550918"/>
            <a:chOff x="5833656" y="2399780"/>
            <a:chExt cx="2011468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920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656" y="2892830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9352" y="239978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</a:rPr>
                <a:t>农场物资管理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74792" y="1197876"/>
            <a:ext cx="3176332" cy="1694045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267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3143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92" y="1833143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92054" y="131899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</a:rPr>
                <a:t>系统管理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255622" y="5124768"/>
            <a:ext cx="2446054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农场统计分析：农场环境监测和农田管理。农场环境监测：通过</a:t>
            </a:r>
            <a:r>
              <a:rPr lang="en-US" altLang="zh-CN" sz="1200">
                <a:latin typeface="+mn-ea"/>
              </a:rPr>
              <a:t>echarts</a:t>
            </a:r>
            <a:r>
              <a:rPr lang="zh-CN" altLang="en-US" sz="1200">
                <a:latin typeface="+mn-ea"/>
              </a:rPr>
              <a:t>绘制各种图表展示农场信息。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22797" y="4124300"/>
            <a:ext cx="2446054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农田管理：可以新增、编辑、删除和搜索农田，查看各块农田的环境信息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646000" y="3027399"/>
            <a:ext cx="2446054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+mn-ea"/>
              </a:rPr>
              <a:t>农场物资管理包括：物资采购、物质库存、农作物出售等三大模块。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25107" y="1968606"/>
            <a:ext cx="2446054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+mn-ea"/>
              </a:rPr>
              <a:t>系统管理：系统公告管理、农场员工管理、系统角色管理、系统菜单管理。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18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53" y="2260887"/>
            <a:ext cx="3284820" cy="218988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279652" y="4523326"/>
            <a:ext cx="3284821" cy="1086649"/>
            <a:chOff x="406306" y="2717043"/>
            <a:chExt cx="2500311" cy="827126"/>
          </a:xfrm>
        </p:grpSpPr>
        <p:sp>
          <p:nvSpPr>
            <p:cNvPr id="15" name="矩形 14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1159" y="2787543"/>
              <a:ext cx="960510" cy="23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农场环境检测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6306" y="3077043"/>
              <a:ext cx="2500311" cy="4671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latin typeface="+mn-ea"/>
                </a:rPr>
                <a:t>农场环境检测：环境数据折线图、农场设备统计图、实时数据图和视频监控模块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298" y="323947"/>
            <a:ext cx="1448595" cy="400110"/>
            <a:chOff x="493006" y="316630"/>
            <a:chExt cx="1448595" cy="400110"/>
          </a:xfrm>
        </p:grpSpPr>
        <p:sp>
          <p:nvSpPr>
            <p:cNvPr id="20" name="文本框 19"/>
            <p:cNvSpPr txBox="1"/>
            <p:nvPr/>
          </p:nvSpPr>
          <p:spPr>
            <a:xfrm>
              <a:off x="731013" y="3166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/>
                <a:t>功能介绍</a:t>
              </a:r>
              <a:endParaRPr lang="zh-CN" altLang="en-US" sz="2000" dirty="0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630F8C5-69DA-ECA9-505C-1AB10BA780BE}"/>
              </a:ext>
            </a:extLst>
          </p:cNvPr>
          <p:cNvSpPr txBox="1"/>
          <p:nvPr/>
        </p:nvSpPr>
        <p:spPr>
          <a:xfrm>
            <a:off x="843327" y="1185499"/>
            <a:ext cx="1805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4396D56-0496-4677-4F6B-0D41AED7C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" y="1875007"/>
            <a:ext cx="7947225" cy="418634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DE278F7-AB5C-675A-4C67-D188EDB986E9}"/>
              </a:ext>
            </a:extLst>
          </p:cNvPr>
          <p:cNvSpPr txBox="1"/>
          <p:nvPr/>
        </p:nvSpPr>
        <p:spPr>
          <a:xfrm>
            <a:off x="471297" y="1152177"/>
            <a:ext cx="271752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</a:rPr>
              <a:t>农场环境监测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7325"/>
      </p:ext>
    </p:extLst>
  </p:cSld>
  <p:clrMapOvr>
    <a:masterClrMapping/>
  </p:clrMapOvr>
</p:sld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805</Words>
  <Application>Microsoft Office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Impact</vt:lpstr>
      <vt:lpstr>Segoe UI</vt:lpstr>
      <vt:lpstr>Times New Roman</vt:lpstr>
      <vt:lpstr>版式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小法 白</cp:lastModifiedBy>
  <cp:revision>40</cp:revision>
  <dcterms:created xsi:type="dcterms:W3CDTF">2014-12-24T03:19:07Z</dcterms:created>
  <dcterms:modified xsi:type="dcterms:W3CDTF">2024-12-14T12:03:10Z</dcterms:modified>
</cp:coreProperties>
</file>