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4"/>
  </p:notesMasterIdLst>
  <p:handoutMasterIdLst>
    <p:handoutMasterId r:id="rId25"/>
  </p:handoutMasterIdLst>
  <p:sldIdLst>
    <p:sldId id="291" r:id="rId3"/>
    <p:sldId id="262" r:id="rId4"/>
    <p:sldId id="256" r:id="rId5"/>
    <p:sldId id="314" r:id="rId6"/>
    <p:sldId id="259" r:id="rId7"/>
    <p:sldId id="292" r:id="rId8"/>
    <p:sldId id="317" r:id="rId9"/>
    <p:sldId id="315" r:id="rId10"/>
    <p:sldId id="316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293" r:id="rId22"/>
    <p:sldId id="288" r:id="rId23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9" autoAdjust="0"/>
    <p:restoredTop sz="94660"/>
  </p:normalViewPr>
  <p:slideViewPr>
    <p:cSldViewPr>
      <p:cViewPr varScale="1">
        <p:scale>
          <a:sx n="48" d="100"/>
          <a:sy n="48" d="100"/>
        </p:scale>
        <p:origin x="-654" y="-23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BFA6-89EB-4D76-957E-E1C3AE8B4DC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9484-7E19-44C5-BBA7-95554098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14814" y="1615108"/>
            <a:ext cx="10147990" cy="4426102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9600"/>
            </a:lvl1pPr>
          </a:lstStyle>
          <a:p>
            <a:r>
              <a:rPr lang="en-US" altLang="ja-JP" dirty="0" smtClean="0"/>
              <a:t>Presentation</a:t>
            </a:r>
            <a:br>
              <a:rPr lang="en-US" altLang="ja-JP" dirty="0" smtClean="0"/>
            </a:br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758830" y="6439644"/>
            <a:ext cx="10153128" cy="158417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36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</a:p>
          <a:p>
            <a:r>
              <a:rPr lang="en-US" dirty="0" smtClean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614814" y="6079604"/>
            <a:ext cx="10153128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2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9901" y="2683618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0301" y="5184075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5920" y="3466626"/>
            <a:ext cx="10050393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69785" y="5935588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758830" y="7704356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17" y="8455869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356978" y="2551212"/>
            <a:ext cx="5265948" cy="6243067"/>
          </a:xfrm>
        </p:spPr>
        <p:txBody>
          <a:bodyPr anchor="ctr">
            <a:normAutofit/>
          </a:bodyPr>
          <a:lstStyle>
            <a:lvl1pPr algn="l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694934" y="4304948"/>
            <a:ext cx="10738556" cy="2782768"/>
          </a:xfrm>
        </p:spPr>
        <p:txBody>
          <a:bodyPr anchor="ctr"/>
          <a:lstStyle>
            <a:lvl1pPr algn="l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302" y="3631332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666" y="4664988"/>
            <a:ext cx="16417824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014538" y="2766889"/>
            <a:ext cx="5760516" cy="5760516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92" y="2765632"/>
            <a:ext cx="8476929" cy="721683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5328592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253290" y="8210533"/>
            <a:ext cx="5760000" cy="766544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5" grpId="0" build="p" animBg="1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6302" y="306478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448802" y="6347140"/>
            <a:ext cx="4354395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182766" y="436127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4625266" y="7643630"/>
            <a:ext cx="4354395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24" name="図プレースホルダー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359230" y="2617184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21288877">
            <a:off x="8801730" y="5899538"/>
            <a:ext cx="4354395" cy="607972"/>
          </a:xfrm>
          <a:gradFill flip="none" rotWithShape="1">
            <a:gsLst>
              <a:gs pos="0">
                <a:schemeClr val="accent3">
                  <a:alpha val="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535694" y="3477508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21288877">
            <a:off x="12978194" y="6759862"/>
            <a:ext cx="4354395" cy="607972"/>
          </a:xfr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34294" y="7303740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038752" y="8599884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4" y="687169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63687" y="759177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5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5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25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7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2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82766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99190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815614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8" y="2906150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4" name="グラフ プレースホルダー 5"/>
          <p:cNvSpPr>
            <a:spLocks noGrp="1"/>
          </p:cNvSpPr>
          <p:nvPr>
            <p:ph type="chart" sz="quarter" idx="26" hasCustomPrompt="1"/>
          </p:nvPr>
        </p:nvSpPr>
        <p:spPr>
          <a:xfrm>
            <a:off x="5302706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5" name="グラフ プレースホルダー 5"/>
          <p:cNvSpPr>
            <a:spLocks noGrp="1"/>
          </p:cNvSpPr>
          <p:nvPr>
            <p:ph type="chart" sz="quarter" idx="27" hasCustomPrompt="1"/>
          </p:nvPr>
        </p:nvSpPr>
        <p:spPr>
          <a:xfrm>
            <a:off x="9129752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6" name="グラフ プレースホルダー 5"/>
          <p:cNvSpPr>
            <a:spLocks noGrp="1"/>
          </p:cNvSpPr>
          <p:nvPr>
            <p:ph type="chart" sz="quarter" idx="28" hasCustomPrompt="1"/>
          </p:nvPr>
        </p:nvSpPr>
        <p:spPr>
          <a:xfrm>
            <a:off x="12952903" y="2900254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8677" y="6727676"/>
            <a:ext cx="3448065" cy="505659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326782" y="6727676"/>
            <a:ext cx="3448065" cy="505659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143206" y="6727676"/>
            <a:ext cx="3448065" cy="50565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959630" y="6727676"/>
            <a:ext cx="3448065" cy="505659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7" name="表プレースホルダー 6"/>
          <p:cNvSpPr>
            <a:spLocks noGrp="1"/>
          </p:cNvSpPr>
          <p:nvPr>
            <p:ph type="tbl" sz="quarter" idx="22" hasCustomPrompt="1"/>
          </p:nvPr>
        </p:nvSpPr>
        <p:spPr>
          <a:xfrm>
            <a:off x="1798390" y="2840039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3" name="表プレースホルダー 6"/>
          <p:cNvSpPr>
            <a:spLocks noGrp="1"/>
          </p:cNvSpPr>
          <p:nvPr>
            <p:ph type="tbl" sz="quarter" idx="23" hasCustomPrompt="1"/>
          </p:nvPr>
        </p:nvSpPr>
        <p:spPr>
          <a:xfrm>
            <a:off x="6766942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4" name="表プレースホルダー 6"/>
          <p:cNvSpPr>
            <a:spLocks noGrp="1"/>
          </p:cNvSpPr>
          <p:nvPr>
            <p:ph type="tbl" sz="quarter" idx="24" hasCustomPrompt="1"/>
          </p:nvPr>
        </p:nvSpPr>
        <p:spPr>
          <a:xfrm>
            <a:off x="11735369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38750" y="3813742"/>
            <a:ext cx="12313368" cy="1329758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4800" baseline="0">
                <a:latin typeface="Aleo-BoldItalic" pitchFamily="34" charset="0"/>
              </a:defRPr>
            </a:lvl1pPr>
          </a:lstStyle>
          <a:p>
            <a:r>
              <a:rPr lang="en-US" altLang="ja-JP" dirty="0" smtClean="0"/>
              <a:t>Text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38750" y="4936096"/>
            <a:ext cx="10153128" cy="567444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Text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254774" y="8095828"/>
            <a:ext cx="9289032" cy="1800200"/>
          </a:xfrm>
        </p:spPr>
        <p:txBody>
          <a:bodyPr anchor="b">
            <a:normAutofit/>
          </a:bodyPr>
          <a:lstStyle>
            <a:lvl1pPr algn="r">
              <a:defRPr sz="2400">
                <a:latin typeface="+mn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7920881" cy="626469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563271" y="5863580"/>
            <a:ext cx="6748737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3258" y="6655668"/>
            <a:ext cx="6696744" cy="2449876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14977665" cy="4680520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22413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22487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599422" y="6131586"/>
            <a:ext cx="6168893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827343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10304278" y="6131586"/>
            <a:ext cx="6168893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970030" y="7150206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83330" y="7149860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582367" y="2479204"/>
            <a:ext cx="15265696" cy="4176464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15064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7879804"/>
            <a:ext cx="15265697" cy="1665265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017193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1078" y="276723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991079" y="579157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991079" y="6655668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7375748"/>
            <a:ext cx="6814885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694399" y="651165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4399" y="7375748"/>
            <a:ext cx="6768751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212555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1654374" y="3081264"/>
            <a:ext cx="1435564" cy="14355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212553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>
                    <a:lumMod val="7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212555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654374" y="5161312"/>
            <a:ext cx="1435564" cy="1435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212553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3212555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654374" y="7257728"/>
            <a:ext cx="1435564" cy="1435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3212553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989419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9431238" y="3081264"/>
            <a:ext cx="1435564" cy="14355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989417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989419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9431238" y="5161312"/>
            <a:ext cx="1435564" cy="14355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989417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989419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431238" y="7257728"/>
            <a:ext cx="1435564" cy="14355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989417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8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5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75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25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750"/>
                            </p:stCondLst>
                            <p:childTnLst>
                              <p:par>
                                <p:cTn id="1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25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2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SECTION</a:t>
            </a:r>
            <a:br>
              <a:rPr lang="en-US" altLang="ja-JP" dirty="0" smtClean="0"/>
            </a:br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SECTION 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168804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807796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383861"/>
            <a:ext cx="15265697" cy="116120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7879804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158430" y="8095828"/>
            <a:ext cx="13969552" cy="180020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02246" y="7807796"/>
            <a:ext cx="14905656" cy="1296144"/>
          </a:xfrm>
        </p:spPr>
        <p:txBody>
          <a:bodyPr anchor="b">
            <a:normAutofit/>
          </a:bodyPr>
          <a:lstStyle>
            <a:lvl1pPr algn="l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02246" y="8887916"/>
            <a:ext cx="14905656" cy="864096"/>
          </a:xfrm>
        </p:spPr>
        <p:txBody>
          <a:bodyPr anchor="t">
            <a:normAutofit/>
          </a:bodyPr>
          <a:lstStyle>
            <a:lvl1pPr algn="l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54374" y="5359524"/>
            <a:ext cx="14905656" cy="1296144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654374" y="6439644"/>
            <a:ext cx="14905656" cy="864096"/>
          </a:xfrm>
        </p:spPr>
        <p:txBody>
          <a:bodyPr anchor="t">
            <a:normAutofit/>
          </a:bodyPr>
          <a:lstStyle>
            <a:lvl1pPr algn="ctr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1375455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519470" y="462980"/>
            <a:ext cx="6552728" cy="2808312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19470" y="3271292"/>
            <a:ext cx="6552728" cy="1584176"/>
          </a:xfrm>
        </p:spPr>
        <p:txBody>
          <a:bodyPr anchor="t">
            <a:normAutofit/>
          </a:bodyPr>
          <a:lstStyle>
            <a:lvl1pPr algn="l">
              <a:defRPr sz="2800" baseline="0">
                <a:solidFill>
                  <a:schemeClr val="tx1"/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278433" y="1052966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7271285" y="8165936"/>
            <a:ext cx="6982211" cy="29183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4635565" y="11523483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6266517" y="8789800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2366" y="2551212"/>
            <a:ext cx="14905656" cy="2808312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582366" y="5503540"/>
            <a:ext cx="14905656" cy="1584176"/>
          </a:xfrm>
        </p:spPr>
        <p:txBody>
          <a:bodyPr anchor="t">
            <a:normAutofit/>
          </a:bodyPr>
          <a:lstStyle>
            <a:lvl1pPr algn="ctr"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8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7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 smtClean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3" r:id="rId3"/>
    <p:sldLayoutId id="2147483661" r:id="rId4"/>
    <p:sldLayoutId id="2147483672" r:id="rId5"/>
    <p:sldLayoutId id="2147483684" r:id="rId6"/>
    <p:sldLayoutId id="2147483674" r:id="rId7"/>
    <p:sldLayoutId id="2147483679" r:id="rId8"/>
    <p:sldLayoutId id="2147483676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47858" y="9534527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3105263" y="9534527"/>
            <a:ext cx="426683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AD88-CD89-445B-80D2-D1F46C8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54" r:id="rId3"/>
    <p:sldLayoutId id="2147483655" r:id="rId4"/>
    <p:sldLayoutId id="2147483668" r:id="rId5"/>
    <p:sldLayoutId id="2147483656" r:id="rId6"/>
    <p:sldLayoutId id="2147483658" r:id="rId7"/>
    <p:sldLayoutId id="2147483659" r:id="rId8"/>
    <p:sldLayoutId id="2147483673" r:id="rId9"/>
    <p:sldLayoutId id="2147483677" r:id="rId10"/>
    <p:sldLayoutId id="2147483675" r:id="rId11"/>
    <p:sldLayoutId id="2147483680" r:id="rId12"/>
    <p:sldLayoutId id="2147483678" r:id="rId13"/>
    <p:sldLayoutId id="2147483669" r:id="rId14"/>
    <p:sldLayoutId id="2147483660" r:id="rId15"/>
    <p:sldLayoutId id="2147483663" r:id="rId16"/>
    <p:sldLayoutId id="2147483666" r:id="rId17"/>
    <p:sldLayoutId id="2147483670" r:id="rId18"/>
    <p:sldLayoutId id="2147483682" r:id="rId19"/>
    <p:sldLayoutId id="2147483665" r:id="rId20"/>
    <p:sldLayoutId id="2147483683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gilpress/2016/03/23/data-preparation-most-time-consuming-least-enjoyable-data-science-task-survey-says/#37517abb6f6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pt len perser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589" y="7937"/>
            <a:ext cx="10510213" cy="31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98590" y="4927476"/>
            <a:ext cx="15198303" cy="1224136"/>
          </a:xfrm>
        </p:spPr>
        <p:txBody>
          <a:bodyPr/>
          <a:lstStyle/>
          <a:p>
            <a:pPr algn="ctr"/>
            <a:r>
              <a:rPr lang="en-US" sz="4000" b="1" dirty="0" smtClean="0"/>
              <a:t>HOW TO PREPARATION </a:t>
            </a:r>
            <a:br>
              <a:rPr lang="en-US" sz="4000" b="1" dirty="0" smtClean="0"/>
            </a:br>
            <a:r>
              <a:rPr lang="en-US" sz="4000" b="1" dirty="0" smtClean="0"/>
              <a:t>DATA PREPARATION AND WRANGLING</a:t>
            </a:r>
            <a:endParaRPr 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4030638" y="8455868"/>
            <a:ext cx="8352928" cy="129614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latin typeface="Adobe Gothic Std B" pitchFamily="34" charset="-128"/>
                <a:ea typeface="Adobe Gothic Std B" pitchFamily="34" charset="-128"/>
              </a:rPr>
              <a:t>Firman</a:t>
            </a:r>
            <a:r>
              <a:rPr lang="en-US" sz="3600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3600" b="1" dirty="0" err="1" smtClean="0">
                <a:latin typeface="Adobe Gothic Std B" pitchFamily="34" charset="-128"/>
                <a:ea typeface="Adobe Gothic Std B" pitchFamily="34" charset="-128"/>
              </a:rPr>
              <a:t>Brilian</a:t>
            </a:r>
            <a:endParaRPr lang="en-US" sz="36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r>
              <a:rPr lang="en-US" sz="3600" b="1" dirty="0" smtClean="0">
                <a:latin typeface="Adobe Gothic Std B" pitchFamily="34" charset="-128"/>
                <a:ea typeface="Adobe Gothic Std B" pitchFamily="34" charset="-128"/>
              </a:rPr>
              <a:t>Data Scientist </a:t>
            </a:r>
          </a:p>
          <a:p>
            <a:pPr algn="ctr"/>
            <a:r>
              <a:rPr lang="en-US" sz="3600" b="1" dirty="0" smtClean="0">
                <a:latin typeface="Adobe Gothic Std B" pitchFamily="34" charset="-128"/>
                <a:ea typeface="Adobe Gothic Std B" pitchFamily="34" charset="-128"/>
              </a:rPr>
              <a:t>PT Len (PERSERO)</a:t>
            </a:r>
            <a:endParaRPr lang="en-US" sz="36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AutoShape 2" descr="Image result for data science indones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data science indones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data science indones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mage result for pt len perser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4734" y="462980"/>
            <a:ext cx="12961440" cy="792088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PREPARATION </a:t>
            </a:r>
            <a:endParaRPr lang="en-US" dirty="0"/>
          </a:p>
        </p:txBody>
      </p:sp>
      <p:sp>
        <p:nvSpPr>
          <p:cNvPr id="8" name="AutoShape 2" descr="Image result for cap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cap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cap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Image result for captur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Image result for cap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14" y="4063380"/>
            <a:ext cx="2883362" cy="28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Image result for cle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990" y="4263277"/>
            <a:ext cx="296240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Image result for consu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502" y="4118805"/>
            <a:ext cx="3312368" cy="28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3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4534694" y="3199284"/>
            <a:ext cx="10657184" cy="3600400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NA </a:t>
            </a:r>
            <a:r>
              <a:rPr lang="en-US" sz="6000" dirty="0" smtClean="0">
                <a:sym typeface="Wingdings" pitchFamily="2" charset="2"/>
              </a:rPr>
              <a:t> Not </a:t>
            </a:r>
            <a:r>
              <a:rPr lang="en-US" sz="6000" dirty="0" err="1" smtClean="0">
                <a:sym typeface="Wingdings" pitchFamily="2" charset="2"/>
              </a:rPr>
              <a:t>Availaible</a:t>
            </a:r>
            <a:endParaRPr lang="en-US" sz="6000" dirty="0" smtClean="0"/>
          </a:p>
          <a:p>
            <a:pPr algn="l"/>
            <a:r>
              <a:rPr lang="en-US" sz="6000" dirty="0" smtClean="0"/>
              <a:t>NULL</a:t>
            </a:r>
          </a:p>
          <a:p>
            <a:pPr algn="l"/>
            <a:r>
              <a:rPr lang="en-US" sz="6000" dirty="0" smtClean="0"/>
              <a:t>NAN </a:t>
            </a:r>
            <a:r>
              <a:rPr lang="en-US" sz="6000" dirty="0" smtClean="0">
                <a:sym typeface="Wingdings" pitchFamily="2" charset="2"/>
              </a:rPr>
              <a:t> NOT AND NUMBER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582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2014414" y="2911252"/>
            <a:ext cx="14689632" cy="36004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Factor</a:t>
            </a:r>
            <a:r>
              <a:rPr lang="en-US" sz="3600" dirty="0"/>
              <a:t> 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variable di R yang </a:t>
            </a:r>
            <a:r>
              <a:rPr lang="en-US" sz="3600" dirty="0" err="1"/>
              <a:t>menyimpan</a:t>
            </a:r>
            <a:r>
              <a:rPr lang="en-US" sz="3600" dirty="0"/>
              <a:t> </a:t>
            </a:r>
            <a:r>
              <a:rPr lang="en-US" sz="3600" dirty="0" err="1"/>
              <a:t>daftar</a:t>
            </a:r>
            <a:r>
              <a:rPr lang="en-US" sz="3600" dirty="0"/>
              <a:t> </a:t>
            </a:r>
            <a:r>
              <a:rPr lang="en-US" sz="3600" dirty="0" err="1"/>
              <a:t>nilai-nilai</a:t>
            </a:r>
            <a:r>
              <a:rPr lang="en-US" sz="3600" dirty="0"/>
              <a:t> </a:t>
            </a:r>
            <a:r>
              <a:rPr lang="en-US" sz="3600" dirty="0" err="1"/>
              <a:t>kategori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nominal</a:t>
            </a:r>
            <a:r>
              <a:rPr lang="en-US" sz="3600" dirty="0" smtClean="0"/>
              <a:t>.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err="1"/>
              <a:t>Berikut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beberapa</a:t>
            </a:r>
            <a:r>
              <a:rPr lang="en-US" sz="3600" dirty="0"/>
              <a:t> </a:t>
            </a:r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daftar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kategori</a:t>
            </a:r>
            <a:r>
              <a:rPr lang="en-US" sz="3600" dirty="0"/>
              <a:t> yang </a:t>
            </a:r>
            <a:r>
              <a:rPr lang="en-US" sz="3600" dirty="0" err="1"/>
              <a:t>bisa</a:t>
            </a:r>
            <a:r>
              <a:rPr lang="en-US" sz="3600" dirty="0"/>
              <a:t> </a:t>
            </a:r>
            <a:r>
              <a:rPr lang="en-US" sz="3600" dirty="0" err="1"/>
              <a:t>disimpan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factor</a:t>
            </a:r>
            <a:r>
              <a:rPr lang="en-US" sz="3600" dirty="0" smtClean="0"/>
              <a:t>: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err="1"/>
              <a:t>Nama</a:t>
            </a:r>
            <a:r>
              <a:rPr lang="en-US" sz="3600" dirty="0"/>
              <a:t> </a:t>
            </a:r>
            <a:r>
              <a:rPr lang="en-US" sz="3600" dirty="0" err="1"/>
              <a:t>bulan</a:t>
            </a:r>
            <a:r>
              <a:rPr lang="en-US" sz="3600" dirty="0"/>
              <a:t>: </a:t>
            </a:r>
            <a:r>
              <a:rPr lang="en-US" sz="3600" dirty="0" err="1"/>
              <a:t>Januari</a:t>
            </a:r>
            <a:r>
              <a:rPr lang="en-US" sz="3600" dirty="0"/>
              <a:t>, </a:t>
            </a:r>
            <a:r>
              <a:rPr lang="en-US" sz="3600" dirty="0" err="1"/>
              <a:t>Februari</a:t>
            </a:r>
            <a:r>
              <a:rPr lang="en-US" sz="3600" dirty="0"/>
              <a:t>, </a:t>
            </a:r>
            <a:r>
              <a:rPr lang="en-US" sz="3600" dirty="0" err="1"/>
              <a:t>Maret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606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Use Factor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418" y="2263180"/>
            <a:ext cx="11545719" cy="559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8310" y="8167836"/>
            <a:ext cx="133916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/>
              <a:t>memastikan bahwa variable yang kita gunakan memiliki data terbatas (diskrit)</a:t>
            </a:r>
          </a:p>
          <a:p>
            <a:r>
              <a:rPr lang="sv-SE" sz="2800" dirty="0"/>
              <a:t>dan menginformasikan kepastian ini kepada function atau model analisa yang kita gunaka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4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14814" y="4135388"/>
            <a:ext cx="10147990" cy="1905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PROFILING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1150318" y="3775348"/>
            <a:ext cx="16417824" cy="2664296"/>
          </a:xfrm>
        </p:spPr>
        <p:txBody>
          <a:bodyPr/>
          <a:lstStyle/>
          <a:p>
            <a:pPr algn="l"/>
            <a:r>
              <a:rPr lang="en-US" dirty="0"/>
              <a:t>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pola-pola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data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Dan </a:t>
            </a:r>
            <a:r>
              <a:rPr lang="en-US" dirty="0" err="1"/>
              <a:t>membandingkannya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ekspektasi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scientific yang </a:t>
            </a:r>
            <a:r>
              <a:rPr lang="en-US" dirty="0" err="1"/>
              <a:t>wajar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data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 REGEX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94" y="2839244"/>
            <a:ext cx="9027432" cy="457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726" y="2839244"/>
            <a:ext cx="8038464" cy="457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21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14814" y="4135388"/>
            <a:ext cx="10147990" cy="1905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CLEANSING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670598" y="4135388"/>
            <a:ext cx="12092206" cy="19058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DATA ENRICHMENT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34894" y="1327076"/>
            <a:ext cx="280831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KOTOR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07590" y="1361659"/>
            <a:ext cx="280831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99964" y="1361659"/>
            <a:ext cx="280831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8710" y="3280892"/>
            <a:ext cx="3888433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CLEANSING</a:t>
            </a:r>
          </a:p>
          <a:p>
            <a:pPr algn="ctr"/>
            <a:r>
              <a:rPr lang="en-US" dirty="0" smtClean="0"/>
              <a:t>STANDARISASI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67530" y="3280892"/>
            <a:ext cx="3888433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CLEANSING</a:t>
            </a:r>
          </a:p>
          <a:p>
            <a:pPr algn="ctr"/>
            <a:r>
              <a:rPr lang="en-US" dirty="0" smtClean="0"/>
              <a:t>MISSING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808363" y="3314259"/>
            <a:ext cx="3888433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CLEANSING</a:t>
            </a:r>
          </a:p>
          <a:p>
            <a:pPr algn="ctr"/>
            <a:r>
              <a:rPr lang="en-US" dirty="0" smtClean="0"/>
              <a:t>DEPLIKASI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01329" y="5091269"/>
            <a:ext cx="4480133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ENRICHMENT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8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smtClean="0">
                <a:solidFill>
                  <a:schemeClr val="accent1"/>
                </a:solidFill>
              </a:rPr>
              <a:t>HISTORY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880000" y="3661872"/>
            <a:ext cx="1728192" cy="17281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2018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8355800" y="3689965"/>
            <a:ext cx="1728192" cy="1728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2018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3319670" y="3662582"/>
            <a:ext cx="1728192" cy="1728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2016</a:t>
            </a:r>
          </a:p>
          <a:p>
            <a:pPr algn="ctr"/>
            <a:r>
              <a:rPr lang="en-US" dirty="0" smtClean="0">
                <a:latin typeface="Aleo-Bold" pitchFamily="34" charset="0"/>
              </a:rPr>
              <a:t>2018</a:t>
            </a:r>
            <a:endParaRPr lang="en-US" dirty="0">
              <a:latin typeface="Aleo-Bold" pitchFamily="34" charset="0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0" y="4525968"/>
            <a:ext cx="288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2"/>
            <a:endCxn id="10" idx="6"/>
          </p:cNvCxnSpPr>
          <p:nvPr/>
        </p:nvCxnSpPr>
        <p:spPr>
          <a:xfrm flipH="1" flipV="1">
            <a:off x="4608192" y="4525968"/>
            <a:ext cx="3747608" cy="280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2"/>
            <a:endCxn id="11" idx="6"/>
          </p:cNvCxnSpPr>
          <p:nvPr/>
        </p:nvCxnSpPr>
        <p:spPr>
          <a:xfrm flipH="1">
            <a:off x="10083992" y="4526678"/>
            <a:ext cx="3235678" cy="2738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13" idx="6"/>
          </p:cNvCxnSpPr>
          <p:nvPr/>
        </p:nvCxnSpPr>
        <p:spPr>
          <a:xfrm flipH="1" flipV="1">
            <a:off x="15047862" y="4526678"/>
            <a:ext cx="3238551" cy="7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15408192" y="4525968"/>
            <a:ext cx="287822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1222326" y="5811604"/>
            <a:ext cx="5433027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PT LEN (PERSERO)</a:t>
            </a:r>
          </a:p>
          <a:p>
            <a:pPr algn="ctr"/>
            <a:r>
              <a:rPr lang="en-US" sz="2400" dirty="0" smtClean="0">
                <a:latin typeface="+mj-lt"/>
              </a:rPr>
              <a:t>SYSTEM DAN DATA ANALIS</a:t>
            </a:r>
          </a:p>
          <a:p>
            <a:pPr algn="ctr"/>
            <a:endParaRPr lang="en-US" sz="2400" dirty="0" smtClean="0">
              <a:latin typeface="+mj-lt"/>
            </a:endParaRPr>
          </a:p>
          <a:p>
            <a:pPr algn="ctr"/>
            <a:r>
              <a:rPr lang="en-US" sz="2400" dirty="0" smtClean="0">
                <a:latin typeface="+mj-lt"/>
              </a:rPr>
              <a:t>DIVISI PENGEMBANGAN BISNIS DAN TEKNOLOGI</a:t>
            </a:r>
            <a:endParaRPr lang="en-US" sz="2400" dirty="0">
              <a:latin typeface="+mj-lt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272841" y="5998382"/>
            <a:ext cx="3974191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FACEBOOK DEVELOPER CIRCLES BANDUNG</a:t>
            </a:r>
            <a:endParaRPr lang="en-US" sz="2400" dirty="0">
              <a:latin typeface="+mj-l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2455574" y="5629050"/>
            <a:ext cx="4619766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DATA SCIENCE INDONESIA</a:t>
            </a:r>
          </a:p>
          <a:p>
            <a:pPr algn="ctr"/>
            <a:r>
              <a:rPr lang="en-US" sz="2400" dirty="0" smtClean="0">
                <a:latin typeface="+mj-lt"/>
              </a:rPr>
              <a:t>COMMUNITY PARTNERSHIP JAKARTA</a:t>
            </a:r>
            <a:endParaRPr lang="en-US" sz="2400" dirty="0">
              <a:latin typeface="+mj-lt"/>
            </a:endParaRPr>
          </a:p>
        </p:txBody>
      </p:sp>
      <p:sp>
        <p:nvSpPr>
          <p:cNvPr id="52" name="テキスト プレースホルダー 9"/>
          <p:cNvSpPr txBox="1">
            <a:spLocks/>
          </p:cNvSpPr>
          <p:nvPr/>
        </p:nvSpPr>
        <p:spPr>
          <a:xfrm>
            <a:off x="1006302" y="8023820"/>
            <a:ext cx="16427188" cy="108012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latin typeface="Aleo-BoldItalic" pitchFamily="34" charset="0"/>
              </a:rPr>
              <a:t>“Still keep growing up!”</a:t>
            </a:r>
            <a:endParaRPr lang="en-US" sz="4400" dirty="0">
              <a:latin typeface="Aleo-BoldItal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7802">
        <p14:flip dir="r"/>
      </p:transition>
    </mc:Choice>
    <mc:Fallback xmlns="">
      <p:transition spd="slow" advTm="78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42" grpId="0"/>
      <p:bldP spid="46" grpId="0"/>
      <p:bldP spid="48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1150318" y="2551212"/>
            <a:ext cx="16417824" cy="3312368"/>
          </a:xfrm>
        </p:spPr>
        <p:txBody>
          <a:bodyPr/>
          <a:lstStyle/>
          <a:p>
            <a:pPr algn="l"/>
            <a:r>
              <a:rPr lang="en-US" dirty="0" smtClean="0"/>
              <a:t>PYTHON, R, SQL, MATLAB </a:t>
            </a:r>
            <a:r>
              <a:rPr lang="en-US" dirty="0" err="1" smtClean="0"/>
              <a:t>Dll</a:t>
            </a:r>
            <a:endParaRPr lang="en-US" dirty="0" smtClean="0"/>
          </a:p>
          <a:p>
            <a:pPr algn="l"/>
            <a:r>
              <a:rPr lang="en-US" dirty="0" smtClean="0"/>
              <a:t>POWER BI, QLIKVIEW, TABLEAU, HIGHTCARTS, SISENCE, PLOOTY, </a:t>
            </a:r>
            <a:r>
              <a:rPr lang="en-US" dirty="0" err="1" smtClean="0"/>
              <a:t>Dll</a:t>
            </a:r>
            <a:endParaRPr lang="en-US" dirty="0" smtClean="0"/>
          </a:p>
          <a:p>
            <a:pPr algn="l"/>
            <a:r>
              <a:rPr lang="en-US" dirty="0" smtClean="0"/>
              <a:t>ALGORITMA ( KNN, LDA, PCA, NAÏVE BAYES, </a:t>
            </a:r>
            <a:r>
              <a:rPr lang="en-US" dirty="0"/>
              <a:t>CART (Classification and </a:t>
            </a:r>
            <a:r>
              <a:rPr lang="en-US" dirty="0" err="1"/>
              <a:t>Regreesion</a:t>
            </a:r>
            <a:r>
              <a:rPr lang="en-US" dirty="0"/>
              <a:t> Trees)  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pPr algn="l"/>
            <a:r>
              <a:rPr lang="en-US" dirty="0" smtClean="0"/>
              <a:t>OPEN REFINE, DRAKE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mage result for pt len perser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589" y="7937"/>
            <a:ext cx="10540824" cy="31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サブタイトル 13"/>
          <p:cNvSpPr>
            <a:spLocks noGrp="1"/>
          </p:cNvSpPr>
          <p:nvPr>
            <p:ph type="subTitle" idx="1"/>
          </p:nvPr>
        </p:nvSpPr>
        <p:spPr>
          <a:xfrm>
            <a:off x="6046862" y="4422950"/>
            <a:ext cx="10153128" cy="567444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/>
          </p:nvPr>
        </p:nvSpPr>
        <p:spPr>
          <a:xfrm>
            <a:off x="5182766" y="8255210"/>
            <a:ext cx="9289032" cy="158417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More Visit</a:t>
            </a:r>
          </a:p>
          <a:p>
            <a:r>
              <a:rPr lang="en-US" sz="4000" dirty="0"/>
              <a:t>https</a:t>
            </a:r>
            <a:r>
              <a:rPr lang="en-US" sz="4000" dirty="0" smtClean="0"/>
              <a:t>://len.co.id</a:t>
            </a:r>
            <a:endParaRPr lang="en-US" sz="4000" dirty="0"/>
          </a:p>
        </p:txBody>
      </p:sp>
      <p:sp>
        <p:nvSpPr>
          <p:cNvPr id="6" name="タイトル 12"/>
          <p:cNvSpPr txBox="1">
            <a:spLocks/>
          </p:cNvSpPr>
          <p:nvPr/>
        </p:nvSpPr>
        <p:spPr>
          <a:xfrm>
            <a:off x="5787211" y="3376914"/>
            <a:ext cx="12313368" cy="132975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lnSpc>
                <a:spcPts val="9000"/>
              </a:lnSpc>
              <a:spcBef>
                <a:spcPct val="0"/>
              </a:spcBef>
              <a:buNone/>
              <a:defRPr sz="4800" kern="1200" baseline="0">
                <a:solidFill>
                  <a:schemeClr val="tx1"/>
                </a:solidFill>
                <a:latin typeface="Aleo-BoldItalic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That’s all. Thank you!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0518" y="6727676"/>
            <a:ext cx="5472608" cy="936104"/>
          </a:xfrm>
        </p:spPr>
        <p:txBody>
          <a:bodyPr/>
          <a:lstStyle/>
          <a:p>
            <a:r>
              <a:rPr lang="en-US" sz="3600" dirty="0" smtClean="0"/>
              <a:t>firman.brilian@len.co.id</a:t>
            </a:r>
            <a:endParaRPr lang="en-US" sz="3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70362" y="7519764"/>
            <a:ext cx="5616624" cy="93610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lnSpc>
                <a:spcPts val="9000"/>
              </a:lnSpc>
              <a:spcBef>
                <a:spcPct val="0"/>
              </a:spcBef>
              <a:buNone/>
              <a:defRPr sz="4800" kern="1200" baseline="0">
                <a:solidFill>
                  <a:schemeClr val="tx1"/>
                </a:solidFill>
                <a:latin typeface="Aleo-BoldItalic" pitchFamily="34" charset="0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firmanbriliant@gmail.com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6446722"/>
      </p:ext>
    </p:extLst>
  </p:cSld>
  <p:clrMapOvr>
    <a:masterClrMapping/>
  </p:clrMapOvr>
  <p:transition spd="slow" advTm="11385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14814" y="4135388"/>
            <a:ext cx="10147990" cy="1905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14814" y="4135388"/>
            <a:ext cx="10147990" cy="1905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DATA SCIENCE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1150318" y="3775348"/>
            <a:ext cx="16417824" cy="2782768"/>
          </a:xfrm>
        </p:spPr>
        <p:txBody>
          <a:bodyPr/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interdisiplin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berharga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ditindaklanjuti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yang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data, </a:t>
            </a:r>
            <a:r>
              <a:rPr lang="en-US" dirty="0" err="1"/>
              <a:t>mengumpulkan</a:t>
            </a:r>
            <a:r>
              <a:rPr lang="en-US" dirty="0"/>
              <a:t> data,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data. 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interdisiplin</a:t>
            </a:r>
            <a:r>
              <a:rPr lang="en-US" dirty="0"/>
              <a:t>, data science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akedemisi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praktisi</a:t>
            </a:r>
            <a:r>
              <a:rPr lang="en-US" dirty="0"/>
              <a:t> yang </a:t>
            </a:r>
            <a:r>
              <a:rPr lang="en-US" dirty="0" err="1"/>
              <a:t>berkecimpung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8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Bekerja</a:t>
            </a:r>
            <a:r>
              <a:rPr lang="en-US" dirty="0" smtClean="0"/>
              <a:t> Data Science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pic>
        <p:nvPicPr>
          <p:cNvPr id="2050" name="Picture 2" descr="Image result for grafik kebutuhan data anal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34" y="2051733"/>
            <a:ext cx="10483924" cy="769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249968"/>
      </p:ext>
    </p:extLst>
  </p:cSld>
  <p:clrMapOvr>
    <a:masterClrMapping/>
  </p:clrMapOvr>
  <p:transition spd="slow" advTm="6847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670598" y="6943700"/>
            <a:ext cx="13681520" cy="987125"/>
          </a:xfrm>
        </p:spPr>
        <p:txBody>
          <a:bodyPr/>
          <a:lstStyle/>
          <a:p>
            <a:r>
              <a:rPr lang="en-US" sz="3600" dirty="0" smtClean="0"/>
              <a:t>WHAT DATA SCIENTISTS SPENT THE MOST TIME DOING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54" y="2479204"/>
            <a:ext cx="14257584" cy="608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3"/>
          <p:cNvSpPr txBox="1">
            <a:spLocks/>
          </p:cNvSpPr>
          <p:nvPr/>
        </p:nvSpPr>
        <p:spPr>
          <a:xfrm>
            <a:off x="4571697" y="505704"/>
            <a:ext cx="13681520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WHAT DATA SCIENTISTS SPENT THE MOST TIME DOING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7" name="タイトル 3"/>
          <p:cNvSpPr txBox="1">
            <a:spLocks/>
          </p:cNvSpPr>
          <p:nvPr/>
        </p:nvSpPr>
        <p:spPr>
          <a:xfrm>
            <a:off x="4318670" y="3991372"/>
            <a:ext cx="13681520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x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9" name="タイトル 3"/>
          <p:cNvSpPr txBox="1">
            <a:spLocks/>
          </p:cNvSpPr>
          <p:nvPr/>
        </p:nvSpPr>
        <p:spPr>
          <a:xfrm>
            <a:off x="358230" y="8603163"/>
            <a:ext cx="13681520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hlinkClick r:id="rId3"/>
              </a:rPr>
              <a:t>https://www.forbes.com/sites/gilpress/2016/03/23/data-preparation-most-time-consuming-least-enjoyable-data-science-task-survey-says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750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06702" y="4135388"/>
            <a:ext cx="11156102" cy="19058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DATA WRANGLING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2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1150318" y="3775348"/>
            <a:ext cx="16417824" cy="1728192"/>
          </a:xfrm>
        </p:spPr>
        <p:txBody>
          <a:bodyPr/>
          <a:lstStyle/>
          <a:p>
            <a:r>
              <a:rPr lang="en-US" dirty="0"/>
              <a:t>Data wrangling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7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neb Title">
  <a:themeElements>
    <a:clrScheme name="Blue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neb Contents">
  <a:themeElements>
    <a:clrScheme name="Blue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13498</TotalTime>
  <Words>295</Words>
  <Application>Microsoft Office PowerPoint</Application>
  <PresentationFormat>Custom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Deneb Title</vt:lpstr>
      <vt:lpstr>Deneb Contents</vt:lpstr>
      <vt:lpstr>HOW TO PREPARATION  DATA PREPARATION AND WRANGLING</vt:lpstr>
      <vt:lpstr>MY HISTORY</vt:lpstr>
      <vt:lpstr>INTRODUCTION</vt:lpstr>
      <vt:lpstr>DATA SCIENCE ?</vt:lpstr>
      <vt:lpstr>DATA SCIENCE </vt:lpstr>
      <vt:lpstr>Cara Bekerja Data Science </vt:lpstr>
      <vt:lpstr>WHAT DATA SCIENTISTS SPENT THE MOST TIME DOING</vt:lpstr>
      <vt:lpstr>DATA WRANGLING ?</vt:lpstr>
      <vt:lpstr>DATA WRANGLING</vt:lpstr>
      <vt:lpstr> DATA PREPARATION </vt:lpstr>
      <vt:lpstr>MISSING VALUE</vt:lpstr>
      <vt:lpstr>Factor</vt:lpstr>
      <vt:lpstr>When Use Factor</vt:lpstr>
      <vt:lpstr>R Programming</vt:lpstr>
      <vt:lpstr>DATA PROFILING </vt:lpstr>
      <vt:lpstr>POLA REGEX</vt:lpstr>
      <vt:lpstr>CLEANSING ?</vt:lpstr>
      <vt:lpstr>DATA ENRICHMENT ?</vt:lpstr>
      <vt:lpstr>PowerPoint Presentation</vt:lpstr>
      <vt:lpstr>TOOLS</vt:lpstr>
      <vt:lpstr>firman.brilian@len.co.id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Deneb</dc:title>
  <dc:creator>Jun</dc:creator>
  <cp:lastModifiedBy>ismail - [2010]</cp:lastModifiedBy>
  <cp:revision>146</cp:revision>
  <dcterms:created xsi:type="dcterms:W3CDTF">2014-05-31T17:00:12Z</dcterms:created>
  <dcterms:modified xsi:type="dcterms:W3CDTF">2018-12-22T05:32:21Z</dcterms:modified>
</cp:coreProperties>
</file>