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61" r:id="rId3"/>
    <p:sldId id="266" r:id="rId4"/>
    <p:sldId id="267" r:id="rId5"/>
    <p:sldId id="285" r:id="rId6"/>
    <p:sldId id="286" r:id="rId7"/>
    <p:sldId id="287" r:id="rId8"/>
    <p:sldId id="262" r:id="rId9"/>
    <p:sldId id="257" r:id="rId10"/>
    <p:sldId id="259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</p:sldIdLst>
  <p:sldSz cx="9144000" cy="6858000" type="screen4x3"/>
  <p:notesSz cx="6858000" cy="9144000"/>
  <p:embeddedFontLst>
    <p:embeddedFont>
      <p:font typeface="Amatic SC" charset="-79"/>
      <p:regular r:id="rId22"/>
      <p:bold r:id="rId23"/>
    </p:embeddedFont>
    <p:embeddedFont>
      <p:font typeface="Merriweather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15697BA-85F6-4AA4-910A-32999EB8AB5D}">
  <a:tblStyle styleId="{015697BA-85F6-4AA4-910A-32999EB8AB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38070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38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55D4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997" y="-6007"/>
            <a:ext cx="9159995" cy="6870013"/>
            <a:chOff x="328725" y="2891150"/>
            <a:chExt cx="3447625" cy="2585725"/>
          </a:xfrm>
        </p:grpSpPr>
        <p:sp>
          <p:nvSpPr>
            <p:cNvPr id="11" name="Google Shape;11;p2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95A5A6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"/>
          <p:cNvGrpSpPr/>
          <p:nvPr/>
        </p:nvGrpSpPr>
        <p:grpSpPr>
          <a:xfrm>
            <a:off x="92" y="10"/>
            <a:ext cx="9152065" cy="6864065"/>
            <a:chOff x="3843650" y="238125"/>
            <a:chExt cx="3447625" cy="2585725"/>
          </a:xfrm>
        </p:grpSpPr>
        <p:sp>
          <p:nvSpPr>
            <p:cNvPr id="209" name="Google Shape;209;p3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l" t="t" r="r" b="b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3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7" name="Google Shape;467;p3"/>
          <p:cNvSpPr txBox="1">
            <a:spLocks noGrp="1"/>
          </p:cNvSpPr>
          <p:nvPr>
            <p:ph type="subTitle" idx="1"/>
          </p:nvPr>
        </p:nvSpPr>
        <p:spPr>
          <a:xfrm>
            <a:off x="1557875" y="3329551"/>
            <a:ext cx="6028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68" name="Google Shape;468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5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670" name="Google Shape;670;p5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5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5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✖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6" name="Google Shape;846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6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849" name="Google Shape;849;p6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6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4" name="Google Shape;1024;p6"/>
          <p:cNvSpPr txBox="1">
            <a:spLocks noGrp="1"/>
          </p:cNvSpPr>
          <p:nvPr>
            <p:ph type="body" idx="1"/>
          </p:nvPr>
        </p:nvSpPr>
        <p:spPr>
          <a:xfrm>
            <a:off x="1131725" y="1773150"/>
            <a:ext cx="3339600" cy="46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025" name="Google Shape;1025;p6"/>
          <p:cNvSpPr txBox="1">
            <a:spLocks noGrp="1"/>
          </p:cNvSpPr>
          <p:nvPr>
            <p:ph type="body" idx="2"/>
          </p:nvPr>
        </p:nvSpPr>
        <p:spPr>
          <a:xfrm>
            <a:off x="4672553" y="1773150"/>
            <a:ext cx="3339600" cy="46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026" name="Google Shape;1026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9" name="Google Shape;1209;p8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1210" name="Google Shape;1210;p8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4" name="Google Shape;1384;p8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5" name="Google Shape;1385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rgbClr val="F55D4B"/>
        </a:solidFill>
        <a:effectLst/>
      </p:bgPr>
    </p:bg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9" name="Google Shape;1709;p12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710" name="Google Shape;1710;p12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2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2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2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2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2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2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2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2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2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2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2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2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2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2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2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2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2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2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2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2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2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2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2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2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2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2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2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2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2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2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2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2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2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2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2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2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2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2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2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2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2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2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2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2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2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2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2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2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2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2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2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2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2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2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2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2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2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2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2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2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4" name="Google Shape;1814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5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500" cy="4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bandung.go.id/" TargetMode="External"/><Relationship Id="rId2" Type="http://schemas.openxmlformats.org/officeDocument/2006/relationships/hyperlink" Target="https://datascience.or.id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firmanbr@len.co.id" TargetMode="External"/><Relationship Id="rId2" Type="http://schemas.openxmlformats.org/officeDocument/2006/relationships/hyperlink" Target="mailto:firmanbriliant@gmail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13"/>
          <p:cNvSpPr txBox="1">
            <a:spLocks noGrp="1"/>
          </p:cNvSpPr>
          <p:nvPr>
            <p:ph type="ctrTitle"/>
          </p:nvPr>
        </p:nvSpPr>
        <p:spPr>
          <a:xfrm>
            <a:off x="2209800" y="1981200"/>
            <a:ext cx="4971750" cy="1763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 Data Science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16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Raw Data Collected ?</a:t>
            </a:r>
            <a:endParaRPr dirty="0"/>
          </a:p>
        </p:txBody>
      </p:sp>
      <p:sp>
        <p:nvSpPr>
          <p:cNvPr id="1844" name="Google Shape;1844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874" y="1882525"/>
            <a:ext cx="6443125" cy="1546500"/>
          </a:xfrm>
        </p:spPr>
        <p:txBody>
          <a:bodyPr/>
          <a:lstStyle/>
          <a:p>
            <a:r>
              <a:rPr lang="en-US" dirty="0" smtClean="0"/>
              <a:t>Data Preparation / Wrangling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992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24"/>
          <p:cNvSpPr txBox="1">
            <a:spLocks noGrp="1"/>
          </p:cNvSpPr>
          <p:nvPr>
            <p:ph type="title"/>
          </p:nvPr>
        </p:nvSpPr>
        <p:spPr>
          <a:xfrm>
            <a:off x="1101173" y="762000"/>
            <a:ext cx="6880500" cy="6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Concept</a:t>
            </a:r>
            <a:endParaRPr dirty="0"/>
          </a:p>
        </p:txBody>
      </p:sp>
      <p:sp>
        <p:nvSpPr>
          <p:cNvPr id="1906" name="Google Shape;1906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Picture 10" descr="Image result for cap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1643186" cy="164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3" descr="Image result for cle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33600"/>
            <a:ext cx="1643186" cy="153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7" descr="Image result for consu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133600"/>
            <a:ext cx="1643186" cy="153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5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56256"/>
            <a:ext cx="2329725" cy="777000"/>
          </a:xfrm>
        </p:spPr>
        <p:txBody>
          <a:bodyPr/>
          <a:lstStyle/>
          <a:p>
            <a:r>
              <a:rPr lang="en-US" sz="3600" dirty="0" smtClean="0"/>
              <a:t>SCHEMA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cxnSp>
        <p:nvCxnSpPr>
          <p:cNvPr id="15" name="Straight Arrow Connector 14"/>
          <p:cNvCxnSpPr>
            <a:stCxn id="10" idx="3"/>
            <a:endCxn id="11" idx="1"/>
          </p:cNvCxnSpPr>
          <p:nvPr/>
        </p:nvCxnSpPr>
        <p:spPr>
          <a:xfrm>
            <a:off x="2010512" y="3625313"/>
            <a:ext cx="336729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3" idx="1"/>
          </p:cNvCxnSpPr>
          <p:nvPr/>
        </p:nvCxnSpPr>
        <p:spPr>
          <a:xfrm flipV="1">
            <a:off x="4099841" y="3625313"/>
            <a:ext cx="55553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0"/>
            <a:endCxn id="18" idx="1"/>
          </p:cNvCxnSpPr>
          <p:nvPr/>
        </p:nvCxnSpPr>
        <p:spPr>
          <a:xfrm rot="16200000" flipV="1">
            <a:off x="4546052" y="2220588"/>
            <a:ext cx="1034513" cy="936737"/>
          </a:xfrm>
          <a:prstGeom prst="bentConnector4">
            <a:avLst>
              <a:gd name="adj1" fmla="val 22378"/>
              <a:gd name="adj2" fmla="val 1244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" idx="3"/>
            <a:endCxn id="50" idx="1"/>
          </p:cNvCxnSpPr>
          <p:nvPr/>
        </p:nvCxnSpPr>
        <p:spPr>
          <a:xfrm flipV="1">
            <a:off x="6407976" y="3623167"/>
            <a:ext cx="551780" cy="2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0" idx="0"/>
            <a:endCxn id="49" idx="2"/>
          </p:cNvCxnSpPr>
          <p:nvPr/>
        </p:nvCxnSpPr>
        <p:spPr>
          <a:xfrm flipV="1">
            <a:off x="7836056" y="2451100"/>
            <a:ext cx="0" cy="752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2"/>
            <a:endCxn id="59" idx="0"/>
          </p:cNvCxnSpPr>
          <p:nvPr/>
        </p:nvCxnSpPr>
        <p:spPr>
          <a:xfrm>
            <a:off x="7836056" y="4042267"/>
            <a:ext cx="0" cy="650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257912" y="1600200"/>
            <a:ext cx="8454444" cy="3930650"/>
            <a:chOff x="152400" y="184150"/>
            <a:chExt cx="8454444" cy="3930650"/>
          </a:xfrm>
        </p:grpSpPr>
        <p:sp>
          <p:nvSpPr>
            <p:cNvPr id="10" name="Rectangle 9"/>
            <p:cNvSpPr/>
            <p:nvPr/>
          </p:nvSpPr>
          <p:spPr>
            <a:xfrm>
              <a:off x="152400" y="1790163"/>
              <a:ext cx="1752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KOTOR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41729" y="1802863"/>
              <a:ext cx="1752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PROFILING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49864" y="1790163"/>
              <a:ext cx="1752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</a:t>
              </a:r>
              <a:r>
                <a:rPr lang="en-US" dirty="0" err="1" smtClean="0"/>
                <a:t>Clensing</a:t>
              </a:r>
              <a:r>
                <a:rPr lang="en-US" dirty="0" smtClean="0"/>
                <a:t> </a:t>
              </a:r>
              <a:r>
                <a:rPr lang="en-US" dirty="0" err="1" smtClean="0"/>
                <a:t>Standarisasi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89427" y="184150"/>
              <a:ext cx="20574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buFont typeface="Arial" pitchFamily="34" charset="0"/>
                <a:buChar char="•"/>
              </a:pPr>
              <a:r>
                <a:rPr lang="en-US" sz="1200" dirty="0" err="1" smtClean="0"/>
                <a:t>Validalitas</a:t>
              </a:r>
              <a:endParaRPr lang="en-US" sz="1200" dirty="0" smtClean="0"/>
            </a:p>
            <a:p>
              <a:pPr marL="171450" indent="-171450" algn="ctr">
                <a:buFont typeface="Arial" pitchFamily="34" charset="0"/>
                <a:buChar char="•"/>
              </a:pPr>
              <a:r>
                <a:rPr lang="en-US" sz="1200" dirty="0" err="1" smtClean="0"/>
                <a:t>Akurasi</a:t>
              </a:r>
              <a:endParaRPr lang="en-US" sz="1200" dirty="0" smtClean="0"/>
            </a:p>
            <a:p>
              <a:pPr marL="171450" indent="-171450" algn="ctr">
                <a:buFont typeface="Arial" pitchFamily="34" charset="0"/>
                <a:buChar char="•"/>
              </a:pPr>
              <a:r>
                <a:rPr lang="en-US" sz="1200" dirty="0" err="1" smtClean="0"/>
                <a:t>Kelengkapan</a:t>
              </a:r>
              <a:endParaRPr lang="en-US" sz="1200" dirty="0" smtClean="0"/>
            </a:p>
            <a:p>
              <a:pPr marL="171450" indent="-171450" algn="ctr">
                <a:buFont typeface="Arial" pitchFamily="34" charset="0"/>
                <a:buChar char="•"/>
              </a:pPr>
              <a:r>
                <a:rPr lang="en-US" sz="1200" dirty="0" err="1" smtClean="0"/>
                <a:t>Konsistensi</a:t>
              </a:r>
              <a:r>
                <a:rPr lang="en-US" sz="1200" dirty="0" smtClean="0"/>
                <a:t> </a:t>
              </a:r>
            </a:p>
            <a:p>
              <a:pPr marL="171450" indent="-171450" algn="ctr">
                <a:buFont typeface="Arial" pitchFamily="34" charset="0"/>
                <a:buChar char="•"/>
              </a:pPr>
              <a:r>
                <a:rPr lang="en-US" sz="1200" dirty="0" err="1" smtClean="0"/>
                <a:t>Keseragaman</a:t>
              </a:r>
              <a:endParaRPr lang="en-US" sz="12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54244" y="184150"/>
              <a:ext cx="1752600" cy="850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200" dirty="0" smtClean="0"/>
                <a:t>NA (Not </a:t>
              </a:r>
              <a:r>
                <a:rPr lang="en-US" sz="1200" dirty="0" err="1" smtClean="0"/>
                <a:t>Avalaible</a:t>
              </a:r>
              <a:r>
                <a:rPr lang="en-US" sz="1200" dirty="0" smtClean="0"/>
                <a:t>)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200" dirty="0" smtClean="0"/>
                <a:t>Null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200" dirty="0" smtClean="0"/>
                <a:t>Not And Number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54244" y="1788017"/>
              <a:ext cx="1752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</a:t>
              </a:r>
              <a:r>
                <a:rPr lang="en-US" dirty="0" err="1" smtClean="0"/>
                <a:t>Clensing</a:t>
              </a:r>
              <a:r>
                <a:rPr lang="en-US" dirty="0" smtClean="0"/>
                <a:t> </a:t>
              </a:r>
            </a:p>
            <a:p>
              <a:pPr algn="ctr"/>
              <a:r>
                <a:rPr lang="en-US" dirty="0" smtClean="0"/>
                <a:t>Missing Value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54244" y="3276600"/>
              <a:ext cx="1752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</a:t>
              </a:r>
              <a:r>
                <a:rPr lang="en-US" dirty="0" err="1" smtClean="0"/>
                <a:t>Clensing</a:t>
              </a:r>
              <a:r>
                <a:rPr lang="en-US" dirty="0" smtClean="0"/>
                <a:t> </a:t>
              </a:r>
            </a:p>
            <a:p>
              <a:pPr algn="ctr"/>
              <a:r>
                <a:rPr lang="en-US" dirty="0" err="1" smtClean="0"/>
                <a:t>Duplikasi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081496" y="3276600"/>
              <a:ext cx="1752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Enrichment</a:t>
              </a:r>
              <a:endParaRPr lang="en-US" dirty="0"/>
            </a:p>
          </p:txBody>
        </p:sp>
      </p:grpSp>
      <p:cxnSp>
        <p:nvCxnSpPr>
          <p:cNvPr id="64" name="Straight Arrow Connector 63"/>
          <p:cNvCxnSpPr>
            <a:stCxn id="59" idx="1"/>
            <a:endCxn id="62" idx="3"/>
          </p:cNvCxnSpPr>
          <p:nvPr/>
        </p:nvCxnSpPr>
        <p:spPr>
          <a:xfrm flipH="1">
            <a:off x="5939608" y="5111750"/>
            <a:ext cx="10201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63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874" y="1882525"/>
            <a:ext cx="6443125" cy="1546500"/>
          </a:xfrm>
        </p:spPr>
        <p:txBody>
          <a:bodyPr/>
          <a:lstStyle/>
          <a:p>
            <a:r>
              <a:rPr lang="en-US" dirty="0" smtClean="0"/>
              <a:t>Model &amp;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429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5724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18"/>
          <p:cNvSpPr txBox="1">
            <a:spLocks noGrp="1"/>
          </p:cNvSpPr>
          <p:nvPr>
            <p:ph type="title"/>
          </p:nvPr>
        </p:nvSpPr>
        <p:spPr>
          <a:xfrm>
            <a:off x="1143000" y="7620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R</a:t>
            </a:r>
            <a:r>
              <a:rPr lang="en-US" sz="5400" dirty="0" smtClean="0"/>
              <a:t>o</a:t>
            </a:r>
            <a:r>
              <a:rPr lang="en" sz="5400" dirty="0" smtClean="0"/>
              <a:t>le Data Scientist</a:t>
            </a:r>
            <a:endParaRPr sz="5400" dirty="0"/>
          </a:p>
        </p:txBody>
      </p:sp>
      <p:sp>
        <p:nvSpPr>
          <p:cNvPr id="1857" name="Google Shape;1857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Google Shape;1904;p24"/>
          <p:cNvSpPr/>
          <p:nvPr/>
        </p:nvSpPr>
        <p:spPr>
          <a:xfrm>
            <a:off x="2067102" y="1752600"/>
            <a:ext cx="2047698" cy="182880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Memecahkan Teka-Teki</a:t>
            </a:r>
            <a:endParaRPr b="1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" name="Google Shape;1904;p24"/>
          <p:cNvSpPr/>
          <p:nvPr/>
        </p:nvSpPr>
        <p:spPr>
          <a:xfrm>
            <a:off x="4724400" y="1752600"/>
            <a:ext cx="2047698" cy="182880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Informasi Berbasis Data</a:t>
            </a:r>
            <a:endParaRPr b="1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" name="Google Shape;1904;p24"/>
          <p:cNvSpPr/>
          <p:nvPr/>
        </p:nvSpPr>
        <p:spPr>
          <a:xfrm>
            <a:off x="3505200" y="3886200"/>
            <a:ext cx="2047698" cy="182880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Mengelola SDM Industri 4.0</a:t>
            </a:r>
            <a:endParaRPr b="1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3318239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750" y="830700"/>
            <a:ext cx="6880500" cy="5112900"/>
          </a:xfrm>
        </p:spPr>
        <p:txBody>
          <a:bodyPr anchor="ctr"/>
          <a:lstStyle/>
          <a:p>
            <a:r>
              <a:rPr lang="en-US" sz="7200" dirty="0" smtClean="0"/>
              <a:t>BIG INCOME</a:t>
            </a: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307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And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PYTHON, R, SQL, MATLAB </a:t>
            </a:r>
            <a:r>
              <a:rPr lang="en-US" sz="2000" dirty="0" err="1"/>
              <a:t>Dll</a:t>
            </a:r>
            <a:endParaRPr lang="en-US" sz="2000" dirty="0"/>
          </a:p>
          <a:p>
            <a:r>
              <a:rPr lang="en-US" sz="2000" dirty="0"/>
              <a:t>POWER BI, QLIKVIEW, TABLEAU, HIGHTCARTS, SISENCE, PLOOTY, </a:t>
            </a:r>
            <a:r>
              <a:rPr lang="en-US" sz="2000" dirty="0" smtClean="0"/>
              <a:t>R and Shinny</a:t>
            </a:r>
          </a:p>
          <a:p>
            <a:r>
              <a:rPr lang="en-US" sz="2000" dirty="0" err="1" smtClean="0"/>
              <a:t>Hadoop</a:t>
            </a:r>
            <a:r>
              <a:rPr lang="en-US" sz="2000" dirty="0" smtClean="0"/>
              <a:t>, Spark, </a:t>
            </a:r>
            <a:r>
              <a:rPr lang="en-US" sz="2000" dirty="0" err="1" smtClean="0"/>
              <a:t>Pentahoo</a:t>
            </a:r>
            <a:r>
              <a:rPr lang="en-US" sz="2000" dirty="0" smtClean="0"/>
              <a:t> , </a:t>
            </a:r>
            <a:r>
              <a:rPr lang="en-US" sz="2000" dirty="0" err="1" smtClean="0"/>
              <a:t>TensorFlow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https://datascience.or.id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http://data.bandung.go.id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sz="2000" dirty="0" smtClean="0"/>
              <a:t>Online Course ( </a:t>
            </a:r>
            <a:r>
              <a:rPr lang="en-US" sz="2000" dirty="0" err="1" smtClean="0"/>
              <a:t>Udemy</a:t>
            </a:r>
            <a:r>
              <a:rPr lang="en-US" sz="2000" dirty="0" smtClean="0"/>
              <a:t>, Data </a:t>
            </a:r>
            <a:r>
              <a:rPr lang="en-US" sz="2000" dirty="0" err="1" smtClean="0"/>
              <a:t>Camp,Cloudera</a:t>
            </a:r>
            <a:r>
              <a:rPr lang="en-US" sz="2000" dirty="0" smtClean="0"/>
              <a:t>, </a:t>
            </a:r>
            <a:r>
              <a:rPr lang="en-US" sz="2000" dirty="0" err="1" smtClean="0"/>
              <a:t>Udacity</a:t>
            </a:r>
            <a:r>
              <a:rPr lang="en-US" sz="2000" dirty="0" smtClean="0"/>
              <a:t>)</a:t>
            </a:r>
            <a:endParaRPr lang="en-US" sz="2000" dirty="0"/>
          </a:p>
          <a:p>
            <a:pPr marL="635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4357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133600"/>
            <a:ext cx="6880500" cy="1379100"/>
          </a:xfrm>
        </p:spPr>
        <p:txBody>
          <a:bodyPr anchor="ctr"/>
          <a:lstStyle/>
          <a:p>
            <a:r>
              <a:rPr lang="en-US" sz="5400" dirty="0" smtClean="0"/>
              <a:t>Thanks FOR </a:t>
            </a:r>
            <a:r>
              <a:rPr lang="en-US" sz="5400" dirty="0" smtClean="0"/>
              <a:t>ATTENTION</a:t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AutoShape 2" descr="Image result for len perser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len persero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logo len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logo len 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19200" y="3962400"/>
            <a:ext cx="6880500" cy="13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 smtClean="0"/>
              <a:t>Contact</a:t>
            </a:r>
          </a:p>
          <a:p>
            <a:r>
              <a:rPr lang="en-US" sz="2400" dirty="0" smtClean="0">
                <a:hlinkClick r:id="rId2"/>
              </a:rPr>
              <a:t>firmanbriliant@gmail.com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firmanbr@len.co.id</a:t>
            </a:r>
            <a:endParaRPr lang="en-US" sz="2400" dirty="0" smtClean="0"/>
          </a:p>
          <a:p>
            <a:r>
              <a:rPr lang="en-US" sz="2400" dirty="0" smtClean="0"/>
              <a:t>087821731259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882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18"/>
          <p:cNvSpPr txBox="1">
            <a:spLocks noGrp="1"/>
          </p:cNvSpPr>
          <p:nvPr>
            <p:ph type="title"/>
          </p:nvPr>
        </p:nvSpPr>
        <p:spPr>
          <a:xfrm>
            <a:off x="1143000" y="7620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Who AM I</a:t>
            </a:r>
            <a:endParaRPr sz="5400" dirty="0"/>
          </a:p>
        </p:txBody>
      </p:sp>
      <p:sp>
        <p:nvSpPr>
          <p:cNvPr id="1856" name="Google Shape;1856;p18"/>
          <p:cNvSpPr txBox="1">
            <a:spLocks noGrp="1"/>
          </p:cNvSpPr>
          <p:nvPr>
            <p:ph type="body" idx="1"/>
          </p:nvPr>
        </p:nvSpPr>
        <p:spPr>
          <a:xfrm>
            <a:off x="1143000" y="1600200"/>
            <a:ext cx="68805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Data Scientist PT Len (</a:t>
            </a:r>
            <a:r>
              <a:rPr lang="en-US" dirty="0" err="1" smtClean="0"/>
              <a:t>Persero</a:t>
            </a:r>
            <a:r>
              <a:rPr lang="en-US" dirty="0" smtClean="0"/>
              <a:t>)</a:t>
            </a:r>
            <a:endParaRPr dirty="0"/>
          </a:p>
          <a:p>
            <a:pPr indent="-457200"/>
            <a:r>
              <a:rPr lang="en-US" dirty="0" smtClean="0"/>
              <a:t>Data Science </a:t>
            </a:r>
            <a:r>
              <a:rPr lang="en-US" dirty="0" err="1" smtClean="0"/>
              <a:t>Instructure</a:t>
            </a:r>
            <a:r>
              <a:rPr lang="en-US" dirty="0" smtClean="0"/>
              <a:t> PT The </a:t>
            </a:r>
            <a:r>
              <a:rPr lang="en-US" dirty="0" err="1" smtClean="0"/>
              <a:t>Datanomics</a:t>
            </a:r>
            <a:r>
              <a:rPr lang="en-US" dirty="0" smtClean="0"/>
              <a:t> Indonesia</a:t>
            </a:r>
          </a:p>
          <a:p>
            <a:pPr indent="-457200"/>
            <a:r>
              <a:rPr lang="en-US" dirty="0" smtClean="0"/>
              <a:t>Review Contents (</a:t>
            </a:r>
            <a:r>
              <a:rPr lang="en-US" dirty="0" err="1" smtClean="0"/>
              <a:t>DQLabs</a:t>
            </a:r>
            <a:r>
              <a:rPr lang="en-US" dirty="0" smtClean="0"/>
              <a:t>)</a:t>
            </a:r>
          </a:p>
          <a:p>
            <a:pPr indent="-457200"/>
            <a:endParaRPr lang="en-US" dirty="0"/>
          </a:p>
          <a:p>
            <a:pPr indent="-457200"/>
            <a:endParaRPr dirty="0"/>
          </a:p>
          <a:p>
            <a:pPr indent="-457200"/>
            <a:r>
              <a:rPr lang="en" dirty="0" smtClean="0"/>
              <a:t>Community Parnertship Data Science Indonesia</a:t>
            </a:r>
          </a:p>
          <a:p>
            <a:pPr indent="-457200"/>
            <a:r>
              <a:rPr lang="en" dirty="0" smtClean="0"/>
              <a:t>Volunteer Facebook Developer Circles Bandung </a:t>
            </a:r>
            <a:endParaRPr dirty="0"/>
          </a:p>
        </p:txBody>
      </p:sp>
      <p:sp>
        <p:nvSpPr>
          <p:cNvPr id="1857" name="Google Shape;1857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23"/>
          <p:cNvSpPr txBox="1">
            <a:spLocks noGrp="1"/>
          </p:cNvSpPr>
          <p:nvPr>
            <p:ph type="title"/>
          </p:nvPr>
        </p:nvSpPr>
        <p:spPr>
          <a:xfrm>
            <a:off x="1280550" y="988975"/>
            <a:ext cx="6582900" cy="22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dirty="0" smtClean="0">
                <a:solidFill>
                  <a:srgbClr val="FFFFFF"/>
                </a:solidFill>
              </a:rPr>
              <a:t>Data Science ?</a:t>
            </a:r>
            <a:endParaRPr sz="3600" dirty="0"/>
          </a:p>
        </p:txBody>
      </p:sp>
      <p:sp>
        <p:nvSpPr>
          <p:cNvPr id="1897" name="Google Shape;1897;p2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24"/>
          <p:cNvSpPr txBox="1">
            <a:spLocks noGrp="1"/>
          </p:cNvSpPr>
          <p:nvPr>
            <p:ph type="title"/>
          </p:nvPr>
        </p:nvSpPr>
        <p:spPr>
          <a:xfrm>
            <a:off x="1101173" y="762000"/>
            <a:ext cx="6880500" cy="6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JOBS FUNCTION ??</a:t>
            </a:r>
            <a:endParaRPr dirty="0"/>
          </a:p>
        </p:txBody>
      </p:sp>
      <p:sp>
        <p:nvSpPr>
          <p:cNvPr id="1904" name="Google Shape;1904;p24"/>
          <p:cNvSpPr/>
          <p:nvPr/>
        </p:nvSpPr>
        <p:spPr>
          <a:xfrm>
            <a:off x="2067102" y="1752600"/>
            <a:ext cx="1628083" cy="152655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Data Analyst</a:t>
            </a:r>
            <a:endParaRPr b="1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6" name="Google Shape;1906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4</a:t>
            </a:fld>
            <a:endParaRPr b="1"/>
          </a:p>
        </p:txBody>
      </p:sp>
      <p:sp>
        <p:nvSpPr>
          <p:cNvPr id="7" name="Google Shape;1904;p24"/>
          <p:cNvSpPr/>
          <p:nvPr/>
        </p:nvSpPr>
        <p:spPr>
          <a:xfrm>
            <a:off x="5334000" y="1752600"/>
            <a:ext cx="1752600" cy="152655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Data Wrangling</a:t>
            </a:r>
            <a:endParaRPr b="1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" name="Google Shape;1904;p24"/>
          <p:cNvSpPr/>
          <p:nvPr/>
        </p:nvSpPr>
        <p:spPr>
          <a:xfrm>
            <a:off x="3695185" y="1726842"/>
            <a:ext cx="1628083" cy="152655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Data Engineer</a:t>
            </a:r>
            <a:endParaRPr b="1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" name="Google Shape;1904;p24"/>
          <p:cNvSpPr/>
          <p:nvPr/>
        </p:nvSpPr>
        <p:spPr>
          <a:xfrm>
            <a:off x="2913340" y="2971800"/>
            <a:ext cx="1628083" cy="152655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Data Scientist</a:t>
            </a:r>
            <a:endParaRPr b="1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" name="Google Shape;1904;p24"/>
          <p:cNvSpPr/>
          <p:nvPr/>
        </p:nvSpPr>
        <p:spPr>
          <a:xfrm>
            <a:off x="4419600" y="2971800"/>
            <a:ext cx="1628083" cy="152655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Machine Learning Engineer</a:t>
            </a:r>
            <a:endParaRPr b="1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24"/>
          <p:cNvSpPr txBox="1">
            <a:spLocks noGrp="1"/>
          </p:cNvSpPr>
          <p:nvPr>
            <p:ph type="title"/>
          </p:nvPr>
        </p:nvSpPr>
        <p:spPr>
          <a:xfrm>
            <a:off x="1101173" y="762000"/>
            <a:ext cx="6880500" cy="6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Characteristics</a:t>
            </a:r>
            <a:endParaRPr dirty="0"/>
          </a:p>
        </p:txBody>
      </p:sp>
      <p:sp>
        <p:nvSpPr>
          <p:cNvPr id="1904" name="Google Shape;1904;p24"/>
          <p:cNvSpPr/>
          <p:nvPr/>
        </p:nvSpPr>
        <p:spPr>
          <a:xfrm>
            <a:off x="1914702" y="2286000"/>
            <a:ext cx="2657298" cy="213360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b="1" i="1" dirty="0"/>
              <a:t>Supervised learning</a:t>
            </a:r>
            <a:endParaRPr sz="20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6" name="Google Shape;1906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" name="Google Shape;1904;p24"/>
          <p:cNvSpPr/>
          <p:nvPr/>
        </p:nvSpPr>
        <p:spPr>
          <a:xfrm>
            <a:off x="4572000" y="2286000"/>
            <a:ext cx="2799009" cy="213360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b="1" i="1" dirty="0" smtClean="0"/>
              <a:t>Unsupervised learning</a:t>
            </a:r>
            <a:endParaRPr sz="20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23846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26" name="Picture 2" descr="Image result for ilmu penunjang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" y="15025"/>
            <a:ext cx="9131121" cy="68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79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24"/>
          <p:cNvSpPr txBox="1">
            <a:spLocks noGrp="1"/>
          </p:cNvSpPr>
          <p:nvPr>
            <p:ph type="title"/>
          </p:nvPr>
        </p:nvSpPr>
        <p:spPr>
          <a:xfrm>
            <a:off x="938775" y="685800"/>
            <a:ext cx="6880500" cy="6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WHEN</a:t>
            </a:r>
            <a:endParaRPr sz="3600" dirty="0"/>
          </a:p>
        </p:txBody>
      </p:sp>
      <p:sp>
        <p:nvSpPr>
          <p:cNvPr id="1906" name="Google Shape;1906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050" name="Picture 2" descr="Image result for konsep alur kerja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494805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97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3258850"/>
            <a:ext cx="6395700" cy="12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</a:rPr>
              <a:t>BIG CONCEPT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864" name="Google Shape;1864;p19"/>
          <p:cNvSpPr/>
          <p:nvPr/>
        </p:nvSpPr>
        <p:spPr>
          <a:xfrm>
            <a:off x="3213452" y="703602"/>
            <a:ext cx="2728142" cy="2522753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5" name="Google Shape;1865;p19"/>
          <p:cNvSpPr/>
          <p:nvPr/>
        </p:nvSpPr>
        <p:spPr>
          <a:xfrm>
            <a:off x="4014780" y="1296298"/>
            <a:ext cx="1114426" cy="1337354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7" name="Picture 2" descr="Image result for grafik kebutuhan data anal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" y="0"/>
            <a:ext cx="91422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197</Words>
  <Application>Microsoft Office PowerPoint</Application>
  <PresentationFormat>On-screen Show (4:3)</PresentationFormat>
  <Paragraphs>79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Amatic SC</vt:lpstr>
      <vt:lpstr>Merriweather</vt:lpstr>
      <vt:lpstr>Nathaniel template</vt:lpstr>
      <vt:lpstr>Introduction Data Science</vt:lpstr>
      <vt:lpstr>Who AM I</vt:lpstr>
      <vt:lpstr>Data Science ?</vt:lpstr>
      <vt:lpstr>JOBS FUNCTION ??</vt:lpstr>
      <vt:lpstr>Characteristics</vt:lpstr>
      <vt:lpstr>PowerPoint Presentation</vt:lpstr>
      <vt:lpstr>WHEN</vt:lpstr>
      <vt:lpstr>BIG CONCEPT</vt:lpstr>
      <vt:lpstr>PowerPoint Presentation</vt:lpstr>
      <vt:lpstr>Raw Data Collected ?</vt:lpstr>
      <vt:lpstr>Data Preparation / Wrangling</vt:lpstr>
      <vt:lpstr>Concept</vt:lpstr>
      <vt:lpstr>SCHEMA</vt:lpstr>
      <vt:lpstr>Model &amp; Algorithms</vt:lpstr>
      <vt:lpstr>Data Visualization</vt:lpstr>
      <vt:lpstr>Role Data Scientist</vt:lpstr>
      <vt:lpstr>BIG INCOME</vt:lpstr>
      <vt:lpstr>TOOL And Resources</vt:lpstr>
      <vt:lpstr>Thanks FOR ATTENTION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Data Science</dc:title>
  <cp:lastModifiedBy>ismail - [2010]</cp:lastModifiedBy>
  <cp:revision>13</cp:revision>
  <dcterms:modified xsi:type="dcterms:W3CDTF">2019-03-17T01:46:09Z</dcterms:modified>
</cp:coreProperties>
</file>