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emanticscholar.org/paper/Analysis-of-Keylogger-Attacks-and-Countermeasures-Liu-Du/54c7255bace229c82e4a5fd812ba8dd8829180c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Firmin Toby X A- DMI College of Engineering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normAutofit/>
          </a:bodyPr>
          <a:lstStyle/>
          <a:p>
            <a:pPr>
              <a:buFont typeface="Wingdings" pitchFamily="2" charset="2"/>
              <a:buChar char="q"/>
            </a:pPr>
            <a:r>
              <a:rPr lang="en-US" sz="2400" b="0" i="0" dirty="0">
                <a:solidFill>
                  <a:schemeClr val="tx1"/>
                </a:solidFill>
                <a:effectLst/>
                <a:latin typeface="Times New Roman" pitchFamily="18" charset="0"/>
                <a:cs typeface="Times New Roman" pitchFamily="18" charset="0"/>
              </a:rPr>
              <a:t>Enhancing Security Measures: Implement encryption techniques to secure logged data.</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User Authentication: Integrate user authentication mechanisms to prevent unauthorized access.</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latin typeface="Times New Roman" pitchFamily="18" charset="0"/>
                <a:cs typeface="Times New Roman" pitchFamily="18" charset="0"/>
              </a:rPr>
              <a:t>A Survey on Keylogger and its Detection Techniques by Vishal Bharti, Aditya Kumar Gupta, and </a:t>
            </a:r>
            <a:r>
              <a:rPr lang="en-IN" sz="2000" dirty="0" err="1">
                <a:solidFill>
                  <a:schemeClr val="tx1"/>
                </a:solidFill>
                <a:latin typeface="Times New Roman" pitchFamily="18" charset="0"/>
                <a:cs typeface="Times New Roman" pitchFamily="18" charset="0"/>
              </a:rPr>
              <a:t>Shailendra</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Mishra</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 Analysis of Keylogger Attacks and Countermeasures by </a:t>
            </a:r>
            <a:r>
              <a:rPr lang="en-IN" sz="2000" dirty="0" err="1">
                <a:solidFill>
                  <a:schemeClr val="tx1"/>
                </a:solidFill>
                <a:latin typeface="Times New Roman" pitchFamily="18" charset="0"/>
                <a:cs typeface="Times New Roman" pitchFamily="18" charset="0"/>
              </a:rPr>
              <a:t>Hongliang</a:t>
            </a:r>
            <a:r>
              <a:rPr lang="en-IN" sz="2000" dirty="0">
                <a:solidFill>
                  <a:schemeClr val="tx1"/>
                </a:solidFill>
                <a:latin typeface="Times New Roman" pitchFamily="18" charset="0"/>
                <a:cs typeface="Times New Roman" pitchFamily="18" charset="0"/>
              </a:rPr>
              <a:t> Liu, </a:t>
            </a:r>
            <a:r>
              <a:rPr lang="en-IN" sz="2000" dirty="0" err="1">
                <a:solidFill>
                  <a:schemeClr val="tx1"/>
                </a:solidFill>
                <a:latin typeface="Times New Roman" pitchFamily="18" charset="0"/>
                <a:cs typeface="Times New Roman" pitchFamily="18" charset="0"/>
              </a:rPr>
              <a:t>Ruiying</a:t>
            </a:r>
            <a:r>
              <a:rPr lang="en-IN" sz="2000" dirty="0">
                <a:solidFill>
                  <a:schemeClr val="tx1"/>
                </a:solidFill>
                <a:latin typeface="Times New Roman" pitchFamily="18" charset="0"/>
                <a:cs typeface="Times New Roman" pitchFamily="18" charset="0"/>
              </a:rPr>
              <a:t> Du, and </a:t>
            </a:r>
            <a:r>
              <a:rPr lang="en-IN" sz="2000" dirty="0" err="1">
                <a:solidFill>
                  <a:schemeClr val="tx1"/>
                </a:solidFill>
                <a:latin typeface="Times New Roman" pitchFamily="18" charset="0"/>
                <a:cs typeface="Times New Roman" pitchFamily="18" charset="0"/>
              </a:rPr>
              <a:t>Quansheng</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Zhuan</a:t>
            </a:r>
            <a:r>
              <a:rPr lang="en-IN" sz="2000" dirty="0">
                <a:solidFill>
                  <a:schemeClr val="tx1"/>
                </a:solidFill>
                <a:latin typeface="Times New Roman" pitchFamily="18" charset="0"/>
                <a:cs typeface="Times New Roman" pitchFamily="18" charset="0"/>
              </a:rPr>
              <a:t> </a:t>
            </a:r>
            <a:r>
              <a:rPr lang="en-IN" sz="2000" dirty="0">
                <a:solidFill>
                  <a:schemeClr val="tx1"/>
                </a:solidFill>
              </a:rPr>
              <a:t> </a:t>
            </a:r>
            <a:r>
              <a:rPr lang="en-IN" sz="2000" b="0" i="0" strike="noStrike" dirty="0">
                <a:solidFill>
                  <a:schemeClr val="tx1"/>
                </a:solidFill>
                <a:effectLst/>
                <a:latin typeface="Söhne"/>
                <a:hlinkClick r:id="rId2"/>
              </a:rPr>
              <a:t>https://www.semanticscholar.org/paper/Analysis-of-Keylogger-Attacks-and-Countermeasures- 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Detection of Keyloggers:  A Review by </a:t>
            </a:r>
            <a:r>
              <a:rPr lang="en-IN" sz="2000" dirty="0" err="1">
                <a:solidFill>
                  <a:schemeClr val="tx1"/>
                </a:solidFill>
                <a:latin typeface="Times New Roman" pitchFamily="18" charset="0"/>
                <a:cs typeface="Times New Roman" pitchFamily="18" charset="0"/>
              </a:rPr>
              <a:t>Shukor</a:t>
            </a:r>
            <a:r>
              <a:rPr lang="en-IN" sz="2000" dirty="0">
                <a:solidFill>
                  <a:schemeClr val="tx1"/>
                </a:solidFill>
                <a:latin typeface="Times New Roman" pitchFamily="18" charset="0"/>
                <a:cs typeface="Times New Roman" pitchFamily="18" charset="0"/>
              </a:rPr>
              <a:t> Abd Razak, Ku </a:t>
            </a:r>
            <a:r>
              <a:rPr lang="en-IN" sz="2000" dirty="0" err="1">
                <a:solidFill>
                  <a:schemeClr val="tx1"/>
                </a:solidFill>
                <a:latin typeface="Times New Roman" pitchFamily="18" charset="0"/>
                <a:cs typeface="Times New Roman" pitchFamily="18" charset="0"/>
              </a:rPr>
              <a:t>Ruhana</a:t>
            </a:r>
            <a:r>
              <a:rPr lang="en-IN" sz="2000" dirty="0">
                <a:solidFill>
                  <a:schemeClr val="tx1"/>
                </a:solidFill>
                <a:latin typeface="Times New Roman" pitchFamily="18" charset="0"/>
                <a:cs typeface="Times New Roman" pitchFamily="18" charset="0"/>
              </a:rPr>
              <a:t> Ku-</a:t>
            </a:r>
            <a:r>
              <a:rPr lang="en-IN" sz="2000" dirty="0" err="1">
                <a:solidFill>
                  <a:schemeClr val="tx1"/>
                </a:solidFill>
                <a:latin typeface="Times New Roman" pitchFamily="18" charset="0"/>
                <a:cs typeface="Times New Roman" pitchFamily="18" charset="0"/>
              </a:rPr>
              <a:t>Mahamud</a:t>
            </a:r>
            <a:r>
              <a:rPr lang="en-IN" sz="2000" dirty="0">
                <a:solidFill>
                  <a:schemeClr val="tx1"/>
                </a:solidFill>
                <a:latin typeface="Times New Roman" pitchFamily="18" charset="0"/>
                <a:cs typeface="Times New Roman" pitchFamily="18" charset="0"/>
              </a:rPr>
              <a:t>, and </a:t>
            </a:r>
            <a:r>
              <a:rPr lang="en-IN" sz="2000" dirty="0" err="1">
                <a:solidFill>
                  <a:schemeClr val="tx1"/>
                </a:solidFill>
                <a:latin typeface="Times New Roman" pitchFamily="18" charset="0"/>
                <a:cs typeface="Times New Roman" pitchFamily="18" charset="0"/>
              </a:rPr>
              <a:t>Ramlan</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Mahmod</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AutoNum type="arabicPeriod" startAt="4"/>
            </a:pPr>
            <a:r>
              <a:rPr lang="en-IN" sz="2000" dirty="0">
                <a:solidFill>
                  <a:schemeClr val="tx1"/>
                </a:solidFill>
                <a:latin typeface="Times New Roman" pitchFamily="18" charset="0"/>
                <a:cs typeface="Times New Roman" pitchFamily="18" charset="0"/>
              </a:rPr>
              <a:t>A Comprehensive Study on Keylogger Attack and </a:t>
            </a:r>
            <a:r>
              <a:rPr lang="en-IN" sz="2000" dirty="0" err="1">
                <a:solidFill>
                  <a:schemeClr val="tx1"/>
                </a:solidFill>
                <a:latin typeface="Times New Roman" pitchFamily="18" charset="0"/>
                <a:cs typeface="Times New Roman" pitchFamily="18" charset="0"/>
              </a:rPr>
              <a:t>Defense</a:t>
            </a:r>
            <a:r>
              <a:rPr lang="en-IN" sz="2000" dirty="0">
                <a:solidFill>
                  <a:schemeClr val="tx1"/>
                </a:solidFill>
                <a:latin typeface="Times New Roman" pitchFamily="18" charset="0"/>
                <a:cs typeface="Times New Roman" pitchFamily="18" charset="0"/>
              </a:rPr>
              <a:t> by </a:t>
            </a:r>
            <a:r>
              <a:rPr lang="en-IN" sz="2000" dirty="0" err="1">
                <a:solidFill>
                  <a:schemeClr val="tx1"/>
                </a:solidFill>
                <a:latin typeface="Times New Roman" pitchFamily="18" charset="0"/>
                <a:cs typeface="Times New Roman" pitchFamily="18" charset="0"/>
              </a:rPr>
              <a:t>Shuo</a:t>
            </a:r>
            <a:r>
              <a:rPr lang="en-IN" sz="2000" dirty="0">
                <a:solidFill>
                  <a:schemeClr val="tx1"/>
                </a:solidFill>
                <a:latin typeface="Times New Roman" pitchFamily="18" charset="0"/>
                <a:cs typeface="Times New Roman" pitchFamily="18" charset="0"/>
              </a:rPr>
              <a:t> Chen, Rui Wang, </a:t>
            </a:r>
            <a:r>
              <a:rPr lang="en-IN" sz="2000" dirty="0" err="1">
                <a:solidFill>
                  <a:schemeClr val="tx1"/>
                </a:solidFill>
                <a:latin typeface="Times New Roman" pitchFamily="18" charset="0"/>
                <a:cs typeface="Times New Roman" pitchFamily="18" charset="0"/>
              </a:rPr>
              <a:t>XiaoFeng</a:t>
            </a:r>
            <a:r>
              <a:rPr lang="en-IN" sz="2000" dirty="0">
                <a:solidFill>
                  <a:schemeClr val="tx1"/>
                </a:solidFill>
                <a:latin typeface="Times New Roman" pitchFamily="18" charset="0"/>
                <a:cs typeface="Times New Roman" pitchFamily="18" charset="0"/>
              </a:rPr>
              <a:t> Wang, and </a:t>
            </a:r>
            <a:r>
              <a:rPr lang="en-IN" sz="2000" dirty="0" err="1">
                <a:solidFill>
                  <a:schemeClr val="tx1"/>
                </a:solidFill>
                <a:latin typeface="Times New Roman" pitchFamily="18" charset="0"/>
                <a:cs typeface="Times New Roman" pitchFamily="18" charset="0"/>
              </a:rPr>
              <a:t>Kehuan</a:t>
            </a:r>
            <a:r>
              <a:rPr lang="en-IN" sz="2000" dirty="0">
                <a:solidFill>
                  <a:schemeClr val="tx1"/>
                </a:solidFill>
                <a:latin typeface="Times New Roman" pitchFamily="18" charset="0"/>
                <a:cs typeface="Times New Roman" pitchFamily="18" charset="0"/>
              </a:rPr>
              <a:t> Zhang</a:t>
            </a:r>
            <a:r>
              <a:rPr lang="en-IN" sz="2000" dirty="0">
                <a:solidFill>
                  <a:schemeClr val="tx1"/>
                </a:solidFill>
              </a:rPr>
              <a:t>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Problem Statement </a:t>
            </a:r>
          </a:p>
          <a:p>
            <a:pPr marL="305435" indent="-305435">
              <a:buFont typeface="Wingdings" pitchFamily="2" charset="2"/>
              <a:buChar char="q"/>
            </a:pPr>
            <a:r>
              <a:rPr lang="en-US" sz="2000" b="1" dirty="0">
                <a:latin typeface="Arial"/>
                <a:ea typeface="+mn-lt"/>
                <a:cs typeface="Arial"/>
              </a:rPr>
              <a:t>Proposed System/Solution</a:t>
            </a:r>
            <a:endParaRPr lang="en-US" dirty="0">
              <a:latin typeface="Arial"/>
              <a:cs typeface="Arial"/>
            </a:endParaRPr>
          </a:p>
          <a:p>
            <a:pPr marL="305435" indent="-305435">
              <a:buFont typeface="Wingdings" pitchFamily="2" charset="2"/>
              <a:buChar char="q"/>
            </a:pPr>
            <a:r>
              <a:rPr lang="en-US" sz="2000" b="1" dirty="0">
                <a:latin typeface="Arial"/>
                <a:ea typeface="+mn-lt"/>
                <a:cs typeface="Calibri"/>
              </a:rPr>
              <a:t>System </a:t>
            </a:r>
            <a:r>
              <a:rPr lang="en-US" sz="2000" b="1" dirty="0">
                <a:latin typeface="Arial"/>
                <a:ea typeface="+mn-lt"/>
                <a:cs typeface="+mn-lt"/>
              </a:rPr>
              <a:t>Development Approach </a:t>
            </a:r>
          </a:p>
          <a:p>
            <a:pPr marL="305435" indent="-305435">
              <a:buFont typeface="Wingdings" pitchFamily="2" charset="2"/>
              <a:buChar char="q"/>
            </a:pPr>
            <a:r>
              <a:rPr lang="en-US" sz="2000" b="1" dirty="0">
                <a:latin typeface="Arial"/>
                <a:ea typeface="+mn-lt"/>
                <a:cs typeface="+mn-lt"/>
              </a:rPr>
              <a:t>Algorithm &amp; Deployment  </a:t>
            </a:r>
            <a:endParaRPr lang="en-US" dirty="0">
              <a:latin typeface="Arial"/>
              <a:cs typeface="Calibri"/>
            </a:endParaRPr>
          </a:p>
          <a:p>
            <a:pPr marL="305435" indent="-305435">
              <a:buFont typeface="Wingdings" pitchFamily="2" charset="2"/>
              <a:buChar char="q"/>
            </a:pPr>
            <a:r>
              <a:rPr lang="en-US" sz="2000" b="1" dirty="0">
                <a:latin typeface="Arial"/>
                <a:ea typeface="+mn-lt"/>
                <a:cs typeface="Arial"/>
              </a:rPr>
              <a:t>Result </a:t>
            </a:r>
          </a:p>
          <a:p>
            <a:pPr marL="305435" indent="-305435">
              <a:buFont typeface="Wingdings" pitchFamily="2" charset="2"/>
              <a:buChar char="q"/>
            </a:pPr>
            <a:r>
              <a:rPr lang="en-US" sz="2000" b="1" dirty="0">
                <a:latin typeface="Arial"/>
                <a:ea typeface="+mn-lt"/>
                <a:cs typeface="Arial"/>
              </a:rPr>
              <a:t>Conclusion</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Future Scope</a:t>
            </a:r>
          </a:p>
          <a:p>
            <a:pPr marL="305435" indent="-305435">
              <a:buFont typeface="Wingdings" pitchFamily="2" charset="2"/>
              <a:buChar char="q"/>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r>
              <a:rPr lang="en-US" sz="2000" b="1" dirty="0">
                <a:latin typeface="Times New Roman" panose="02020603050405020304" pitchFamily="18" charset="0"/>
                <a:cs typeface="Times New Roman" panose="02020603050405020304" pitchFamily="18" charset="0"/>
              </a:rPr>
              <a:t>A keylogger is a type of malicious software or hardware device designed to record keystrokes on a computer or mobile device. The primary purpose of a keylogger is to monitor and capture sensitive information entered by users, such as passwords, credit card numbers, or other personal data, without their knowledge or consent.</a:t>
            </a:r>
          </a:p>
          <a:p>
            <a:r>
              <a:rPr lang="en-US" sz="2000" b="1" dirty="0">
                <a:latin typeface="Times New Roman" panose="02020603050405020304" pitchFamily="18" charset="0"/>
                <a:cs typeface="Times New Roman" panose="02020603050405020304" pitchFamily="18" charset="0"/>
              </a:rPr>
              <a:t>The problem statement of keyloggers revolves around their ability to compromise the security and privacy of individuals or organizations. Keyloggers can be used for various malicious purposes, including identity theft, financial fraud, espionage, and unauthorized access to confidential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490024"/>
            <a:ext cx="9604317" cy="187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itchFamily="2" charset="2"/>
              <a:buChar char="q"/>
              <a:tabLst/>
            </a:pP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Our proposed system entails the development of a keylogger using Python's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Tkinter</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the GUI, alongside the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pynput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capturing keyboard inputs. The keylogger records keystrokes and saves them in both text and JSON formats for comprehensive analysis</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normAutofit fontScale="85000" lnSpcReduction="20000"/>
          </a:bodyPr>
          <a:lstStyle/>
          <a:p>
            <a:pPr marL="0" indent="0">
              <a:lnSpc>
                <a:spcPct val="100000"/>
              </a:lnSpc>
              <a:spcAft>
                <a:spcPts val="800"/>
              </a:spcAft>
              <a:buNone/>
            </a:pP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a:t>
            </a: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Used</a:t>
            </a: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Python: For programming the keylogger functionality.</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Tkinter</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building the graphical user interface (GUI).</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pynput</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capturing keyboard inputs.</a:t>
            </a:r>
          </a:p>
          <a:p>
            <a:pPr>
              <a:lnSpc>
                <a:spcPct val="17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JSON: For storing keystroke data in a structured format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a:buFont typeface="Wingdings" pitchFamily="2" charset="2"/>
              <a:buChar char="q"/>
            </a:pPr>
            <a:r>
              <a:rPr lang="en-IN" sz="2600" b="1" i="0" dirty="0">
                <a:solidFill>
                  <a:schemeClr val="tx1"/>
                </a:solidFill>
                <a:effectLst/>
                <a:latin typeface="Times New Roman" pitchFamily="18" charset="0"/>
                <a:cs typeface="Times New Roman" pitchFamily="18" charset="0"/>
              </a:rPr>
              <a:t>Initialization:</a:t>
            </a:r>
            <a:r>
              <a:rPr lang="en-IN" sz="2400" b="0" i="0" dirty="0">
                <a:solidFill>
                  <a:schemeClr val="tx1"/>
                </a:solidFill>
                <a:effectLst/>
                <a:latin typeface="Times New Roman" pitchFamily="18" charset="0"/>
                <a:cs typeface="Times New Roman" pitchFamily="18" charset="0"/>
              </a:rPr>
              <a:t> </a:t>
            </a:r>
            <a:endParaRPr lang="en-IN" sz="2400" dirty="0">
              <a:solidFill>
                <a:schemeClr val="tx1"/>
              </a:solidFill>
              <a:latin typeface="Times New Roman" pitchFamily="18" charset="0"/>
              <a:cs typeface="Times New Roman" pitchFamily="18" charset="0"/>
            </a:endParaRPr>
          </a:p>
          <a:p>
            <a:pPr>
              <a:buNone/>
            </a:pPr>
            <a:r>
              <a:rPr lang="en-IN" sz="2400" b="0" i="0" dirty="0">
                <a:solidFill>
                  <a:schemeClr val="tx1"/>
                </a:solidFill>
                <a:effectLst/>
                <a:latin typeface="Times New Roman" pitchFamily="18" charset="0"/>
                <a:cs typeface="Times New Roman" pitchFamily="18" charset="0"/>
              </a:rPr>
              <a:t>          </a:t>
            </a:r>
            <a:r>
              <a:rPr lang="en-IN" sz="2200" b="0" i="0" dirty="0">
                <a:solidFill>
                  <a:schemeClr val="tx1"/>
                </a:solidFill>
                <a:effectLst/>
                <a:latin typeface="Times New Roman" pitchFamily="18" charset="0"/>
                <a:cs typeface="Times New Roman" pitchFamily="18" charset="0"/>
              </a:rPr>
              <a:t>Initialize necessary variables and flags.</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Event Handling: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on_press</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pressed and held keys.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on_release</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released keys and manages flag state.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Logging: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generate_text_log</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Saves keystrokes in a text file.</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generate_json_file</a:t>
            </a:r>
            <a:r>
              <a:rPr lang="en-IN" sz="2200" b="0" i="1" dirty="0">
                <a:solidFill>
                  <a:schemeClr val="tx1"/>
                </a:solidFill>
                <a:effectLst/>
                <a:latin typeface="Times New Roman" pitchFamily="18" charset="0"/>
                <a:cs typeface="Times New Roman" pitchFamily="18" charset="0"/>
              </a:rPr>
              <a:t>(</a:t>
            </a:r>
            <a:r>
              <a:rPr lang="en-IN" sz="2200" b="0" i="1" dirty="0" err="1">
                <a:solidFill>
                  <a:schemeClr val="tx1"/>
                </a:solidFill>
                <a:effectLst/>
                <a:latin typeface="Times New Roman" pitchFamily="18" charset="0"/>
                <a:cs typeface="Times New Roman" pitchFamily="18" charset="0"/>
              </a:rPr>
              <a:t>keys_used</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Saves keystrokes in a JSON file.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Keylogger Control:</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start_keylogger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Initiates keylogging process.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stop_keylogger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pPr>
              <a:buFont typeface="Wingdings" pitchFamily="2" charset="2"/>
              <a:buChar char="q"/>
            </a:pPr>
            <a:r>
              <a:rPr lang="en-US" sz="2000" b="0" i="0" dirty="0">
                <a:solidFill>
                  <a:schemeClr val="tx1"/>
                </a:solidFill>
                <a:effectLst/>
                <a:latin typeface="Times New Roman" pitchFamily="18" charset="0"/>
                <a:cs typeface="Times New Roman" pitchFamily="18"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pic>
        <p:nvPicPr>
          <p:cNvPr id="2" name="Picture 1">
            <a:extLst>
              <a:ext uri="{FF2B5EF4-FFF2-40B4-BE49-F238E27FC236}">
                <a16:creationId xmlns:a16="http://schemas.microsoft.com/office/drawing/2014/main" id="{101B6E41-595D-4E51-97BA-D06EAA5E2C7E}"/>
              </a:ext>
            </a:extLst>
          </p:cNvPr>
          <p:cNvPicPr>
            <a:picLocks noChangeAspect="1"/>
          </p:cNvPicPr>
          <p:nvPr/>
        </p:nvPicPr>
        <p:blipFill>
          <a:blip r:embed="rId2"/>
          <a:stretch>
            <a:fillRect/>
          </a:stretch>
        </p:blipFill>
        <p:spPr>
          <a:xfrm>
            <a:off x="585789" y="1643064"/>
            <a:ext cx="10890140" cy="4265738"/>
          </a:xfrm>
          <a:prstGeom prst="rect">
            <a:avLst/>
          </a:prstGeom>
        </p:spPr>
      </p:pic>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buFont typeface="Wingdings" pitchFamily="2" charset="2"/>
              <a:buChar char="q"/>
            </a:pPr>
            <a:r>
              <a:rPr lang="en-US" sz="2400" b="0" i="0" dirty="0">
                <a:solidFill>
                  <a:schemeClr val="tx1"/>
                </a:solidFill>
                <a:effectLst/>
                <a:latin typeface="Times New Roman" pitchFamily="18" charset="0"/>
                <a:cs typeface="Times New Roman" pitchFamily="18"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212</TotalTime>
  <Words>598</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33</cp:revision>
  <dcterms:created xsi:type="dcterms:W3CDTF">2021-05-26T16:50:10Z</dcterms:created>
  <dcterms:modified xsi:type="dcterms:W3CDTF">2024-04-03T14:22:04Z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