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5" r:id="rId1"/>
  </p:sldMasterIdLst>
  <p:notesMasterIdLst>
    <p:notesMasterId r:id="rId15"/>
  </p:notesMasterIdLst>
  <p:sldIdLst>
    <p:sldId id="256" r:id="rId2"/>
    <p:sldId id="257" r:id="rId3"/>
    <p:sldId id="258" r:id="rId4"/>
    <p:sldId id="259" r:id="rId5"/>
    <p:sldId id="260" r:id="rId6"/>
    <p:sldId id="261" r:id="rId7"/>
    <p:sldId id="275" r:id="rId8"/>
    <p:sldId id="276" r:id="rId9"/>
    <p:sldId id="277" r:id="rId10"/>
    <p:sldId id="278" r:id="rId11"/>
    <p:sldId id="279" r:id="rId12"/>
    <p:sldId id="272"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BE7AABD-7672-4F62-BE38-BBBD8274447F}" type="datetimeFigureOut">
              <a:rPr lang="en-US" smtClean="0"/>
              <a:t>10/22/2025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C1D69E-B2E5-4660-BF9A-D1967E41F113}" type="slidenum">
              <a:rPr lang="en-US" smtClean="0"/>
              <a:t>‹#›</a:t>
            </a:fld>
            <a:endParaRPr lang="en-US"/>
          </a:p>
        </p:txBody>
      </p:sp>
    </p:spTree>
    <p:extLst>
      <p:ext uri="{BB962C8B-B14F-4D97-AF65-F5344CB8AC3E}">
        <p14:creationId xmlns:p14="http://schemas.microsoft.com/office/powerpoint/2010/main" val="2830160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D8C1D69E-B2E5-4660-BF9A-D1967E41F113}" type="slidenum">
              <a:rPr lang="en-US" smtClean="0"/>
              <a:t>12</a:t>
            </a:fld>
            <a:endParaRPr lang="en-US"/>
          </a:p>
        </p:txBody>
      </p:sp>
    </p:spTree>
    <p:extLst>
      <p:ext uri="{BB962C8B-B14F-4D97-AF65-F5344CB8AC3E}">
        <p14:creationId xmlns:p14="http://schemas.microsoft.com/office/powerpoint/2010/main" val="2126865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br>
              <a:rPr lang="en-US" dirty="0" smtClean="0"/>
            </a:b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D8C1D69E-B2E5-4660-BF9A-D1967E41F113}" type="slidenum">
              <a:rPr lang="en-US" smtClean="0"/>
              <a:t>13</a:t>
            </a:fld>
            <a:endParaRPr lang="en-US"/>
          </a:p>
        </p:txBody>
      </p:sp>
    </p:spTree>
    <p:extLst>
      <p:ext uri="{BB962C8B-B14F-4D97-AF65-F5344CB8AC3E}">
        <p14:creationId xmlns:p14="http://schemas.microsoft.com/office/powerpoint/2010/main" val="793528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62707" y="1371600"/>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A3B0DF16-7EE6-492C-BBDD-5FDA1FDE32ED}" type="datetimeFigureOut">
              <a:rPr lang="en-US" smtClean="0"/>
              <a:t>10/22/2025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1964BE4-408E-4DCD-8EB4-F1EF0BD7E35D}" type="slidenum">
              <a:rPr lang="en-US" smtClean="0"/>
              <a:t>‹#›</a:t>
            </a:fld>
            <a:endParaRPr lang="en-US"/>
          </a:p>
        </p:txBody>
      </p:sp>
      <p:sp>
        <p:nvSpPr>
          <p:cNvPr id="9" name="Subtitle 8"/>
          <p:cNvSpPr>
            <a:spLocks noGrp="1"/>
          </p:cNvSpPr>
          <p:nvPr>
            <p:ph type="subTitle" idx="1"/>
          </p:nvPr>
        </p:nvSpPr>
        <p:spPr>
          <a:xfrm>
            <a:off x="1828800" y="3331698"/>
            <a:ext cx="85344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0DF16-7EE6-492C-BBDD-5FDA1FDE32ED}"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0DF16-7EE6-492C-BBDD-5FDA1FDE32ED}"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B0DF16-7EE6-492C-BBDD-5FDA1FDE32ED}"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33600" y="609600"/>
            <a:ext cx="94488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33600" y="2507786"/>
            <a:ext cx="94488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B0DF16-7EE6-492C-BBDD-5FDA1FDE32ED}"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E1964BE4-408E-4DCD-8EB4-F1EF0BD7E35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0DF16-7EE6-492C-BBDD-5FDA1FDE32ED}"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3B0DF16-7EE6-492C-BBDD-5FDA1FDE32ED}"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3B0DF16-7EE6-492C-BBDD-5FDA1FDE32ED}"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0DF16-7EE6-492C-BBDD-5FDA1FDE32ED}"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B0DF16-7EE6-492C-BBDD-5FDA1FDE32ED}"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438400" y="1831975"/>
            <a:ext cx="73152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B0DF16-7EE6-492C-BBDD-5FDA1FDE32ED}"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4BE4-408E-4DCD-8EB4-F1EF0BD7E35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A3B0DF16-7EE6-492C-BBDD-5FDA1FDE32ED}" type="datetimeFigureOut">
              <a:rPr lang="en-US" smtClean="0"/>
              <a:t>10/22/2025</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1964BE4-408E-4DCD-8EB4-F1EF0BD7E35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1">
            <a:extLst>
              <a:ext uri="{FF2B5EF4-FFF2-40B4-BE49-F238E27FC236}">
                <a16:creationId xmlns="" xmlns:a16="http://schemas.microsoft.com/office/drawing/2014/main" id="{D76132FB-E130-39FA-7C0F-C6AF36939DF8}"/>
              </a:ext>
            </a:extLst>
          </p:cNvPr>
          <p:cNvSpPr txBox="1">
            <a:spLocks/>
          </p:cNvSpPr>
          <p:nvPr/>
        </p:nvSpPr>
        <p:spPr>
          <a:xfrm>
            <a:off x="853474" y="838926"/>
            <a:ext cx="9803876" cy="126508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Department of Information and Communication Technology</a:t>
            </a:r>
            <a:b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r>
            <a:b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b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Course Code : </a:t>
            </a:r>
            <a:r>
              <a:rPr lang="en-US" sz="20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ICT-3201</a:t>
            </a:r>
          </a:p>
          <a:p>
            <a:endParaRPr lang="en-US" sz="20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r>
              <a:rPr lang="en-US" sz="2000" b="1"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Course Name: Computer Networks</a:t>
            </a:r>
            <a:endPar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
        <p:nvSpPr>
          <p:cNvPr id="10" name="Text Placeholder 12">
            <a:extLst>
              <a:ext uri="{FF2B5EF4-FFF2-40B4-BE49-F238E27FC236}">
                <a16:creationId xmlns="" xmlns:a16="http://schemas.microsoft.com/office/drawing/2014/main" id="{474569F3-3F85-1C26-79B4-F6C1B04B4683}"/>
              </a:ext>
            </a:extLst>
          </p:cNvPr>
          <p:cNvSpPr txBox="1">
            <a:spLocks/>
          </p:cNvSpPr>
          <p:nvPr/>
        </p:nvSpPr>
        <p:spPr>
          <a:xfrm>
            <a:off x="1055802" y="3429000"/>
            <a:ext cx="4411744" cy="20313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Calibri" panose="020F0502020204030204" pitchFamily="34" charset="0"/>
                <a:ea typeface="Calibri" panose="020F0502020204030204" pitchFamily="34" charset="0"/>
                <a:cs typeface="Calibri" panose="020F0502020204030204" pitchFamily="34" charset="0"/>
              </a:rPr>
              <a:t>Presented </a:t>
            </a:r>
            <a:r>
              <a:rPr lang="en-US" dirty="0">
                <a:latin typeface="Calibri" panose="020F0502020204030204" pitchFamily="34" charset="0"/>
                <a:ea typeface="Calibri" panose="020F0502020204030204" pitchFamily="34" charset="0"/>
                <a:cs typeface="Calibri" panose="020F0502020204030204" pitchFamily="34" charset="0"/>
              </a:rPr>
              <a:t>By: </a:t>
            </a:r>
          </a:p>
          <a:p>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r>
              <a:rPr lang="en-US" dirty="0">
                <a:latin typeface="Calibri" panose="020F0502020204030204" pitchFamily="34" charset="0"/>
                <a:ea typeface="Calibri" panose="020F0502020204030204" pitchFamily="34" charset="0"/>
                <a:cs typeface="Calibri" panose="020F0502020204030204" pitchFamily="34" charset="0"/>
              </a:rPr>
              <a:t> Md. </a:t>
            </a:r>
            <a:r>
              <a:rPr lang="en-US" dirty="0" err="1" smtClean="0">
                <a:latin typeface="Calibri" panose="020F0502020204030204" pitchFamily="34" charset="0"/>
                <a:ea typeface="Calibri" panose="020F0502020204030204" pitchFamily="34" charset="0"/>
                <a:cs typeface="Calibri" panose="020F0502020204030204" pitchFamily="34" charset="0"/>
              </a:rPr>
              <a:t>Firoj</a:t>
            </a:r>
            <a:r>
              <a:rPr lang="en-US" dirty="0" smtClean="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Mahmud  (</a:t>
            </a:r>
            <a:r>
              <a:rPr lang="en-US" dirty="0" smtClean="0">
                <a:latin typeface="Calibri" panose="020F0502020204030204" pitchFamily="34" charset="0"/>
                <a:ea typeface="Calibri" panose="020F0502020204030204" pitchFamily="34" charset="0"/>
                <a:cs typeface="Calibri" panose="020F0502020204030204" pitchFamily="34" charset="0"/>
              </a:rPr>
              <a:t>IT-22050)</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v"/>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pic>
        <p:nvPicPr>
          <p:cNvPr id="11" name="Picture 2">
            <a:extLst>
              <a:ext uri="{FF2B5EF4-FFF2-40B4-BE49-F238E27FC236}">
                <a16:creationId xmlns="" xmlns:a16="http://schemas.microsoft.com/office/drawing/2014/main" id="{859996A1-26BD-ECE8-1EE7-5AAE375B80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 xmlns:a16="http://schemas.microsoft.com/office/drawing/2014/main" id="{2BF7BA04-5924-4F17-C218-90B46AB67923}"/>
              </a:ext>
            </a:extLst>
          </p:cNvPr>
          <p:cNvSpPr txBox="1"/>
          <p:nvPr/>
        </p:nvSpPr>
        <p:spPr>
          <a:xfrm>
            <a:off x="6513923" y="3429000"/>
            <a:ext cx="4506011" cy="2215991"/>
          </a:xfrm>
          <a:prstGeom prst="rect">
            <a:avLst/>
          </a:prstGeom>
          <a:noFill/>
        </p:spPr>
        <p:txBody>
          <a:bodyPr wrap="square" rtlCol="0">
            <a:sp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Project </a:t>
            </a:r>
            <a:r>
              <a:rPr lang="en-US" sz="2000" dirty="0" err="1">
                <a:latin typeface="Calibri" panose="020F0502020204030204" pitchFamily="34" charset="0"/>
                <a:ea typeface="Calibri" panose="020F0502020204030204" pitchFamily="34" charset="0"/>
                <a:cs typeface="Calibri" panose="020F0502020204030204" pitchFamily="34" charset="0"/>
              </a:rPr>
              <a:t>Superviser</a:t>
            </a:r>
            <a:r>
              <a:rPr lang="en-US" sz="2000" dirty="0">
                <a:latin typeface="Calibri" panose="020F0502020204030204" pitchFamily="34" charset="0"/>
                <a:ea typeface="Calibri" panose="020F0502020204030204" pitchFamily="34" charset="0"/>
                <a:cs typeface="Calibri" panose="020F0502020204030204" pitchFamily="34" charset="0"/>
              </a:rPr>
              <a:t>:</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smtClean="0">
                <a:latin typeface="Calibri" panose="020F0502020204030204" pitchFamily="34" charset="0"/>
                <a:ea typeface="Calibri" panose="020F0502020204030204" pitchFamily="34" charset="0"/>
                <a:cs typeface="Calibri" panose="020F0502020204030204" pitchFamily="34" charset="0"/>
              </a:rPr>
              <a:t>Dr. </a:t>
            </a:r>
            <a:r>
              <a:rPr lang="en-US" sz="2000" b="1" dirty="0" err="1" smtClean="0">
                <a:latin typeface="Calibri" panose="020F0502020204030204" pitchFamily="34" charset="0"/>
                <a:ea typeface="Calibri" panose="020F0502020204030204" pitchFamily="34" charset="0"/>
                <a:cs typeface="Calibri" panose="020F0502020204030204" pitchFamily="34" charset="0"/>
              </a:rPr>
              <a:t>Nazrul</a:t>
            </a:r>
            <a:r>
              <a:rPr lang="en-US" sz="2000" b="1" dirty="0" smtClean="0">
                <a:latin typeface="Calibri" panose="020F0502020204030204" pitchFamily="34" charset="0"/>
                <a:ea typeface="Calibri" panose="020F0502020204030204" pitchFamily="34" charset="0"/>
                <a:cs typeface="Calibri" panose="020F0502020204030204" pitchFamily="34" charset="0"/>
              </a:rPr>
              <a:t> Islam</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smtClean="0">
                <a:latin typeface="Calibri" panose="020F0502020204030204" pitchFamily="34" charset="0"/>
                <a:ea typeface="Calibri" panose="020F0502020204030204" pitchFamily="34" charset="0"/>
                <a:cs typeface="Calibri" panose="020F0502020204030204" pitchFamily="34" charset="0"/>
              </a:rPr>
              <a:t>Associate </a:t>
            </a:r>
            <a:r>
              <a:rPr lang="en-US" sz="2000" dirty="0" err="1" smtClean="0">
                <a:latin typeface="Calibri" panose="020F0502020204030204" pitchFamily="34" charset="0"/>
                <a:ea typeface="Calibri" panose="020F0502020204030204" pitchFamily="34" charset="0"/>
                <a:cs typeface="Calibri" panose="020F0502020204030204" pitchFamily="34" charset="0"/>
              </a:rPr>
              <a:t>professor,Dept</a:t>
            </a:r>
            <a:r>
              <a:rPr lang="en-US" sz="2000" dirty="0" smtClean="0">
                <a:latin typeface="Calibri" panose="020F0502020204030204" pitchFamily="34" charset="0"/>
                <a:ea typeface="Calibri" panose="020F0502020204030204" pitchFamily="34" charset="0"/>
                <a:cs typeface="Calibri" panose="020F0502020204030204" pitchFamily="34" charset="0"/>
              </a:rPr>
              <a:t>. of ICT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Mawlana  </a:t>
            </a:r>
            <a:r>
              <a:rPr lang="en-US" sz="2000" dirty="0" err="1">
                <a:latin typeface="Calibri" panose="020F0502020204030204" pitchFamily="34" charset="0"/>
                <a:ea typeface="Calibri" panose="020F0502020204030204" pitchFamily="34" charset="0"/>
                <a:cs typeface="Calibri" panose="020F0502020204030204" pitchFamily="34" charset="0"/>
              </a:rPr>
              <a:t>Bhashani</a:t>
            </a:r>
            <a:r>
              <a:rPr lang="en-US" sz="2000" dirty="0">
                <a:latin typeface="Calibri" panose="020F0502020204030204" pitchFamily="34" charset="0"/>
                <a:ea typeface="Calibri" panose="020F0502020204030204" pitchFamily="34" charset="0"/>
                <a:cs typeface="Calibri" panose="020F0502020204030204" pitchFamily="34" charset="0"/>
              </a:rPr>
              <a:t>  Science and Technology University , Tangail</a:t>
            </a:r>
          </a:p>
          <a:p>
            <a:r>
              <a:rPr lang="en-US" dirty="0" smtClean="0"/>
              <a:t> </a:t>
            </a:r>
            <a:endParaRPr lang="en-US" dirty="0"/>
          </a:p>
        </p:txBody>
      </p:sp>
      <p:sp>
        <p:nvSpPr>
          <p:cNvPr id="13" name="TextBox 12">
            <a:extLst>
              <a:ext uri="{FF2B5EF4-FFF2-40B4-BE49-F238E27FC236}">
                <a16:creationId xmlns="" xmlns:a16="http://schemas.microsoft.com/office/drawing/2014/main" id="{663D9B3B-AC3E-A5FF-8C20-F1368AB29BCB}"/>
              </a:ext>
            </a:extLst>
          </p:cNvPr>
          <p:cNvSpPr txBox="1"/>
          <p:nvPr/>
        </p:nvSpPr>
        <p:spPr>
          <a:xfrm>
            <a:off x="2032169" y="2415968"/>
            <a:ext cx="8414912" cy="523220"/>
          </a:xfrm>
          <a:prstGeom prst="rect">
            <a:avLst/>
          </a:prstGeom>
          <a:solidFill>
            <a:schemeClr val="bg1"/>
          </a:solidFill>
        </p:spPr>
        <p:txBody>
          <a:bodyPr wrap="square" rtlCol="0">
            <a:spAutoFit/>
          </a:bodyPr>
          <a:lstStyle/>
          <a:p>
            <a:r>
              <a:rPr lang="en-US" sz="2800" dirty="0"/>
              <a:t>Presentation Topic:  </a:t>
            </a:r>
            <a:r>
              <a:rPr lang="en-US" sz="2800" dirty="0" smtClean="0"/>
              <a:t>SNMP Network Protocol</a:t>
            </a:r>
            <a:endParaRPr lang="en-US" sz="2800" dirty="0"/>
          </a:p>
        </p:txBody>
      </p:sp>
      <p:sp>
        <p:nvSpPr>
          <p:cNvPr id="14" name="Date Placeholder 4">
            <a:extLst>
              <a:ext uri="{FF2B5EF4-FFF2-40B4-BE49-F238E27FC236}">
                <a16:creationId xmlns="" xmlns:a16="http://schemas.microsoft.com/office/drawing/2014/main" id="{667A6D7F-3E1F-1BE8-6F33-26D251C64C61}"/>
              </a:ext>
            </a:extLst>
          </p:cNvPr>
          <p:cNvSpPr>
            <a:spLocks noGrp="1"/>
          </p:cNvSpPr>
          <p:nvPr>
            <p:ph type="dt" sz="half" idx="10"/>
          </p:nvPr>
        </p:nvSpPr>
        <p:spPr>
          <a:xfrm>
            <a:off x="7821429" y="6238816"/>
            <a:ext cx="2753746" cy="323968"/>
          </a:xfrm>
        </p:spPr>
        <p:txBody>
          <a:bodyPr/>
          <a:lstStyle/>
          <a:p>
            <a:fld id="{24DCD504-8AF0-48BA-A59E-287DFCE935CE}" type="datetime1">
              <a:rPr lang="en-US" smtClean="0"/>
              <a:t>10/22/2025</a:t>
            </a:fld>
            <a:endParaRPr lang="en-US"/>
          </a:p>
        </p:txBody>
      </p:sp>
      <p:sp>
        <p:nvSpPr>
          <p:cNvPr id="15" name="Slide Number Placeholder 6">
            <a:extLst>
              <a:ext uri="{FF2B5EF4-FFF2-40B4-BE49-F238E27FC236}">
                <a16:creationId xmlns="" xmlns:a16="http://schemas.microsoft.com/office/drawing/2014/main" id="{C7AD3634-745D-1D98-446D-90CD9362DF68}"/>
              </a:ext>
            </a:extLst>
          </p:cNvPr>
          <p:cNvSpPr>
            <a:spLocks noGrp="1"/>
          </p:cNvSpPr>
          <p:nvPr>
            <p:ph type="sldNum" sz="quarter" idx="12"/>
          </p:nvPr>
        </p:nvSpPr>
        <p:spPr>
          <a:xfrm>
            <a:off x="10758922" y="6217920"/>
            <a:ext cx="365760" cy="365760"/>
          </a:xfrm>
        </p:spPr>
        <p:txBody>
          <a:bodyPr>
            <a:normAutofit/>
          </a:bodyPr>
          <a:lstStyle/>
          <a:p>
            <a:fld id="{37D81848-5319-402B-89F7-979BCC8BCA01}" type="slidenum">
              <a:rPr lang="en-US" smtClean="0"/>
              <a:t>1</a:t>
            </a:fld>
            <a:endParaRPr lang="en-US"/>
          </a:p>
        </p:txBody>
      </p:sp>
    </p:spTree>
    <p:extLst>
      <p:ext uri="{BB962C8B-B14F-4D97-AF65-F5344CB8AC3E}">
        <p14:creationId xmlns:p14="http://schemas.microsoft.com/office/powerpoint/2010/main" val="73006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668" y="592667"/>
            <a:ext cx="8596668" cy="1905000"/>
          </a:xfrm>
        </p:spPr>
        <p:txBody>
          <a:bodyPr>
            <a:normAutofit/>
          </a:bodyPr>
          <a:lstStyle/>
          <a:p>
            <a:r>
              <a:rPr lang="en-US" dirty="0" smtClean="0"/>
              <a:t>Real-world use cases</a:t>
            </a:r>
            <a:r>
              <a:rPr lang="en-US" dirty="0"/>
              <a:t/>
            </a:r>
            <a:br>
              <a:rPr lang="en-US" dirty="0"/>
            </a:br>
            <a:endParaRPr lang="en-US" dirty="0"/>
          </a:p>
        </p:txBody>
      </p:sp>
      <p:sp>
        <p:nvSpPr>
          <p:cNvPr id="3" name="Rectangle 2"/>
          <p:cNvSpPr/>
          <p:nvPr/>
        </p:nvSpPr>
        <p:spPr>
          <a:xfrm>
            <a:off x="618065" y="2065573"/>
            <a:ext cx="11438467" cy="3785652"/>
          </a:xfrm>
          <a:prstGeom prst="rect">
            <a:avLst/>
          </a:prstGeom>
        </p:spPr>
        <p:txBody>
          <a:bodyPr wrap="square">
            <a:spAutoFit/>
          </a:bodyPr>
          <a:lstStyle/>
          <a:p>
            <a:r>
              <a:rPr lang="en-US" sz="2400" b="1" dirty="0"/>
              <a:t>Performance:</a:t>
            </a:r>
            <a:endParaRPr lang="en-US" sz="2400" dirty="0"/>
          </a:p>
          <a:p>
            <a:pPr lvl="1"/>
            <a:r>
              <a:rPr lang="en-US" sz="2400" dirty="0"/>
              <a:t>Bandwidth utilization on interfaces.</a:t>
            </a:r>
          </a:p>
          <a:p>
            <a:pPr lvl="1"/>
            <a:r>
              <a:rPr lang="en-US" sz="2400" dirty="0"/>
              <a:t>CPU and Memory usage.</a:t>
            </a:r>
          </a:p>
          <a:p>
            <a:r>
              <a:rPr lang="en-US" sz="2400" b="1" dirty="0"/>
              <a:t>Availability:</a:t>
            </a:r>
            <a:endParaRPr lang="en-US" sz="2400" dirty="0"/>
          </a:p>
          <a:p>
            <a:pPr lvl="1"/>
            <a:r>
              <a:rPr lang="en-US" sz="2400" dirty="0"/>
              <a:t>Device up/down status (via ICMP ping + SNMP).</a:t>
            </a:r>
          </a:p>
          <a:p>
            <a:pPr lvl="1"/>
            <a:r>
              <a:rPr lang="en-US" sz="2400" dirty="0"/>
              <a:t>Interface/port status (up/down).</a:t>
            </a:r>
          </a:p>
          <a:p>
            <a:r>
              <a:rPr lang="en-US" sz="2400" b="1" dirty="0"/>
              <a:t>Fault Management:</a:t>
            </a:r>
            <a:endParaRPr lang="en-US" sz="2400" dirty="0"/>
          </a:p>
          <a:p>
            <a:pPr lvl="1"/>
            <a:r>
              <a:rPr lang="en-US" sz="2400" dirty="0"/>
              <a:t>Traps for system reboots, link failures, high temperature.</a:t>
            </a:r>
          </a:p>
          <a:p>
            <a:r>
              <a:rPr lang="en-US" sz="2400" b="1" dirty="0"/>
              <a:t>Inventory:</a:t>
            </a:r>
            <a:endParaRPr lang="en-US" sz="2400" dirty="0"/>
          </a:p>
          <a:p>
            <a:pPr lvl="1"/>
            <a:r>
              <a:rPr lang="en-US" sz="2400" dirty="0"/>
              <a:t>Serial numbers, hardware models, software versions.</a:t>
            </a:r>
          </a:p>
        </p:txBody>
      </p:sp>
    </p:spTree>
    <p:extLst>
      <p:ext uri="{BB962C8B-B14F-4D97-AF65-F5344CB8AC3E}">
        <p14:creationId xmlns:p14="http://schemas.microsoft.com/office/powerpoint/2010/main" val="142910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1710267"/>
          </a:xfrm>
        </p:spPr>
        <p:txBody>
          <a:bodyPr>
            <a:normAutofit/>
          </a:bodyPr>
          <a:lstStyle/>
          <a:p>
            <a:r>
              <a:rPr lang="en-US" sz="4000" b="1" dirty="0" smtClean="0"/>
              <a:t>Limitations and Challenges</a:t>
            </a:r>
            <a:r>
              <a:rPr lang="en-US" b="1" dirty="0"/>
              <a:t/>
            </a:r>
            <a:br>
              <a:rPr lang="en-US" b="1" dirty="0"/>
            </a:br>
            <a:endParaRPr lang="en-US" dirty="0"/>
          </a:p>
        </p:txBody>
      </p:sp>
      <p:sp>
        <p:nvSpPr>
          <p:cNvPr id="6" name="Content Placeholder 5"/>
          <p:cNvSpPr>
            <a:spLocks noGrp="1"/>
          </p:cNvSpPr>
          <p:nvPr>
            <p:ph idx="1"/>
          </p:nvPr>
        </p:nvSpPr>
        <p:spPr>
          <a:xfrm>
            <a:off x="567267" y="1938867"/>
            <a:ext cx="11455399" cy="3094962"/>
          </a:xfrm>
        </p:spPr>
        <p:txBody>
          <a:bodyPr>
            <a:noAutofit/>
          </a:bodyPr>
          <a:lstStyle/>
          <a:p>
            <a:r>
              <a:rPr lang="en-US" sz="2400" b="1" dirty="0"/>
              <a:t>Security in v1/v2c:</a:t>
            </a:r>
            <a:r>
              <a:rPr lang="en-US" sz="2400" dirty="0"/>
              <a:t> The lack of encryption is a critical flaw.</a:t>
            </a:r>
          </a:p>
          <a:p>
            <a:r>
              <a:rPr lang="en-US" sz="2400" b="1" dirty="0"/>
              <a:t>Configuration Overhead:</a:t>
            </a:r>
            <a:r>
              <a:rPr lang="en-US" sz="2400" dirty="0"/>
              <a:t> Setting up v3 security and MIBs can be complex.</a:t>
            </a:r>
          </a:p>
          <a:p>
            <a:r>
              <a:rPr lang="en-US" sz="2400" b="1" dirty="0"/>
              <a:t>Polling Overhead:</a:t>
            </a:r>
            <a:r>
              <a:rPr lang="en-US" sz="2400" dirty="0"/>
              <a:t> Frequent polling of many devices can generate significant network traffic.</a:t>
            </a:r>
          </a:p>
          <a:p>
            <a:r>
              <a:rPr lang="en-US" sz="2400" b="1" dirty="0"/>
              <a:t>Not a Push Protocol (mostly):</a:t>
            </a:r>
            <a:r>
              <a:rPr lang="en-US" sz="2400" dirty="0"/>
              <a:t> Relies on the manager polling, which can cause delays in detection (except for Traps).</a:t>
            </a:r>
          </a:p>
          <a:p>
            <a:r>
              <a:rPr lang="en-US" sz="2400" b="1" dirty="0"/>
              <a:t>Limited Data Depth:</a:t>
            </a:r>
            <a:r>
              <a:rPr lang="en-US" sz="2400" dirty="0"/>
              <a:t> Good for status and metrics, but not for deep packet inspection or complex log analysis.</a:t>
            </a:r>
          </a:p>
          <a:p>
            <a:pPr marL="0" indent="0">
              <a:buNone/>
            </a:pPr>
            <a:endParaRPr lang="en-US" sz="2400" dirty="0"/>
          </a:p>
        </p:txBody>
      </p:sp>
    </p:spTree>
    <p:extLst>
      <p:ext uri="{BB962C8B-B14F-4D97-AF65-F5344CB8AC3E}">
        <p14:creationId xmlns:p14="http://schemas.microsoft.com/office/powerpoint/2010/main" val="1424114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429D64-E7BC-E81E-3A4A-60C9BF88B648}"/>
              </a:ext>
            </a:extLst>
          </p:cNvPr>
          <p:cNvSpPr>
            <a:spLocks noGrp="1"/>
          </p:cNvSpPr>
          <p:nvPr>
            <p:ph type="title"/>
          </p:nvPr>
        </p:nvSpPr>
        <p:spPr/>
        <p:txBody>
          <a:bodyPr>
            <a:normAutofit fontScale="90000"/>
          </a:bodyPr>
          <a:lstStyle/>
          <a:p>
            <a:r>
              <a:rPr lang="en-US" b="1" dirty="0" smtClean="0"/>
              <a:t>Conclusion</a:t>
            </a:r>
            <a:r>
              <a:rPr lang="en-US" dirty="0"/>
              <a:t/>
            </a:r>
            <a:br>
              <a:rPr lang="en-US" dirty="0"/>
            </a:br>
            <a:endParaRPr lang="en-US" dirty="0"/>
          </a:p>
        </p:txBody>
      </p:sp>
      <p:sp>
        <p:nvSpPr>
          <p:cNvPr id="3" name="Content Placeholder 2">
            <a:extLst>
              <a:ext uri="{FF2B5EF4-FFF2-40B4-BE49-F238E27FC236}">
                <a16:creationId xmlns="" xmlns:a16="http://schemas.microsoft.com/office/drawing/2014/main" id="{B44B1B43-18FE-AAD2-24C7-CAD9900B77BF}"/>
              </a:ext>
            </a:extLst>
          </p:cNvPr>
          <p:cNvSpPr>
            <a:spLocks noGrp="1"/>
          </p:cNvSpPr>
          <p:nvPr>
            <p:ph idx="1"/>
          </p:nvPr>
        </p:nvSpPr>
        <p:spPr/>
        <p:txBody>
          <a:bodyPr>
            <a:normAutofit/>
          </a:bodyPr>
          <a:lstStyle/>
          <a:p>
            <a:pPr marL="0" indent="0">
              <a:buNone/>
            </a:pPr>
            <a:r>
              <a:rPr lang="en-US" dirty="0"/>
              <a:t>SNMP remains a vital, universal tool for network monitoring.</a:t>
            </a:r>
            <a:br>
              <a:rPr lang="en-US" dirty="0"/>
            </a:br>
            <a:r>
              <a:rPr lang="en-US" dirty="0"/>
              <a:t>Its simple Manager-Agent model and MIB structure provide critical insights.</a:t>
            </a:r>
            <a:br>
              <a:rPr lang="en-US" dirty="0"/>
            </a:br>
            <a:r>
              <a:rPr lang="en-US" dirty="0"/>
              <a:t>While older versions are insecure, SNMPv3 offers the necessary security.</a:t>
            </a:r>
            <a:br>
              <a:rPr lang="en-US" dirty="0"/>
            </a:br>
            <a:r>
              <a:rPr lang="en-US" dirty="0"/>
              <a:t>Its proactive TRAP mechanism enables immediate fault detection.</a:t>
            </a:r>
            <a:br>
              <a:rPr lang="en-US" dirty="0"/>
            </a:br>
            <a:r>
              <a:rPr lang="en-US" dirty="0"/>
              <a:t>Despite newer technologies emerging, SNMP's reliability ensures its continued relevance.</a:t>
            </a:r>
            <a:br>
              <a:rPr lang="en-US" dirty="0"/>
            </a:br>
            <a:r>
              <a:rPr lang="en-US" dirty="0"/>
              <a:t>Mastering it is essential for maintaining any modern network.</a:t>
            </a:r>
          </a:p>
          <a:p>
            <a:pPr marL="0" indent="0">
              <a:buNone/>
            </a:pPr>
            <a:endParaRPr lang="en-US" dirty="0"/>
          </a:p>
        </p:txBody>
      </p:sp>
      <p:pic>
        <p:nvPicPr>
          <p:cNvPr id="4" name="Picture 2">
            <a:extLst>
              <a:ext uri="{FF2B5EF4-FFF2-40B4-BE49-F238E27FC236}">
                <a16:creationId xmlns="" xmlns:a16="http://schemas.microsoft.com/office/drawing/2014/main" id="{BE6CD6BF-AC16-C3DC-DE5E-C6F50D0C6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0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8A610-A19D-64FE-A6CC-68B9A2CB172A}"/>
              </a:ext>
            </a:extLst>
          </p:cNvPr>
          <p:cNvSpPr>
            <a:spLocks noGrp="1"/>
          </p:cNvSpPr>
          <p:nvPr>
            <p:ph type="title"/>
          </p:nvPr>
        </p:nvSpPr>
        <p:spPr>
          <a:xfrm>
            <a:off x="2573867" y="1761067"/>
            <a:ext cx="5454457" cy="3633739"/>
          </a:xfrm>
        </p:spPr>
        <p:txBody>
          <a:bodyPr>
            <a:normAutofit/>
          </a:bodyPr>
          <a:lstStyle/>
          <a:p>
            <a:r>
              <a:rPr lang="en-US" sz="4000" dirty="0"/>
              <a:t/>
            </a:r>
            <a:br>
              <a:rPr lang="en-US" sz="4000" dirty="0"/>
            </a:br>
            <a:r>
              <a:rPr lang="en-US" sz="4000" dirty="0"/>
              <a:t>THANK YOU..</a:t>
            </a:r>
          </a:p>
        </p:txBody>
      </p:sp>
      <p:pic>
        <p:nvPicPr>
          <p:cNvPr id="3" name="Picture 2">
            <a:extLst>
              <a:ext uri="{FF2B5EF4-FFF2-40B4-BE49-F238E27FC236}">
                <a16:creationId xmlns="" xmlns:a16="http://schemas.microsoft.com/office/drawing/2014/main" id="{E20EEF00-3622-3E32-4513-106AC22D66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166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186632-11EF-F3BC-FD90-DF96609B5625}"/>
              </a:ext>
            </a:extLst>
          </p:cNvPr>
          <p:cNvSpPr>
            <a:spLocks noGrp="1"/>
          </p:cNvSpPr>
          <p:nvPr>
            <p:ph type="title"/>
          </p:nvPr>
        </p:nvSpPr>
        <p:spPr/>
        <p:txBody>
          <a:bodyPr>
            <a:normAutofit fontScale="90000"/>
          </a:bodyPr>
          <a:lstStyle/>
          <a:p>
            <a:r>
              <a:rPr lang="en-US" dirty="0"/>
              <a:t>Welcome to the </a:t>
            </a:r>
            <a:r>
              <a:rPr lang="en-US" dirty="0" smtClean="0"/>
              <a:t>Presentation</a:t>
            </a:r>
            <a:br>
              <a:rPr lang="en-US" dirty="0" smtClean="0"/>
            </a:br>
            <a:r>
              <a:rPr lang="en-US" sz="3200" dirty="0" smtClean="0"/>
              <a:t>Contents:</a:t>
            </a:r>
            <a:endParaRPr lang="en-US" sz="3200" dirty="0"/>
          </a:p>
        </p:txBody>
      </p:sp>
      <p:sp>
        <p:nvSpPr>
          <p:cNvPr id="3" name="Content Placeholder 2">
            <a:extLst>
              <a:ext uri="{FF2B5EF4-FFF2-40B4-BE49-F238E27FC236}">
                <a16:creationId xmlns="" xmlns:a16="http://schemas.microsoft.com/office/drawing/2014/main" id="{543EBDF1-CE28-8738-C33B-31DDCF6E119A}"/>
              </a:ext>
            </a:extLst>
          </p:cNvPr>
          <p:cNvSpPr>
            <a:spLocks noGrp="1"/>
          </p:cNvSpPr>
          <p:nvPr>
            <p:ph idx="1"/>
          </p:nvPr>
        </p:nvSpPr>
        <p:spPr>
          <a:xfrm>
            <a:off x="550334" y="1677988"/>
            <a:ext cx="8596668" cy="3880773"/>
          </a:xfrm>
        </p:spPr>
        <p:txBody>
          <a:bodyPr>
            <a:noAutofit/>
          </a:bodyPr>
          <a:lstStyle/>
          <a:p>
            <a:r>
              <a:rPr lang="en-US" sz="2000" b="1" dirty="0" smtClean="0"/>
              <a:t>What </a:t>
            </a:r>
            <a:r>
              <a:rPr lang="en-US" sz="2000" b="1" dirty="0"/>
              <a:t>is SNMP?</a:t>
            </a:r>
            <a:endParaRPr lang="en-US" sz="2000" dirty="0"/>
          </a:p>
          <a:p>
            <a:r>
              <a:rPr lang="en-US" sz="2000" b="1" dirty="0"/>
              <a:t>The Challenge: Why We Need SNMP</a:t>
            </a:r>
            <a:endParaRPr lang="en-US" sz="2000" dirty="0"/>
          </a:p>
          <a:p>
            <a:r>
              <a:rPr lang="en-US" sz="2000" b="1" dirty="0"/>
              <a:t>Core Components of SNMP Architecture</a:t>
            </a:r>
            <a:endParaRPr lang="en-US" sz="2000" dirty="0"/>
          </a:p>
          <a:p>
            <a:r>
              <a:rPr lang="en-US" sz="2000" b="1" dirty="0"/>
              <a:t>The SNMP Dictionary: MIB &amp; OID</a:t>
            </a:r>
            <a:endParaRPr lang="en-US" sz="2000" dirty="0"/>
          </a:p>
          <a:p>
            <a:r>
              <a:rPr lang="en-US" sz="2000" b="1" dirty="0"/>
              <a:t>SNMP Protocol Operations (Commands)</a:t>
            </a:r>
            <a:endParaRPr lang="en-US" sz="2000" dirty="0"/>
          </a:p>
          <a:p>
            <a:r>
              <a:rPr lang="en-US" sz="2000" b="1" dirty="0"/>
              <a:t>SNMP Security Models</a:t>
            </a:r>
            <a:endParaRPr lang="en-US" sz="2000" dirty="0"/>
          </a:p>
          <a:p>
            <a:r>
              <a:rPr lang="en-US" sz="2000" b="1" dirty="0"/>
              <a:t>SNMP Versions: A Comparison</a:t>
            </a:r>
            <a:endParaRPr lang="en-US" sz="2000" dirty="0"/>
          </a:p>
          <a:p>
            <a:r>
              <a:rPr lang="en-US" sz="2000" b="1" dirty="0"/>
              <a:t>Real-World Use Cases &amp; </a:t>
            </a:r>
            <a:r>
              <a:rPr lang="en-US" sz="2000" b="1" dirty="0" smtClean="0"/>
              <a:t>Applications</a:t>
            </a:r>
            <a:endParaRPr lang="en-US" sz="2000" dirty="0"/>
          </a:p>
          <a:p>
            <a:r>
              <a:rPr lang="en-US" sz="2000" b="1" dirty="0"/>
              <a:t>Limitations &amp; </a:t>
            </a:r>
            <a:r>
              <a:rPr lang="en-US" sz="2000" b="1" dirty="0" smtClean="0"/>
              <a:t>Challenges</a:t>
            </a:r>
          </a:p>
          <a:p>
            <a:r>
              <a:rPr lang="en-US" sz="2000" b="1" dirty="0" smtClean="0"/>
              <a:t>Conclusion</a:t>
            </a:r>
            <a:endParaRPr lang="en-US" sz="2000" dirty="0"/>
          </a:p>
          <a:p>
            <a:pPr marL="0" indent="0">
              <a:buNone/>
            </a:pPr>
            <a:endParaRPr lang="en-US" sz="2000" dirty="0"/>
          </a:p>
        </p:txBody>
      </p:sp>
      <p:pic>
        <p:nvPicPr>
          <p:cNvPr id="4" name="Picture 2">
            <a:extLst>
              <a:ext uri="{FF2B5EF4-FFF2-40B4-BE49-F238E27FC236}">
                <a16:creationId xmlns="" xmlns:a16="http://schemas.microsoft.com/office/drawing/2014/main" id="{2A5C818F-F775-D02A-C30C-E5659A701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400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00FA0C-D07C-6259-E1E6-FE65EB341AEB}"/>
              </a:ext>
            </a:extLst>
          </p:cNvPr>
          <p:cNvSpPr>
            <a:spLocks noGrp="1"/>
          </p:cNvSpPr>
          <p:nvPr>
            <p:ph type="title"/>
          </p:nvPr>
        </p:nvSpPr>
        <p:spPr/>
        <p:txBody>
          <a:bodyPr>
            <a:normAutofit/>
          </a:bodyPr>
          <a:lstStyle/>
          <a:p>
            <a:r>
              <a:rPr lang="en-US" dirty="0" smtClean="0"/>
              <a:t>What is SNMP?</a:t>
            </a:r>
            <a:endParaRPr lang="en-US" dirty="0"/>
          </a:p>
        </p:txBody>
      </p:sp>
      <p:sp>
        <p:nvSpPr>
          <p:cNvPr id="3" name="Content Placeholder 2">
            <a:extLst>
              <a:ext uri="{FF2B5EF4-FFF2-40B4-BE49-F238E27FC236}">
                <a16:creationId xmlns="" xmlns:a16="http://schemas.microsoft.com/office/drawing/2014/main" id="{5AC0FBEF-8C6D-92FC-2918-E31B010F358A}"/>
              </a:ext>
            </a:extLst>
          </p:cNvPr>
          <p:cNvSpPr>
            <a:spLocks noGrp="1"/>
          </p:cNvSpPr>
          <p:nvPr>
            <p:ph idx="1"/>
          </p:nvPr>
        </p:nvSpPr>
        <p:spPr>
          <a:xfrm>
            <a:off x="787400" y="2202922"/>
            <a:ext cx="8596668" cy="3880773"/>
          </a:xfrm>
        </p:spPr>
        <p:txBody>
          <a:bodyPr>
            <a:normAutofit/>
          </a:bodyPr>
          <a:lstStyle/>
          <a:p>
            <a:r>
              <a:rPr lang="en-US" sz="2000" b="1" dirty="0"/>
              <a:t>Definition:</a:t>
            </a:r>
            <a:r>
              <a:rPr lang="en-US" sz="2000" dirty="0"/>
              <a:t> SNMP is an application-layer protocol used to manage and monitor network devices (routers, switches, servers, printers, etc.) on an IP network.</a:t>
            </a:r>
          </a:p>
          <a:p>
            <a:r>
              <a:rPr lang="en-US" sz="2000" b="1" dirty="0"/>
              <a:t>Primary Goal:</a:t>
            </a:r>
            <a:r>
              <a:rPr lang="en-US" sz="2000" dirty="0"/>
              <a:t> To allow network administrators to monitor network performance, detect faults, and configure devices remotely.</a:t>
            </a:r>
          </a:p>
          <a:p>
            <a:r>
              <a:rPr lang="en-US" sz="2000" b="1" dirty="0"/>
              <a:t>Standardized by:</a:t>
            </a:r>
            <a:r>
              <a:rPr lang="en-US" sz="2000" dirty="0"/>
              <a:t> IETF (Internet Engineering Task Force</a:t>
            </a:r>
            <a:r>
              <a:rPr lang="en-US" sz="2000" dirty="0" smtClean="0"/>
              <a:t>).</a:t>
            </a:r>
            <a:endParaRPr lang="en-US" sz="2000" dirty="0"/>
          </a:p>
        </p:txBody>
      </p:sp>
      <p:pic>
        <p:nvPicPr>
          <p:cNvPr id="4" name="Picture 2">
            <a:extLst>
              <a:ext uri="{FF2B5EF4-FFF2-40B4-BE49-F238E27FC236}">
                <a16:creationId xmlns="" xmlns:a16="http://schemas.microsoft.com/office/drawing/2014/main" id="{987C5420-71BA-0BB7-DAAF-EC6FAA5FD9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61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F57C71-89E2-D4EB-A2EA-1ACDCA149E97}"/>
              </a:ext>
            </a:extLst>
          </p:cNvPr>
          <p:cNvSpPr>
            <a:spLocks noGrp="1"/>
          </p:cNvSpPr>
          <p:nvPr>
            <p:ph type="title"/>
          </p:nvPr>
        </p:nvSpPr>
        <p:spPr/>
        <p:txBody>
          <a:bodyPr/>
          <a:lstStyle/>
          <a:p>
            <a:r>
              <a:rPr lang="en-US" dirty="0" smtClean="0"/>
              <a:t>Why do we need SNMP?</a:t>
            </a:r>
            <a:endParaRPr lang="en-US" dirty="0"/>
          </a:p>
        </p:txBody>
      </p:sp>
      <p:sp>
        <p:nvSpPr>
          <p:cNvPr id="3" name="Content Placeholder 2">
            <a:extLst>
              <a:ext uri="{FF2B5EF4-FFF2-40B4-BE49-F238E27FC236}">
                <a16:creationId xmlns="" xmlns:a16="http://schemas.microsoft.com/office/drawing/2014/main" id="{88D75E85-4FCC-45F0-E040-BD5887E9612A}"/>
              </a:ext>
            </a:extLst>
          </p:cNvPr>
          <p:cNvSpPr>
            <a:spLocks noGrp="1"/>
          </p:cNvSpPr>
          <p:nvPr>
            <p:ph idx="1"/>
          </p:nvPr>
        </p:nvSpPr>
        <p:spPr/>
        <p:txBody>
          <a:bodyPr>
            <a:normAutofit/>
          </a:bodyPr>
          <a:lstStyle/>
          <a:p>
            <a:r>
              <a:rPr lang="en-US" dirty="0"/>
              <a:t>Without SNMP:</a:t>
            </a:r>
          </a:p>
          <a:p>
            <a:pPr lvl="1"/>
            <a:r>
              <a:rPr lang="en-US" dirty="0"/>
              <a:t>Manual checks on hundreds or thousands of devices.</a:t>
            </a:r>
          </a:p>
          <a:p>
            <a:pPr lvl="1"/>
            <a:r>
              <a:rPr lang="en-US" dirty="0"/>
              <a:t>No real-time visibility into problems.</a:t>
            </a:r>
          </a:p>
          <a:p>
            <a:pPr lvl="1"/>
            <a:r>
              <a:rPr lang="en-US" dirty="0"/>
              <a:t>Difficulty in proactive maintenance.</a:t>
            </a:r>
          </a:p>
          <a:p>
            <a:pPr lvl="1"/>
            <a:r>
              <a:rPr lang="en-US" dirty="0"/>
              <a:t>Inefficient and error-prone.</a:t>
            </a:r>
          </a:p>
          <a:p>
            <a:r>
              <a:rPr lang="en-US" dirty="0"/>
              <a:t>With SNMP:</a:t>
            </a:r>
          </a:p>
          <a:p>
            <a:pPr lvl="1"/>
            <a:r>
              <a:rPr lang="en-US" b="1" dirty="0"/>
              <a:t>Centralized Monitoring:</a:t>
            </a:r>
            <a:r>
              <a:rPr lang="en-US" dirty="0"/>
              <a:t> See the entire network from one console.</a:t>
            </a:r>
          </a:p>
          <a:p>
            <a:pPr lvl="1"/>
            <a:r>
              <a:rPr lang="en-US" b="1" dirty="0"/>
              <a:t>Automated Alerts:</a:t>
            </a:r>
            <a:r>
              <a:rPr lang="en-US" dirty="0"/>
              <a:t> Get notified of issues before users do.</a:t>
            </a:r>
          </a:p>
          <a:p>
            <a:pPr lvl="1"/>
            <a:r>
              <a:rPr lang="en-US" b="1" dirty="0"/>
              <a:t>Performance Trending:</a:t>
            </a:r>
            <a:r>
              <a:rPr lang="en-US" dirty="0"/>
              <a:t> Collect data to plan for capacity upgrades.</a:t>
            </a:r>
          </a:p>
          <a:p>
            <a:pPr lvl="1"/>
            <a:r>
              <a:rPr lang="en-US" b="1" dirty="0"/>
              <a:t>Fault Isolation:</a:t>
            </a:r>
            <a:r>
              <a:rPr lang="en-US" dirty="0"/>
              <a:t> Quickly pinpoint the root cause of a problem.</a:t>
            </a:r>
          </a:p>
          <a:p>
            <a:pPr marL="0" indent="0">
              <a:buNone/>
            </a:pPr>
            <a:endParaRPr lang="en-US" dirty="0"/>
          </a:p>
        </p:txBody>
      </p:sp>
      <p:pic>
        <p:nvPicPr>
          <p:cNvPr id="4" name="Picture 2">
            <a:extLst>
              <a:ext uri="{FF2B5EF4-FFF2-40B4-BE49-F238E27FC236}">
                <a16:creationId xmlns="" xmlns:a16="http://schemas.microsoft.com/office/drawing/2014/main" id="{93E3F556-311E-7D86-846F-DD4F3A0EC9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516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4C1211-A239-385F-2D4E-49C839D82A39}"/>
              </a:ext>
            </a:extLst>
          </p:cNvPr>
          <p:cNvSpPr>
            <a:spLocks noGrp="1"/>
          </p:cNvSpPr>
          <p:nvPr>
            <p:ph type="title"/>
          </p:nvPr>
        </p:nvSpPr>
        <p:spPr/>
        <p:txBody>
          <a:bodyPr>
            <a:normAutofit fontScale="90000"/>
          </a:bodyPr>
          <a:lstStyle/>
          <a:p>
            <a:r>
              <a:rPr lang="en-US" b="1" dirty="0" smtClean="0"/>
              <a:t>Core Components of SNMP Architecture</a:t>
            </a:r>
            <a:r>
              <a:rPr lang="en-US" dirty="0" smtClean="0"/>
              <a:t/>
            </a:r>
            <a:br>
              <a:rPr lang="en-US" dirty="0" smtClean="0"/>
            </a:br>
            <a:endParaRPr lang="en-US" dirty="0"/>
          </a:p>
        </p:txBody>
      </p:sp>
      <p:sp>
        <p:nvSpPr>
          <p:cNvPr id="3" name="Content Placeholder 2">
            <a:extLst>
              <a:ext uri="{FF2B5EF4-FFF2-40B4-BE49-F238E27FC236}">
                <a16:creationId xmlns="" xmlns:a16="http://schemas.microsoft.com/office/drawing/2014/main" id="{030C251A-AB44-0C74-6CCB-E1548F4E562E}"/>
              </a:ext>
            </a:extLst>
          </p:cNvPr>
          <p:cNvSpPr>
            <a:spLocks noGrp="1"/>
          </p:cNvSpPr>
          <p:nvPr>
            <p:ph idx="1"/>
          </p:nvPr>
        </p:nvSpPr>
        <p:spPr/>
        <p:txBody>
          <a:bodyPr>
            <a:normAutofit lnSpcReduction="10000"/>
          </a:bodyPr>
          <a:lstStyle/>
          <a:p>
            <a:r>
              <a:rPr lang="en-US" b="1" dirty="0"/>
              <a:t>SNMP Manager:</a:t>
            </a:r>
            <a:endParaRPr lang="en-US" dirty="0"/>
          </a:p>
          <a:p>
            <a:pPr lvl="1"/>
            <a:r>
              <a:rPr lang="en-US" dirty="0"/>
              <a:t>The "boss" or central system.</a:t>
            </a:r>
          </a:p>
          <a:p>
            <a:pPr lvl="1"/>
            <a:r>
              <a:rPr lang="en-US" dirty="0"/>
              <a:t>Runs the network management software.</a:t>
            </a:r>
          </a:p>
          <a:p>
            <a:pPr lvl="1"/>
            <a:r>
              <a:rPr lang="en-US" dirty="0"/>
              <a:t>Queries agents and processes the responses.</a:t>
            </a:r>
          </a:p>
          <a:p>
            <a:r>
              <a:rPr lang="en-US" b="1" dirty="0"/>
              <a:t>SNMP Agent:</a:t>
            </a:r>
            <a:endParaRPr lang="en-US" dirty="0"/>
          </a:p>
          <a:p>
            <a:pPr lvl="1"/>
            <a:r>
              <a:rPr lang="en-US" dirty="0"/>
              <a:t>The "worker" software residing on the managed device</a:t>
            </a:r>
            <a:r>
              <a:rPr lang="en-US" dirty="0" smtClean="0"/>
              <a:t>.                           </a:t>
            </a:r>
            <a:endParaRPr lang="en-US" dirty="0"/>
          </a:p>
          <a:p>
            <a:pPr lvl="1"/>
            <a:r>
              <a:rPr lang="en-US" dirty="0"/>
              <a:t>Collects and stores local management data.</a:t>
            </a:r>
          </a:p>
          <a:p>
            <a:pPr lvl="1"/>
            <a:r>
              <a:rPr lang="en-US" dirty="0"/>
              <a:t>Sends data to the manager upon request.</a:t>
            </a:r>
          </a:p>
          <a:p>
            <a:r>
              <a:rPr lang="en-US" b="1" dirty="0"/>
              <a:t>Managed Device:</a:t>
            </a:r>
            <a:endParaRPr lang="en-US" dirty="0"/>
          </a:p>
          <a:p>
            <a:pPr lvl="1"/>
            <a:r>
              <a:rPr lang="en-US" dirty="0"/>
              <a:t>The network element that is managed (e.g., router, switch).</a:t>
            </a:r>
          </a:p>
          <a:p>
            <a:pPr lvl="1"/>
            <a:r>
              <a:rPr lang="en-US" dirty="0"/>
              <a:t>Contains the SNMP Agent.</a:t>
            </a:r>
          </a:p>
          <a:p>
            <a:endParaRPr lang="en-US" dirty="0"/>
          </a:p>
        </p:txBody>
      </p:sp>
      <p:pic>
        <p:nvPicPr>
          <p:cNvPr id="4" name="Picture 2">
            <a:extLst>
              <a:ext uri="{FF2B5EF4-FFF2-40B4-BE49-F238E27FC236}">
                <a16:creationId xmlns="" xmlns:a16="http://schemas.microsoft.com/office/drawing/2014/main" id="{7D0E312F-1AFB-C724-CC87-0729D629A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0800" y="1842312"/>
            <a:ext cx="3022599" cy="3159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04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14DC1-F84B-DC48-EF96-856B39161BEE}"/>
              </a:ext>
            </a:extLst>
          </p:cNvPr>
          <p:cNvSpPr>
            <a:spLocks noGrp="1"/>
          </p:cNvSpPr>
          <p:nvPr>
            <p:ph type="title"/>
          </p:nvPr>
        </p:nvSpPr>
        <p:spPr>
          <a:xfrm>
            <a:off x="651932" y="516466"/>
            <a:ext cx="7890935" cy="990601"/>
          </a:xfrm>
          <a:solidFill>
            <a:schemeClr val="bg1"/>
          </a:solidFill>
          <a:ln>
            <a:solidFill>
              <a:schemeClr val="accent1"/>
            </a:solidFill>
          </a:ln>
        </p:spPr>
        <p:txBody>
          <a:bodyPr>
            <a:normAutofit fontScale="90000"/>
          </a:bodyPr>
          <a:lstStyle/>
          <a:p>
            <a:pPr algn="ctr"/>
            <a:r>
              <a:rPr lang="en-US" sz="3200" b="1" dirty="0"/>
              <a:t>The Management Information Base (MIB)</a:t>
            </a:r>
            <a:br>
              <a:rPr lang="en-US" sz="3200" b="1" dirty="0"/>
            </a:br>
            <a:endParaRPr lang="en-US" sz="3200" dirty="0"/>
          </a:p>
        </p:txBody>
      </p:sp>
      <p:sp>
        <p:nvSpPr>
          <p:cNvPr id="3" name="Content Placeholder 2">
            <a:extLst>
              <a:ext uri="{FF2B5EF4-FFF2-40B4-BE49-F238E27FC236}">
                <a16:creationId xmlns="" xmlns:a16="http://schemas.microsoft.com/office/drawing/2014/main" id="{5AF042B8-A1D9-EE3D-5DB3-AA0EFBFE49D4}"/>
              </a:ext>
            </a:extLst>
          </p:cNvPr>
          <p:cNvSpPr>
            <a:spLocks noGrp="1"/>
          </p:cNvSpPr>
          <p:nvPr>
            <p:ph idx="1"/>
          </p:nvPr>
        </p:nvSpPr>
        <p:spPr>
          <a:xfrm>
            <a:off x="584200" y="1778005"/>
            <a:ext cx="10972800" cy="4525963"/>
          </a:xfrm>
        </p:spPr>
        <p:txBody>
          <a:bodyPr>
            <a:normAutofit lnSpcReduction="10000"/>
          </a:bodyPr>
          <a:lstStyle/>
          <a:p>
            <a:r>
              <a:rPr lang="en-US" dirty="0"/>
              <a:t>A MIB is a hierarchical, virtual database that defines the data points (objects) that can be collected from a device.</a:t>
            </a:r>
          </a:p>
          <a:p>
            <a:r>
              <a:rPr lang="en-US" b="1" dirty="0"/>
              <a:t>Standardization:</a:t>
            </a:r>
            <a:r>
              <a:rPr lang="en-US" dirty="0"/>
              <a:t> Contains standardized (e.g., interface status, CPU load) and vendor-specific (e.g., special hardware sensors) objects.</a:t>
            </a:r>
          </a:p>
          <a:p>
            <a:r>
              <a:rPr lang="en-US" b="1" dirty="0"/>
              <a:t>The OID (Object Identifier):</a:t>
            </a:r>
            <a:endParaRPr lang="en-US" dirty="0"/>
          </a:p>
          <a:p>
            <a:pPr lvl="1"/>
            <a:r>
              <a:rPr lang="en-US" dirty="0"/>
              <a:t>A unique address for each manageable object in the MIB.</a:t>
            </a:r>
          </a:p>
          <a:p>
            <a:pPr lvl="1"/>
            <a:r>
              <a:rPr lang="en-US" dirty="0"/>
              <a:t>Looks like a numbered tree (e.g., 1.3.6.1.2.1.1.5.0 for System Name).</a:t>
            </a:r>
          </a:p>
          <a:p>
            <a:r>
              <a:rPr lang="en-US" b="1" dirty="0"/>
              <a:t>Analogy:</a:t>
            </a:r>
            <a:r>
              <a:rPr lang="en-US" dirty="0"/>
              <a:t> The MIB is the menu, and the OID is the specific item you can order.</a:t>
            </a:r>
          </a:p>
          <a:p>
            <a:pPr marL="0" indent="0">
              <a:buNone/>
            </a:pPr>
            <a:endParaRPr lang="en-US" dirty="0"/>
          </a:p>
        </p:txBody>
      </p:sp>
      <p:pic>
        <p:nvPicPr>
          <p:cNvPr id="4" name="Picture 2">
            <a:extLst>
              <a:ext uri="{FF2B5EF4-FFF2-40B4-BE49-F238E27FC236}">
                <a16:creationId xmlns="" xmlns:a16="http://schemas.microsoft.com/office/drawing/2014/main" id="{A93F114F-342E-C629-1DB7-6AFDB4ED87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6385" y="314763"/>
            <a:ext cx="1370110" cy="1265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61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90575"/>
            <a:ext cx="10972800" cy="1143000"/>
          </a:xfrm>
        </p:spPr>
        <p:txBody>
          <a:bodyPr>
            <a:noAutofit/>
          </a:bodyPr>
          <a:lstStyle/>
          <a:p>
            <a:r>
              <a:rPr lang="en-US" sz="2800" b="1" dirty="0">
                <a:latin typeface="+mn-lt"/>
              </a:rPr>
              <a:t> How SNMP Works</a:t>
            </a:r>
            <a:br>
              <a:rPr lang="en-US" sz="2800" b="1" dirty="0">
                <a:latin typeface="+mn-lt"/>
              </a:rPr>
            </a:br>
            <a:r>
              <a:rPr lang="en-US" sz="2800" dirty="0" smtClean="0">
                <a:latin typeface="+mn-lt"/>
              </a:rPr>
              <a:t/>
            </a:r>
            <a:br>
              <a:rPr lang="en-US" sz="2800" dirty="0" smtClean="0">
                <a:latin typeface="+mn-lt"/>
              </a:rPr>
            </a:br>
            <a:r>
              <a:rPr lang="en-US" sz="2800" dirty="0">
                <a:latin typeface="+mn-lt"/>
              </a:rPr>
              <a:t/>
            </a:r>
            <a:br>
              <a:rPr lang="en-US" sz="2800" dirty="0">
                <a:latin typeface="+mn-lt"/>
              </a:rPr>
            </a:br>
            <a:endParaRPr lang="en-US" sz="2800" dirty="0">
              <a:latin typeface="+mn-lt"/>
            </a:endParaRPr>
          </a:p>
        </p:txBody>
      </p:sp>
      <p:pic>
        <p:nvPicPr>
          <p:cNvPr id="2050" name="Picture 2" descr="https://tse4.mm.bing.net/th/id/OIP.cUH04k9nyd3465hE-FaobQHaC1?pid=Api&amp;P=0&amp;h=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933" y="2000665"/>
            <a:ext cx="8263466" cy="3155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130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933" y="222871"/>
            <a:ext cx="11235266" cy="6247864"/>
          </a:xfrm>
          <a:prstGeom prst="rect">
            <a:avLst/>
          </a:prstGeom>
        </p:spPr>
        <p:txBody>
          <a:bodyPr wrap="square">
            <a:spAutoFit/>
          </a:bodyPr>
          <a:lstStyle/>
          <a:p>
            <a:pPr marL="342900" indent="-342900">
              <a:buFont typeface="Wingdings" pitchFamily="2" charset="2"/>
              <a:buChar char="v"/>
            </a:pPr>
            <a:r>
              <a:rPr lang="en-US" sz="2000" b="1" dirty="0"/>
              <a:t>Event Occurrence:</a:t>
            </a:r>
            <a:r>
              <a:rPr lang="en-US" sz="2000" dirty="0"/>
              <a:t> A significant event occurs on the </a:t>
            </a:r>
            <a:r>
              <a:rPr lang="en-US" sz="2000" b="1" dirty="0"/>
              <a:t>Managed Device</a:t>
            </a:r>
            <a:r>
              <a:rPr lang="en-US" sz="2000" dirty="0"/>
              <a:t> (e.g., a router, switch, or server). Examples include:</a:t>
            </a:r>
          </a:p>
          <a:p>
            <a:pPr lvl="1"/>
            <a:r>
              <a:rPr lang="en-US" sz="2000" dirty="0"/>
              <a:t>A network interface goes down (or comes up).</a:t>
            </a:r>
          </a:p>
          <a:p>
            <a:pPr lvl="1"/>
            <a:r>
              <a:rPr lang="en-US" sz="2000" dirty="0"/>
              <a:t>The device CPU utilization crosses a critical threshold.</a:t>
            </a:r>
          </a:p>
          <a:p>
            <a:pPr lvl="1"/>
            <a:r>
              <a:rPr lang="en-US" sz="2000" dirty="0"/>
              <a:t>A system reboot is initiated.</a:t>
            </a:r>
          </a:p>
          <a:p>
            <a:pPr lvl="1"/>
            <a:r>
              <a:rPr lang="en-US" sz="2000" dirty="0"/>
              <a:t>A hardware failure (like a fan or power supply) is detected</a:t>
            </a:r>
            <a:r>
              <a:rPr lang="en-US" sz="2000" dirty="0" smtClean="0"/>
              <a:t>.</a:t>
            </a:r>
          </a:p>
          <a:p>
            <a:pPr lvl="1"/>
            <a:endParaRPr lang="en-US" sz="2000" dirty="0"/>
          </a:p>
          <a:p>
            <a:pPr marL="342900" indent="-342900">
              <a:buFont typeface="Wingdings" pitchFamily="2" charset="2"/>
              <a:buChar char="v"/>
            </a:pPr>
            <a:r>
              <a:rPr lang="en-US" sz="2000" b="1" dirty="0"/>
              <a:t>Trap Generation:</a:t>
            </a:r>
            <a:r>
              <a:rPr lang="en-US" sz="2000" dirty="0"/>
              <a:t> The SNMP Agent software running on the Managed Device is constantly monitoring for these predefined events. When such an event occurs, the agent automatically generates an SNMP TRAP message. This message is a notification that contains specific information about what just happened.</a:t>
            </a:r>
          </a:p>
          <a:p>
            <a:endParaRPr lang="en-US" sz="2000" b="1" dirty="0"/>
          </a:p>
          <a:p>
            <a:pPr marL="342900" indent="-342900">
              <a:buFont typeface="Wingdings" pitchFamily="2" charset="2"/>
              <a:buChar char="v"/>
            </a:pPr>
            <a:r>
              <a:rPr lang="en-US" sz="2000" b="1" dirty="0" smtClean="0"/>
              <a:t>Information </a:t>
            </a:r>
            <a:r>
              <a:rPr lang="en-US" sz="2000" b="1" dirty="0"/>
              <a:t>Retrieval from MIBs:</a:t>
            </a:r>
            <a:r>
              <a:rPr lang="en-US" sz="2000" dirty="0"/>
              <a:t> To create the TRAP message, the Agent consults the Management Information Bases (MIBs). MIBs are databases that define the structure and meaning of all the data on the device.</a:t>
            </a:r>
          </a:p>
          <a:p>
            <a:pPr lvl="1"/>
            <a:r>
              <a:rPr lang="en-US" sz="2000" dirty="0"/>
              <a:t>The Agent uses the MIB to find the correct Object Identifier (OID) for the event (e.g., 1.3.6.1.6.3.1.1.5.3 for a "</a:t>
            </a:r>
            <a:r>
              <a:rPr lang="en-US" sz="2000" dirty="0" err="1"/>
              <a:t>linkDown</a:t>
            </a:r>
            <a:r>
              <a:rPr lang="en-US" sz="2000" dirty="0"/>
              <a:t>" trap).</a:t>
            </a:r>
          </a:p>
          <a:p>
            <a:pPr lvl="1"/>
            <a:r>
              <a:rPr lang="en-US" sz="2000" dirty="0"/>
              <a:t>It then populates the TRAP message with this OID and any other relevant data (e.g., which specific interface went down).</a:t>
            </a:r>
          </a:p>
          <a:p>
            <a:endParaRPr lang="en-US" sz="2000" dirty="0"/>
          </a:p>
        </p:txBody>
      </p:sp>
    </p:spTree>
    <p:extLst>
      <p:ext uri="{BB962C8B-B14F-4D97-AF65-F5344CB8AC3E}">
        <p14:creationId xmlns:p14="http://schemas.microsoft.com/office/powerpoint/2010/main" val="117154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400" dirty="0"/>
              <a:t/>
            </a:r>
            <a:br>
              <a:rPr lang="en-US" sz="4400" dirty="0"/>
            </a:br>
            <a:r>
              <a:rPr lang="en-US" sz="4400" dirty="0" smtClean="0"/>
              <a:t>SNMP versions </a:t>
            </a:r>
            <a:r>
              <a:rPr lang="en-US" sz="4400" dirty="0" err="1" smtClean="0"/>
              <a:t>comparism</a:t>
            </a:r>
            <a:r>
              <a:rPr lang="en-US" sz="4400" dirty="0"/>
              <a:t/>
            </a:r>
            <a:br>
              <a:rPr lang="en-US" sz="4400" dirty="0"/>
            </a:br>
            <a:endParaRPr lang="en-US" dirty="0"/>
          </a:p>
        </p:txBody>
      </p:sp>
      <p:sp>
        <p:nvSpPr>
          <p:cNvPr id="5" name="Content Placeholder 4"/>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2" y="1710267"/>
            <a:ext cx="958955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890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356</TotalTime>
  <Words>334</Words>
  <Application>Microsoft Office PowerPoint</Application>
  <PresentationFormat>Custom</PresentationFormat>
  <Paragraphs>100</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Apex</vt:lpstr>
      <vt:lpstr>PowerPoint Presentation</vt:lpstr>
      <vt:lpstr>Welcome to the Presentation Contents:</vt:lpstr>
      <vt:lpstr>What is SNMP?</vt:lpstr>
      <vt:lpstr>Why do we need SNMP?</vt:lpstr>
      <vt:lpstr>Core Components of SNMP Architecture </vt:lpstr>
      <vt:lpstr>The Management Information Base (MIB) </vt:lpstr>
      <vt:lpstr> How SNMP Works   </vt:lpstr>
      <vt:lpstr>PowerPoint Presentation</vt:lpstr>
      <vt:lpstr> SNMP versions comparism </vt:lpstr>
      <vt:lpstr>Real-world use cases </vt:lpstr>
      <vt:lpstr>Limitations and Challenges </vt:lpstr>
      <vt:lpstr>Conclusion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Shafi Mahmud</dc:creator>
  <cp:lastModifiedBy>Nayem hasan</cp:lastModifiedBy>
  <cp:revision>38</cp:revision>
  <dcterms:created xsi:type="dcterms:W3CDTF">2023-08-05T14:42:41Z</dcterms:created>
  <dcterms:modified xsi:type="dcterms:W3CDTF">2025-10-22T16:10:22Z</dcterms:modified>
</cp:coreProperties>
</file>