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2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11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8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35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83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0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20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8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0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7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8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4B7D463-53DE-4953-839E-548A9DFE06E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9F36CA0-8F7F-4916-A731-CBFDEAC69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463D-929A-6508-7814-61B821158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484" y="-233234"/>
            <a:ext cx="10540852" cy="267764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Sales Financial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AB8B4-9C45-F3C3-2519-EF7054ABF16F}"/>
              </a:ext>
            </a:extLst>
          </p:cNvPr>
          <p:cNvSpPr txBox="1">
            <a:spLocks/>
          </p:cNvSpPr>
          <p:nvPr/>
        </p:nvSpPr>
        <p:spPr bwMode="gray">
          <a:xfrm>
            <a:off x="889484" y="741796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3FD32-E49C-27F7-BC9A-1377F834052B}"/>
              </a:ext>
            </a:extLst>
          </p:cNvPr>
          <p:cNvSpPr txBox="1"/>
          <p:nvPr/>
        </p:nvSpPr>
        <p:spPr>
          <a:xfrm>
            <a:off x="6425381" y="5604388"/>
            <a:ext cx="50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NAME: FIROZ NOUSHAD MAHAT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E0FD8-6F71-FECE-DD36-E6AB9B1A4CB2}"/>
              </a:ext>
            </a:extLst>
          </p:cNvPr>
          <p:cNvSpPr txBox="1"/>
          <p:nvPr/>
        </p:nvSpPr>
        <p:spPr>
          <a:xfrm>
            <a:off x="3366052" y="3429000"/>
            <a:ext cx="5157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5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4175-B0A0-21CE-AD38-3BD562C9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AD10-AFC4-A284-C945-0A72E317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592" y="2288867"/>
            <a:ext cx="9994827" cy="41315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 118.73M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 16.89M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Sold: 1.13M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COGS (Cost of Goods Sold): 101.83M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700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 2013–2014</a:t>
            </a:r>
          </a:p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77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0067-8EAA-9D43-A3E2-19971247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44" y="973668"/>
            <a:ext cx="876141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Customer Segment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A96F5-298D-3563-0450-0E608AD7D69C}"/>
              </a:ext>
            </a:extLst>
          </p:cNvPr>
          <p:cNvSpPr txBox="1"/>
          <p:nvPr/>
        </p:nvSpPr>
        <p:spPr>
          <a:xfrm>
            <a:off x="1062044" y="2727440"/>
            <a:ext cx="10096286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 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from dashboard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Government: 52.5M (44.22%)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Enterprise: 42.43M (35.74%)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Business: 19.61M (16.52%)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Midmarket, Channel Partners: Remaining minor percentages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 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Enterprise are the largest segments.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6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68D6-7BE4-0FC5-1C04-37C3172F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87" y="1079685"/>
            <a:ext cx="876141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Profit by Product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B33A4-DFE6-A5CB-302D-DF35C4C01431}"/>
              </a:ext>
            </a:extLst>
          </p:cNvPr>
          <p:cNvSpPr txBox="1"/>
          <p:nvPr/>
        </p:nvSpPr>
        <p:spPr>
          <a:xfrm>
            <a:off x="1154954" y="2651158"/>
            <a:ext cx="8903446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 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Clustered bar chart (Sales vs. Profit by product)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33M Sales, 4.8M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VTT: 21M Sales, 3M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Velo: 18M Sales, 2.1M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Amarilla, Montana, Carretera: 14–18M Sales, 1.4–2.8M Profit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VTT are top revenue and profit contributors.</a:t>
            </a:r>
          </a:p>
          <a:p>
            <a:pPr>
              <a:lnSpc>
                <a:spcPct val="150000"/>
              </a:lnSpc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2B4B-3A02-C354-68B9-2C53012E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502" y="1079685"/>
            <a:ext cx="8761413" cy="70696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Country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5B734-C470-786E-7C92-EC848137B22F}"/>
              </a:ext>
            </a:extLst>
          </p:cNvPr>
          <p:cNvSpPr txBox="1"/>
          <p:nvPr/>
        </p:nvSpPr>
        <p:spPr>
          <a:xfrm>
            <a:off x="1154954" y="2642585"/>
            <a:ext cx="825408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Donut chart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Breakdown: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States: 25.03M (21.08%)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Mexico: 24.89M (20.96%)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France: 24.35M (20.51%)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Germany: 23.51M (19.86%)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Canada: 20.95M (17.65%)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five countries have similar sales volumes.</a:t>
            </a:r>
          </a:p>
        </p:txBody>
      </p:sp>
    </p:spTree>
    <p:extLst>
      <p:ext uri="{BB962C8B-B14F-4D97-AF65-F5344CB8AC3E}">
        <p14:creationId xmlns:p14="http://schemas.microsoft.com/office/powerpoint/2010/main" val="18850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37E0-2E16-579E-AD38-9B871FB4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39928"/>
            <a:ext cx="8761413" cy="70696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Total Quality &amp; Profit by Product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5326D-9171-8B4D-5657-CFCA614E54D5}"/>
              </a:ext>
            </a:extLst>
          </p:cNvPr>
          <p:cNvSpPr txBox="1"/>
          <p:nvPr/>
        </p:nvSpPr>
        <p:spPr>
          <a:xfrm>
            <a:off x="1154954" y="2517340"/>
            <a:ext cx="11037046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 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and line chart (Units Sold vs. Profit)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0.34M units, 4.8M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VTT: 0.17M units, 3M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Velo: 0.16M units, 2.1M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Amarilla: 0.16M units, 2.8M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Montana: 0.15M units, 2.1M Profit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Carretera: 0.15M units, 1.8M Profit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 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quantity and profit mainly from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Paseo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2762-72F8-BF4C-C734-D5F2843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Performance (Yearly Comparison)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AA3A0-F2CD-F22B-7102-6AB1CAB2EFD0}"/>
              </a:ext>
            </a:extLst>
          </p:cNvPr>
          <p:cNvSpPr txBox="1"/>
          <p:nvPr/>
        </p:nvSpPr>
        <p:spPr>
          <a:xfrm>
            <a:off x="1154953" y="2681045"/>
            <a:ext cx="930101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and line chart for months (2013 vs. 2014)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October: 3.4M Profit (2013), 2.7M (2014)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December: 1.8M Profit (2013), 1.5M (2014)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trends for both years from October to March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and profits peak in October and December.</a:t>
            </a:r>
          </a:p>
        </p:txBody>
      </p:sp>
    </p:spTree>
    <p:extLst>
      <p:ext uri="{BB962C8B-B14F-4D97-AF65-F5344CB8AC3E}">
        <p14:creationId xmlns:p14="http://schemas.microsoft.com/office/powerpoint/2010/main" val="274303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03AB-0097-31A8-2F07-939875F2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Recommendations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69D3F-2010-81E2-5A2E-392D27ACDDC7}"/>
              </a:ext>
            </a:extLst>
          </p:cNvPr>
          <p:cNvSpPr txBox="1"/>
          <p:nvPr/>
        </p:nvSpPr>
        <p:spPr>
          <a:xfrm>
            <a:off x="848139" y="2651157"/>
            <a:ext cx="8761412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Contributions: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segment, Paseo product, and United States lead results.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Trends: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spikes; underperformance in spring and summer months.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Suggestions: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sales efforts on Government and Enterprise segments.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top-performing products and countries.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 engagement during lower-performing periods.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dashboard for timely strategic decisions.</a:t>
            </a:r>
          </a:p>
        </p:txBody>
      </p:sp>
    </p:spTree>
    <p:extLst>
      <p:ext uri="{BB962C8B-B14F-4D97-AF65-F5344CB8AC3E}">
        <p14:creationId xmlns:p14="http://schemas.microsoft.com/office/powerpoint/2010/main" val="14851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5C4-8B41-4AD4-387A-67E40931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Screenshot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CF20-F842-816F-41FB-EA3F5198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2252870"/>
            <a:ext cx="10840278" cy="43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17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424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Ion Boardroom</vt:lpstr>
      <vt:lpstr> Sales Financial Dashboard</vt:lpstr>
      <vt:lpstr>Executive Summary</vt:lpstr>
      <vt:lpstr> Sales by Customer Segment </vt:lpstr>
      <vt:lpstr>Sales &amp; Profit by Product </vt:lpstr>
      <vt:lpstr>Sales by Country </vt:lpstr>
      <vt:lpstr> Total Quality &amp; Profit by Product </vt:lpstr>
      <vt:lpstr>Monthly Performance (Yearly Comparison) </vt:lpstr>
      <vt:lpstr>Key Insights &amp; Recommendations </vt:lpstr>
      <vt:lpstr>Dashboard Screenshot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Firoz Mahat</dc:creator>
  <cp:lastModifiedBy>Firoz Mahat</cp:lastModifiedBy>
  <cp:revision>1</cp:revision>
  <dcterms:created xsi:type="dcterms:W3CDTF">2025-09-25T14:11:29Z</dcterms:created>
  <dcterms:modified xsi:type="dcterms:W3CDTF">2025-09-25T14:41:51Z</dcterms:modified>
</cp:coreProperties>
</file>