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90" r:id="rId3"/>
    <p:sldId id="671" r:id="rId4"/>
    <p:sldId id="672" r:id="rId5"/>
    <p:sldId id="673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15" r:id="rId23"/>
    <p:sldId id="616" r:id="rId24"/>
    <p:sldId id="617" r:id="rId25"/>
    <p:sldId id="618" r:id="rId26"/>
    <p:sldId id="61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10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7" y="1905000"/>
            <a:ext cx="1295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329113"/>
            <a:ext cx="11191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7850" y="2290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123112" y="5392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dirty="0">
                <a:solidFill>
                  <a:schemeClr val="tx1"/>
                </a:solidFill>
                <a:latin typeface="+mn-lt"/>
              </a:rPr>
              <a:t>k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935287" y="2519363"/>
            <a:ext cx="144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475412" y="5715000"/>
            <a:ext cx="1821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err="1" smtClean="0">
                <a:solidFill>
                  <a:schemeClr val="tx1"/>
                </a:solidFill>
                <a:latin typeface="+mn-lt"/>
              </a:rPr>
              <a:t>Vrfy</a:t>
            </a:r>
            <a:r>
              <a:rPr lang="en-US" altLang="en-US" baseline="-25000" dirty="0" err="1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(m, t) 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??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992687" y="4895850"/>
            <a:ext cx="144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201987" y="2057400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m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dirty="0">
                <a:latin typeface="+mn-lt"/>
              </a:rPr>
              <a:t>, t</a:t>
            </a:r>
            <a:r>
              <a:rPr lang="en-US" altLang="en-US" baseline="-25000" dirty="0">
                <a:latin typeface="+mn-lt"/>
              </a:rPr>
              <a:t>1</a:t>
            </a:r>
            <a:endParaRPr lang="en-US" altLang="en-US" dirty="0">
              <a:latin typeface="+mn-lt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230812" y="4514850"/>
            <a:ext cx="67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m</a:t>
            </a:r>
            <a:r>
              <a:rPr lang="en-US" altLang="en-US" dirty="0" smtClean="0">
                <a:latin typeface="+mn-lt"/>
              </a:rPr>
              <a:t>,</a:t>
            </a:r>
            <a:r>
              <a:rPr lang="en-US" altLang="en-US" dirty="0" smtClean="0">
                <a:latin typeface="+mn-lt"/>
              </a:rPr>
              <a:t> t</a:t>
            </a:r>
            <a:endParaRPr lang="en-US" altLang="en-US" dirty="0">
              <a:latin typeface="+mn-lt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914400" y="3124200"/>
            <a:ext cx="19335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baseline="-2500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:= 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Mac</a:t>
            </a:r>
            <a:r>
              <a:rPr lang="en-US" altLang="en-US" baseline="-25000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(m</a:t>
            </a:r>
            <a:r>
              <a:rPr lang="en-US" altLang="en-US" baseline="-2500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)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baseline="-25000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:= 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Mac</a:t>
            </a:r>
            <a:r>
              <a:rPr lang="en-US" altLang="en-US" baseline="-25000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(m</a:t>
            </a:r>
            <a:r>
              <a:rPr lang="en-US" altLang="en-US" baseline="-25000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…</a:t>
            </a:r>
          </a:p>
          <a:p>
            <a:r>
              <a:rPr lang="en-US" altLang="en-US" dirty="0" err="1" smtClean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baseline="-25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 := 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Mac</a:t>
            </a:r>
            <a:r>
              <a:rPr lang="en-US" altLang="en-US" baseline="-25000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(m</a:t>
            </a:r>
            <a:r>
              <a:rPr lang="en-US" altLang="en-US" baseline="-250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935287" y="3205163"/>
            <a:ext cx="144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201987" y="2743200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m</a:t>
            </a:r>
            <a:r>
              <a:rPr lang="en-US" altLang="en-US" baseline="-25000" dirty="0">
                <a:latin typeface="+mn-lt"/>
              </a:rPr>
              <a:t>2</a:t>
            </a:r>
            <a:r>
              <a:rPr lang="en-US" altLang="en-US" dirty="0">
                <a:latin typeface="+mn-lt"/>
              </a:rPr>
              <a:t>, t</a:t>
            </a:r>
            <a:r>
              <a:rPr lang="en-US" altLang="en-US" baseline="-25000" dirty="0">
                <a:latin typeface="+mn-lt"/>
              </a:rPr>
              <a:t>2</a:t>
            </a:r>
            <a:endParaRPr lang="en-US" altLang="en-US" dirty="0">
              <a:latin typeface="+mn-lt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2935287" y="4195763"/>
            <a:ext cx="144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3268662" y="3733800"/>
            <a:ext cx="77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m</a:t>
            </a:r>
            <a:r>
              <a:rPr lang="en-US" altLang="en-US" baseline="-25000" dirty="0">
                <a:latin typeface="+mn-lt"/>
              </a:rPr>
              <a:t>i</a:t>
            </a:r>
            <a:r>
              <a:rPr lang="en-US" altLang="en-US" i="1" dirty="0">
                <a:latin typeface="+mn-lt"/>
              </a:rPr>
              <a:t>,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</a:t>
            </a:r>
            <a:r>
              <a:rPr lang="en-US" altLang="en-US" baseline="-25000" dirty="0" err="1">
                <a:latin typeface="+mn-lt"/>
              </a:rPr>
              <a:t>i</a:t>
            </a:r>
            <a:endParaRPr lang="en-US" altLang="en-US" dirty="0">
              <a:latin typeface="+mn-lt"/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 rot="-5400000">
            <a:off x="3300412" y="34131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85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A, </a:t>
            </a:r>
            <a:r>
              <a:rPr lang="en-US" dirty="0" smtClean="0">
                <a:sym typeface="Symbol"/>
              </a:rPr>
              <a:t></a:t>
            </a:r>
          </a:p>
          <a:p>
            <a:r>
              <a:rPr lang="en-US" dirty="0" smtClean="0">
                <a:sym typeface="Symbol"/>
              </a:rPr>
              <a:t>Define randomized experiment </a:t>
            </a:r>
            <a:r>
              <a:rPr lang="en-US" dirty="0" err="1" smtClean="0">
                <a:sym typeface="Symbol"/>
              </a:rPr>
              <a:t>Forge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k  Gen(1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interacts with an oracle Mac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(·) ; let M be the set of messages submitted to this oracle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outputs (m, 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, and the experiment evaluates to 1, if </a:t>
            </a:r>
            <a:r>
              <a:rPr lang="en-US" dirty="0" err="1" smtClean="0">
                <a:sym typeface="Symbol"/>
              </a:rPr>
              <a:t>Vrfy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(m, t)=1 and </a:t>
            </a:r>
            <a:r>
              <a:rPr lang="en-US" dirty="0" err="1" smtClean="0">
                <a:sym typeface="Symbol"/>
              </a:rPr>
              <a:t>m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M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for 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secure</a:t>
            </a:r>
            <a:r>
              <a:rPr lang="en-US" dirty="0" smtClean="0">
                <a:sym typeface="Symbol"/>
              </a:rPr>
              <a:t> 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Forge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 = 1] ≤ (n)</a:t>
            </a:r>
          </a:p>
        </p:txBody>
      </p:sp>
    </p:spTree>
    <p:extLst>
      <p:ext uri="{BB962C8B-B14F-4D97-AF65-F5344CB8AC3E}">
        <p14:creationId xmlns:p14="http://schemas.microsoft.com/office/powerpoint/2010/main" val="9860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definition too strong?</a:t>
            </a:r>
          </a:p>
          <a:p>
            <a:pPr lvl="1"/>
            <a:r>
              <a:rPr lang="en-US" dirty="0" smtClean="0"/>
              <a:t>We don’t want to make any assumptions about what the sender might authenticate</a:t>
            </a:r>
          </a:p>
          <a:p>
            <a:pPr lvl="1"/>
            <a:r>
              <a:rPr lang="en-US" dirty="0" smtClean="0"/>
              <a:t>We don’t want to make any assumptions about what forgeries are “meaningful”</a:t>
            </a:r>
          </a:p>
          <a:p>
            <a:pPr lvl="1"/>
            <a:endParaRPr lang="en-US" dirty="0"/>
          </a:p>
          <a:p>
            <a:r>
              <a:rPr lang="en-US" dirty="0" smtClean="0"/>
              <a:t>A MAC satisfying this definition can be used </a:t>
            </a:r>
            <a:r>
              <a:rPr lang="en-US" i="1" dirty="0" smtClean="0"/>
              <a:t>anywhere</a:t>
            </a:r>
            <a:r>
              <a:rPr lang="en-US" dirty="0" smtClean="0"/>
              <a:t> integrity is needed</a:t>
            </a:r>
          </a:p>
        </p:txBody>
      </p:sp>
    </p:spTree>
    <p:extLst>
      <p:ext uri="{BB962C8B-B14F-4D97-AF65-F5344CB8AC3E}">
        <p14:creationId xmlns:p14="http://schemas.microsoft.com/office/powerpoint/2010/main" val="6098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Note that </a:t>
            </a:r>
            <a:r>
              <a:rPr lang="en-US" i="1" dirty="0" smtClean="0"/>
              <a:t>replay attacks </a:t>
            </a:r>
            <a:r>
              <a:rPr lang="en-US" dirty="0" smtClean="0"/>
              <a:t>are not prevented</a:t>
            </a:r>
          </a:p>
          <a:p>
            <a:pPr lvl="1"/>
            <a:r>
              <a:rPr lang="en-US" dirty="0" smtClean="0"/>
              <a:t>No stateless mechanism can prevent them</a:t>
            </a:r>
          </a:p>
          <a:p>
            <a:endParaRPr lang="en-US" dirty="0" smtClean="0"/>
          </a:p>
          <a:p>
            <a:r>
              <a:rPr lang="en-US" dirty="0" smtClean="0"/>
              <a:t>Replay attacks are often a significant real-world concern</a:t>
            </a:r>
          </a:p>
          <a:p>
            <a:endParaRPr lang="en-US" dirty="0"/>
          </a:p>
          <a:p>
            <a:r>
              <a:rPr lang="en-US" dirty="0" smtClean="0"/>
              <a:t>Need to protect against replay attacks at a higher level</a:t>
            </a:r>
          </a:p>
          <a:p>
            <a:pPr lvl="1"/>
            <a:r>
              <a:rPr lang="en-US" dirty="0" smtClean="0"/>
              <a:t>Decision about what to do with a replayed message is application-dependent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A fixed-length MAC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keyed function Mac such that:</a:t>
            </a:r>
          </a:p>
          <a:p>
            <a:pPr lvl="1"/>
            <a:r>
              <a:rPr lang="en-US" dirty="0" smtClean="0"/>
              <a:t>Given Mac</a:t>
            </a:r>
            <a:r>
              <a:rPr lang="en-US" baseline="-25000" dirty="0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), Mac</a:t>
            </a:r>
            <a:r>
              <a:rPr lang="en-US" baseline="-25000" dirty="0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), …,</a:t>
            </a:r>
          </a:p>
          <a:p>
            <a:pPr lvl="1"/>
            <a:r>
              <a:rPr lang="en-US" dirty="0" smtClean="0"/>
              <a:t>…it is infeasible to predict the value Mac</a:t>
            </a:r>
            <a:r>
              <a:rPr lang="en-US" baseline="-25000" dirty="0" smtClean="0"/>
              <a:t>k</a:t>
            </a:r>
            <a:r>
              <a:rPr lang="en-US" dirty="0" smtClean="0"/>
              <a:t>(m) for any </a:t>
            </a:r>
            <a:r>
              <a:rPr lang="en-US" dirty="0">
                <a:sym typeface="Symbol"/>
              </a:rPr>
              <a:t>m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{m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…, }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Let Mac be a pseudorandom function!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F be a length-preserving pseudorandom function (aka block cipher)</a:t>
            </a:r>
          </a:p>
          <a:p>
            <a:endParaRPr lang="en-US" dirty="0" smtClean="0"/>
          </a:p>
          <a:p>
            <a:r>
              <a:rPr lang="en-US" dirty="0" smtClean="0"/>
              <a:t>Construct the following MAC </a:t>
            </a:r>
            <a:r>
              <a:rPr lang="en-US" dirty="0" smtClean="0">
                <a:sym typeface="Symbol"/>
              </a:rPr>
              <a:t>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Gen: choose a uniform key k for F</a:t>
            </a:r>
          </a:p>
          <a:p>
            <a:pPr lvl="1"/>
            <a:r>
              <a:rPr lang="en-US" smtClean="0"/>
              <a:t>Mac</a:t>
            </a:r>
            <a:r>
              <a:rPr lang="en-US" baseline="-25000" smtClean="0"/>
              <a:t>k</a:t>
            </a:r>
            <a:r>
              <a:rPr lang="en-US" smtClean="0"/>
              <a:t>(m): </a:t>
            </a:r>
            <a:r>
              <a:rPr lang="en-US" dirty="0" smtClean="0"/>
              <a:t>output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(m)</a:t>
            </a:r>
          </a:p>
          <a:p>
            <a:pPr lvl="1"/>
            <a:r>
              <a:rPr lang="en-US" dirty="0" err="1" smtClean="0"/>
              <a:t>Vrfy</a:t>
            </a:r>
            <a:r>
              <a:rPr lang="en-US" baseline="-25000" dirty="0" err="1" smtClean="0"/>
              <a:t>k</a:t>
            </a:r>
            <a:r>
              <a:rPr lang="en-US" dirty="0" smtClean="0"/>
              <a:t>(m, t): output 1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(m)=t</a:t>
            </a:r>
          </a:p>
          <a:p>
            <a:pPr lvl="1"/>
            <a:endParaRPr lang="en-US" dirty="0"/>
          </a:p>
          <a:p>
            <a:r>
              <a:rPr lang="en-US" dirty="0" smtClean="0"/>
              <a:t>Theorem: </a:t>
            </a:r>
            <a:r>
              <a:rPr lang="en-US" dirty="0" smtClean="0">
                <a:sym typeface="Symbol"/>
              </a:rPr>
              <a:t> is a secure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reduction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2133600"/>
            <a:ext cx="2355850" cy="3657600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4" descr="MCj0139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3352800"/>
            <a:ext cx="99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838825" y="2057400"/>
            <a:ext cx="990600" cy="457200"/>
            <a:chOff x="3006" y="2304"/>
            <a:chExt cx="624" cy="288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143" y="2304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838825" y="4648200"/>
            <a:ext cx="990600" cy="457200"/>
            <a:chOff x="3006" y="2304"/>
            <a:chExt cx="624" cy="288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101" y="2304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m, t</a:t>
              </a: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62425" y="5144869"/>
            <a:ext cx="2327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1800" dirty="0"/>
              <a:t>if </a:t>
            </a:r>
            <a:r>
              <a:rPr lang="en-US" altLang="en-US" sz="1800" dirty="0" smtClean="0"/>
              <a:t>(m is  new and t=t</a:t>
            </a:r>
            <a:r>
              <a:rPr lang="en-US" altLang="en-US" sz="1800" baseline="30000" dirty="0"/>
              <a:t>*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dirty="0"/>
              <a:t>output 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127125" y="37338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PRF/random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038600" y="2133600"/>
            <a:ext cx="4038600" cy="3657600"/>
            <a:chOff x="2544" y="1776"/>
            <a:chExt cx="2544" cy="2304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44" y="1776"/>
              <a:ext cx="2544" cy="2304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prstDash val="sysDot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833" y="379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D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276600" y="2057400"/>
            <a:ext cx="762000" cy="457200"/>
            <a:chOff x="3006" y="2304"/>
            <a:chExt cx="624" cy="288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091" y="2304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276600" y="2514600"/>
            <a:ext cx="762000" cy="457200"/>
            <a:chOff x="2064" y="2160"/>
            <a:chExt cx="480" cy="288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064" y="244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183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867400" y="2514600"/>
            <a:ext cx="990600" cy="457200"/>
            <a:chOff x="2064" y="2160"/>
            <a:chExt cx="480" cy="288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064" y="244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211" y="2160"/>
              <a:ext cx="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838825" y="3352800"/>
            <a:ext cx="990600" cy="457200"/>
            <a:chOff x="3006" y="2304"/>
            <a:chExt cx="624" cy="288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164" y="2304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  <a:r>
                <a:rPr lang="en-US" altLang="en-US" baseline="-25000"/>
                <a:t>i</a:t>
              </a:r>
              <a:endParaRPr lang="en-US" alt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276600" y="3352800"/>
            <a:ext cx="762000" cy="457200"/>
            <a:chOff x="3006" y="2304"/>
            <a:chExt cx="624" cy="288"/>
          </a:xfrm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118" y="2304"/>
              <a:ext cx="3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  <a:r>
                <a:rPr lang="en-US" altLang="en-US" baseline="-25000"/>
                <a:t>i</a:t>
              </a:r>
              <a:endParaRPr lang="en-US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276600" y="3810000"/>
            <a:ext cx="762000" cy="457200"/>
            <a:chOff x="2064" y="2160"/>
            <a:chExt cx="480" cy="288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064" y="244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204" y="2160"/>
              <a:ext cx="1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i</a:t>
              </a:r>
              <a:endParaRPr lang="en-US" altLang="en-US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867400" y="3810000"/>
            <a:ext cx="990600" cy="457200"/>
            <a:chOff x="2064" y="2160"/>
            <a:chExt cx="480" cy="288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064" y="244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227" y="2160"/>
              <a:ext cx="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i</a:t>
              </a:r>
              <a:endParaRPr lang="en-US" altLang="en-US"/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276600" y="4648200"/>
            <a:ext cx="762000" cy="457200"/>
            <a:chOff x="3006" y="2304"/>
            <a:chExt cx="624" cy="288"/>
          </a:xfrm>
        </p:grpSpPr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3006" y="259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136" y="2304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m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276600" y="5105400"/>
            <a:ext cx="762000" cy="457200"/>
            <a:chOff x="2064" y="2160"/>
            <a:chExt cx="480" cy="288"/>
          </a:xfrm>
        </p:grpSpPr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2064" y="244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193" y="2160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30000"/>
                <a:t>*</a:t>
              </a:r>
              <a:endParaRPr lang="en-US" altLang="en-US"/>
            </a:p>
          </p:txBody>
        </p:sp>
      </p:grpSp>
      <p:sp>
        <p:nvSpPr>
          <p:cNvPr id="44" name="Text Box 43"/>
          <p:cNvSpPr txBox="1">
            <a:spLocks noChangeArrowheads="1"/>
          </p:cNvSpPr>
          <p:nvPr/>
        </p:nvSpPr>
        <p:spPr bwMode="auto">
          <a:xfrm rot="16200000">
            <a:off x="3336925" y="3025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 rot="16200000">
            <a:off x="6003925" y="3025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56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D interacts with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for uniform k, the view of the adversary is </a:t>
            </a:r>
            <a:r>
              <a:rPr lang="en-US" i="1" dirty="0" smtClean="0"/>
              <a:t>identical</a:t>
            </a:r>
            <a:r>
              <a:rPr lang="en-US" dirty="0" smtClean="0"/>
              <a:t> to its view in the real MAC experiment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D</a:t>
            </a:r>
            <a:r>
              <a:rPr lang="en-US" baseline="30000" dirty="0" err="1" smtClean="0"/>
              <a:t>F</a:t>
            </a:r>
            <a:r>
              <a:rPr lang="en-US" sz="2000" baseline="20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outputs 1] =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Forge</a:t>
            </a:r>
            <a:r>
              <a:rPr lang="en-US" baseline="-25000" dirty="0" err="1" smtClean="0"/>
              <a:t>Adv</a:t>
            </a:r>
            <a:r>
              <a:rPr lang="en-US" baseline="-25000" dirty="0" smtClean="0"/>
              <a:t>, 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 = 1]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When D interacts with uniform f, then seeing f(m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), …, f(m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 does not help predict f(m) for any m</a:t>
            </a:r>
            <a:r>
              <a:rPr lang="en-US" altLang="en-US" dirty="0">
                <a:cs typeface="Arial" charset="0"/>
                <a:sym typeface="Symbol" pitchFamily="18" charset="2"/>
              </a:rPr>
              <a:t> {m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, …,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m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i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D</a:t>
            </a:r>
            <a:r>
              <a:rPr lang="en-US" baseline="30000" dirty="0" err="1"/>
              <a:t>f</a:t>
            </a:r>
            <a:r>
              <a:rPr lang="en-US" baseline="-25000" dirty="0" smtClean="0"/>
              <a:t> </a:t>
            </a:r>
            <a:r>
              <a:rPr lang="en-US" dirty="0"/>
              <a:t>outputs 1</a:t>
            </a:r>
            <a:r>
              <a:rPr lang="en-US" dirty="0" smtClean="0"/>
              <a:t>] ≤ 2</a:t>
            </a:r>
            <a:r>
              <a:rPr lang="en-US" baseline="30000" dirty="0" smtClean="0"/>
              <a:t>-n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77200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522" y="4124980"/>
            <a:ext cx="1893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t</a:t>
            </a:r>
            <a:r>
              <a:rPr lang="en-US" sz="2800" dirty="0" smtClean="0"/>
              <a:t> = Mac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6228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0800" y="3429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33025" y="2895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, t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52110" y="4201180"/>
            <a:ext cx="253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Vrfy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(m’, t’) = 1?</a:t>
            </a:r>
            <a:endParaRPr lang="en-US" sz="28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648200" y="341608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11782" y="2882683"/>
            <a:ext cx="92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’, t’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 is a pseudorandom function,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| </a:t>
            </a:r>
            <a:r>
              <a:rPr lang="en-US" sz="2400" dirty="0" err="1" smtClean="0"/>
              <a:t>Pr</a:t>
            </a:r>
            <a:r>
              <a:rPr lang="en-US" sz="2400" dirty="0" smtClean="0"/>
              <a:t>[</a:t>
            </a:r>
            <a:r>
              <a:rPr lang="en-US" sz="2400" dirty="0" err="1" smtClean="0"/>
              <a:t>D</a:t>
            </a:r>
            <a:r>
              <a:rPr lang="en-US" sz="2400" baseline="30000" dirty="0" err="1" smtClean="0"/>
              <a:t>F</a:t>
            </a:r>
            <a:r>
              <a:rPr lang="en-US" sz="1400" baseline="20000" dirty="0" err="1" smtClean="0"/>
              <a:t>k</a:t>
            </a:r>
            <a:r>
              <a:rPr lang="en-US" sz="2400" baseline="-25000" dirty="0" smtClean="0"/>
              <a:t> </a:t>
            </a:r>
            <a:r>
              <a:rPr lang="en-US" sz="2400" dirty="0"/>
              <a:t>outputs 1</a:t>
            </a:r>
            <a:r>
              <a:rPr lang="en-US" sz="2400" dirty="0" smtClean="0"/>
              <a:t>] - </a:t>
            </a:r>
            <a:r>
              <a:rPr lang="en-US" sz="2400" dirty="0" err="1"/>
              <a:t>Pr</a:t>
            </a:r>
            <a:r>
              <a:rPr lang="en-US" sz="2400" dirty="0"/>
              <a:t>[</a:t>
            </a:r>
            <a:r>
              <a:rPr lang="en-US" sz="2400" dirty="0" err="1"/>
              <a:t>D</a:t>
            </a:r>
            <a:r>
              <a:rPr lang="en-US" sz="2400" baseline="30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outputs 1</a:t>
            </a:r>
            <a:r>
              <a:rPr lang="en-US" sz="2400" dirty="0" smtClean="0"/>
              <a:t>] | &lt; </a:t>
            </a:r>
            <a:r>
              <a:rPr lang="en-US" sz="2400" dirty="0" err="1" smtClean="0"/>
              <a:t>negl</a:t>
            </a:r>
            <a:r>
              <a:rPr lang="en-US" sz="2400" dirty="0" smtClean="0"/>
              <a:t>(n)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</a:t>
            </a:r>
            <a:r>
              <a:rPr lang="en-US" sz="2400" dirty="0" err="1"/>
              <a:t>Pr</a:t>
            </a:r>
            <a:r>
              <a:rPr lang="en-US" sz="2400" dirty="0"/>
              <a:t>[</a:t>
            </a:r>
            <a:r>
              <a:rPr lang="en-US" sz="2400" dirty="0" err="1"/>
              <a:t>Forge</a:t>
            </a:r>
            <a:r>
              <a:rPr lang="en-US" sz="2400" baseline="-25000" dirty="0" err="1"/>
              <a:t>Adv</a:t>
            </a:r>
            <a:r>
              <a:rPr lang="en-US" sz="2400" baseline="-25000" dirty="0"/>
              <a:t>, </a:t>
            </a:r>
            <a:r>
              <a:rPr lang="en-US" sz="2400" baseline="-25000" dirty="0">
                <a:sym typeface="Symbol"/>
              </a:rPr>
              <a:t></a:t>
            </a:r>
            <a:r>
              <a:rPr lang="en-US" sz="2400" dirty="0">
                <a:sym typeface="Symbol"/>
              </a:rPr>
              <a:t>(n) = 1</a:t>
            </a:r>
            <a:r>
              <a:rPr lang="en-US" sz="2400" dirty="0" smtClean="0">
                <a:sym typeface="Symbol"/>
              </a:rPr>
              <a:t>] = </a:t>
            </a:r>
            <a:r>
              <a:rPr lang="en-US" sz="2400" dirty="0" err="1"/>
              <a:t>Pr</a:t>
            </a:r>
            <a:r>
              <a:rPr lang="en-US" sz="2400" dirty="0"/>
              <a:t>[</a:t>
            </a:r>
            <a:r>
              <a:rPr lang="en-US" sz="2400" dirty="0" err="1"/>
              <a:t>D</a:t>
            </a:r>
            <a:r>
              <a:rPr lang="en-US" sz="2400" baseline="30000" dirty="0" err="1"/>
              <a:t>F</a:t>
            </a:r>
            <a:r>
              <a:rPr lang="en-US" sz="1200" baseline="20000" dirty="0" err="1"/>
              <a:t>k</a:t>
            </a:r>
            <a:r>
              <a:rPr lang="en-US" sz="2400" baseline="-25000" dirty="0"/>
              <a:t> </a:t>
            </a:r>
            <a:r>
              <a:rPr lang="en-US" sz="2400" dirty="0"/>
              <a:t>outputs 1] </a:t>
            </a:r>
            <a:r>
              <a:rPr lang="en-US" sz="2400" dirty="0" smtClean="0"/>
              <a:t>≤ 2</a:t>
            </a:r>
            <a:r>
              <a:rPr lang="en-US" sz="2400" baseline="30000" dirty="0" smtClean="0"/>
              <a:t>-n</a:t>
            </a:r>
            <a:r>
              <a:rPr lang="en-US" sz="2400" dirty="0" smtClean="0"/>
              <a:t> + </a:t>
            </a:r>
            <a:r>
              <a:rPr lang="en-US" sz="2400" dirty="0" err="1" smtClean="0"/>
              <a:t>negl</a:t>
            </a:r>
            <a:r>
              <a:rPr lang="en-US" sz="2400" dirty="0" smtClean="0"/>
              <a:t>(n)</a:t>
            </a:r>
            <a:endParaRPr lang="en-US" sz="24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9175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only works for </a:t>
            </a:r>
            <a:r>
              <a:rPr lang="en-US" i="1" dirty="0" smtClean="0"/>
              <a:t>fixed-length</a:t>
            </a:r>
            <a:r>
              <a:rPr lang="en-US" dirty="0" smtClean="0"/>
              <a:t> messages</a:t>
            </a:r>
          </a:p>
          <a:p>
            <a:endParaRPr lang="en-US" dirty="0" smtClean="0"/>
          </a:p>
          <a:p>
            <a:r>
              <a:rPr lang="en-US" dirty="0" smtClean="0"/>
              <a:t>This only works for </a:t>
            </a:r>
            <a:r>
              <a:rPr lang="en-US" i="1" dirty="0" smtClean="0"/>
              <a:t>short</a:t>
            </a:r>
            <a:r>
              <a:rPr lang="en-US" dirty="0" smtClean="0"/>
              <a:t> messages</a:t>
            </a:r>
          </a:p>
          <a:p>
            <a:pPr lvl="1"/>
            <a:r>
              <a:rPr lang="en-US" dirty="0" smtClean="0"/>
              <a:t>E.g., AES has a 128-bit block size (shorter than a tweet!)</a:t>
            </a:r>
          </a:p>
          <a:p>
            <a:endParaRPr lang="en-US" dirty="0" smtClean="0"/>
          </a:p>
          <a:p>
            <a:r>
              <a:rPr lang="en-US" dirty="0" smtClean="0"/>
              <a:t>So the previous construction is limited to authenticating short, fixed-length messages</a:t>
            </a:r>
          </a:p>
        </p:txBody>
      </p:sp>
    </p:spTree>
    <p:extLst>
      <p:ext uri="{BB962C8B-B14F-4D97-AF65-F5344CB8AC3E}">
        <p14:creationId xmlns:p14="http://schemas.microsoft.com/office/powerpoint/2010/main" val="35367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you construct a secure MAC for variable-length messages from a MAC for fixed-length messages? </a:t>
            </a:r>
          </a:p>
          <a:p>
            <a:endParaRPr lang="en-US" dirty="0"/>
          </a:p>
          <a:p>
            <a:r>
              <a:rPr lang="en-US" dirty="0" smtClean="0"/>
              <a:t>One natural idea:</a:t>
            </a:r>
          </a:p>
          <a:p>
            <a:pPr lvl="1"/>
            <a:r>
              <a:rPr lang="en-US" dirty="0" err="1" smtClean="0"/>
              <a:t>Mac’</a:t>
            </a:r>
            <a:r>
              <a:rPr lang="en-US" baseline="-25000" dirty="0" err="1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altLang="en-US" baseline="-25000" dirty="0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) = Mac</a:t>
            </a:r>
            <a:r>
              <a:rPr lang="en-US" baseline="-25000" dirty="0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), …, Mac</a:t>
            </a:r>
            <a:r>
              <a:rPr lang="en-US" baseline="-25000" dirty="0" smtClean="0"/>
              <a:t>k</a:t>
            </a:r>
            <a:r>
              <a:rPr lang="en-US" dirty="0" smtClean="0"/>
              <a:t>(m</a:t>
            </a:r>
            <a:r>
              <a:rPr lang="en-US" altLang="en-US" baseline="-25000" dirty="0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Vrfy’</a:t>
            </a:r>
            <a:r>
              <a:rPr lang="en-US" baseline="-25000" dirty="0" err="1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altLang="en-US" baseline="-25000" dirty="0" smtClean="0">
                <a:latin typeface="Script MT Bold" panose="03040602040607080904" pitchFamily="66" charset="0"/>
              </a:rPr>
              <a:t>l</a:t>
            </a:r>
            <a:r>
              <a:rPr lang="en-US" altLang="en-US" dirty="0" smtClean="0"/>
              <a:t>, t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) = 1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dirty="0" err="1" smtClean="0"/>
              <a:t>Vrfy</a:t>
            </a:r>
            <a:r>
              <a:rPr lang="en-US" baseline="-25000" dirty="0" err="1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 = 1 for all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Is this secure?</a:t>
            </a:r>
          </a:p>
          <a:p>
            <a:pPr lvl="1"/>
            <a:endParaRPr lang="en-US" dirty="0"/>
          </a:p>
          <a:p>
            <a:r>
              <a:rPr lang="en-US" dirty="0" smtClean="0"/>
              <a:t>Other 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prevent (at least)</a:t>
            </a:r>
          </a:p>
          <a:p>
            <a:pPr lvl="1"/>
            <a:r>
              <a:rPr lang="en-US" dirty="0" smtClean="0"/>
              <a:t>Block reordering</a:t>
            </a:r>
          </a:p>
          <a:p>
            <a:pPr lvl="1"/>
            <a:r>
              <a:rPr lang="en-US" dirty="0" smtClean="0"/>
              <a:t>Truncation</a:t>
            </a:r>
          </a:p>
          <a:p>
            <a:pPr lvl="1"/>
            <a:r>
              <a:rPr lang="en-US" dirty="0" smtClean="0"/>
              <a:t>“Mixing-and-matching” blocks from multiple messages</a:t>
            </a:r>
          </a:p>
          <a:p>
            <a:pPr lvl="1"/>
            <a:endParaRPr lang="en-US" dirty="0"/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err="1" smtClean="0"/>
              <a:t>Mac’</a:t>
            </a:r>
            <a:r>
              <a:rPr lang="en-US" baseline="-25000" dirty="0" err="1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altLang="en-US" baseline="-25000" dirty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) = </a:t>
            </a:r>
            <a:br>
              <a:rPr lang="en-US" dirty="0" smtClean="0"/>
            </a:br>
            <a:r>
              <a:rPr lang="en-US" dirty="0" smtClean="0"/>
              <a:t>        r, Mac</a:t>
            </a:r>
            <a:r>
              <a:rPr lang="en-US" baseline="-25000" dirty="0" smtClean="0"/>
              <a:t>k</a:t>
            </a:r>
            <a:r>
              <a:rPr lang="en-US" dirty="0" smtClean="0"/>
              <a:t>(r | </a:t>
            </a:r>
            <a:r>
              <a:rPr lang="en-US" altLang="en-US" dirty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 | 1 | m</a:t>
            </a:r>
            <a:r>
              <a:rPr lang="en-US" baseline="-25000" dirty="0" smtClean="0"/>
              <a:t>1</a:t>
            </a:r>
            <a:r>
              <a:rPr lang="en-US" dirty="0" smtClean="0"/>
              <a:t>), </a:t>
            </a:r>
            <a:r>
              <a:rPr lang="en-US" dirty="0"/>
              <a:t>Mac</a:t>
            </a:r>
            <a:r>
              <a:rPr lang="en-US" baseline="-25000" dirty="0"/>
              <a:t>k</a:t>
            </a:r>
            <a:r>
              <a:rPr lang="en-US" dirty="0"/>
              <a:t>(r | </a:t>
            </a:r>
            <a:r>
              <a:rPr lang="en-US" altLang="en-US" dirty="0">
                <a:latin typeface="Script MT Bold" panose="03040602040607080904" pitchFamily="66" charset="0"/>
              </a:rPr>
              <a:t>l</a:t>
            </a:r>
            <a:r>
              <a:rPr lang="en-US" dirty="0"/>
              <a:t> | </a:t>
            </a:r>
            <a:r>
              <a:rPr lang="en-US" dirty="0" smtClean="0"/>
              <a:t>2 </a:t>
            </a:r>
            <a:r>
              <a:rPr lang="en-US" dirty="0"/>
              <a:t>|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), … </a:t>
            </a:r>
          </a:p>
          <a:p>
            <a:pPr lvl="1"/>
            <a:r>
              <a:rPr lang="en-US" dirty="0" smtClean="0"/>
              <a:t>Not very efficient – 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(Basic) CBC-MAC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828800" y="320581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94710" y="347093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7" name="Straight Arrow Connector 16"/>
          <p:cNvCxnSpPr>
            <a:cxnSpLocks noChangeShapeType="1"/>
          </p:cNvCxnSpPr>
          <p:nvPr/>
        </p:nvCxnSpPr>
        <p:spPr bwMode="auto">
          <a:xfrm>
            <a:off x="2324100" y="4202768"/>
            <a:ext cx="0" cy="28827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2027384" y="153959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14" name="Straight Arrow Connector 35"/>
          <p:cNvCxnSpPr>
            <a:cxnSpLocks noChangeShapeType="1"/>
            <a:stCxn id="8" idx="2"/>
          </p:cNvCxnSpPr>
          <p:nvPr/>
        </p:nvCxnSpPr>
        <p:spPr bwMode="auto">
          <a:xfrm>
            <a:off x="2324100" y="2062818"/>
            <a:ext cx="0" cy="114300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34290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6949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20" name="Straight Arrow Connector 16"/>
          <p:cNvCxnSpPr>
            <a:cxnSpLocks noChangeShapeType="1"/>
          </p:cNvCxnSpPr>
          <p:nvPr/>
        </p:nvCxnSpPr>
        <p:spPr bwMode="auto">
          <a:xfrm>
            <a:off x="3924300" y="4197350"/>
            <a:ext cx="0" cy="29845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3627584" y="152941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23" name="Straight Arrow Connector 16"/>
          <p:cNvCxnSpPr>
            <a:cxnSpLocks noChangeShapeType="1"/>
          </p:cNvCxnSpPr>
          <p:nvPr/>
        </p:nvCxnSpPr>
        <p:spPr bwMode="auto">
          <a:xfrm>
            <a:off x="39243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37139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25" name="Straight Arrow Connector 35"/>
          <p:cNvCxnSpPr>
            <a:cxnSpLocks noChangeShapeType="1"/>
          </p:cNvCxnSpPr>
          <p:nvPr/>
        </p:nvCxnSpPr>
        <p:spPr bwMode="auto">
          <a:xfrm>
            <a:off x="3924300" y="2634318"/>
            <a:ext cx="0" cy="56132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>
          <a:xfrm>
            <a:off x="2324100" y="4491038"/>
            <a:ext cx="8016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1257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257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62484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143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1" name="Straight Arrow Connector 16"/>
          <p:cNvCxnSpPr>
            <a:cxnSpLocks noChangeShapeType="1"/>
          </p:cNvCxnSpPr>
          <p:nvPr/>
        </p:nvCxnSpPr>
        <p:spPr bwMode="auto">
          <a:xfrm>
            <a:off x="67437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17"/>
          <p:cNvSpPr txBox="1">
            <a:spLocks noChangeArrowheads="1"/>
          </p:cNvSpPr>
          <p:nvPr/>
        </p:nvSpPr>
        <p:spPr bwMode="auto">
          <a:xfrm>
            <a:off x="6446984" y="1529418"/>
            <a:ext cx="5485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Script MT Bold" panose="03040602040607080904" pitchFamily="66" charset="0"/>
              </a:rPr>
              <a:t>l</a:t>
            </a:r>
            <a:endParaRPr lang="en-US" altLang="en-US" sz="2800" dirty="0">
              <a:latin typeface="Script MT Bold" panose="03040602040607080904" pitchFamily="66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6601968" y="5410200"/>
            <a:ext cx="304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t</a:t>
            </a:r>
          </a:p>
        </p:txBody>
      </p:sp>
      <p:cxnSp>
        <p:nvCxnSpPr>
          <p:cNvPr id="34" name="Straight Arrow Connector 16"/>
          <p:cNvCxnSpPr>
            <a:cxnSpLocks noChangeShapeType="1"/>
          </p:cNvCxnSpPr>
          <p:nvPr/>
        </p:nvCxnSpPr>
        <p:spPr bwMode="auto">
          <a:xfrm>
            <a:off x="67437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24"/>
          <p:cNvSpPr txBox="1">
            <a:spLocks noChangeArrowheads="1"/>
          </p:cNvSpPr>
          <p:nvPr/>
        </p:nvSpPr>
        <p:spPr bwMode="auto">
          <a:xfrm>
            <a:off x="65333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6743701" y="2634318"/>
            <a:ext cx="0" cy="56132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>
          <a:xfrm>
            <a:off x="5410200" y="4491038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9451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451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800600" y="3205818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 b="1"/>
              <a:t>…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924300" y="4495800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 vs. CBC-mode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CBC-MAC is </a:t>
            </a:r>
            <a:r>
              <a:rPr lang="en-US" i="1" dirty="0" smtClean="0"/>
              <a:t>deterministic</a:t>
            </a:r>
            <a:r>
              <a:rPr lang="en-US" dirty="0" smtClean="0"/>
              <a:t> (no IV)</a:t>
            </a:r>
          </a:p>
          <a:p>
            <a:pPr lvl="1"/>
            <a:r>
              <a:rPr lang="en-US" dirty="0" smtClean="0"/>
              <a:t>MACs do not need to be randomized to be secure</a:t>
            </a:r>
          </a:p>
          <a:p>
            <a:pPr lvl="1"/>
            <a:r>
              <a:rPr lang="en-US" dirty="0"/>
              <a:t>Verification is done by re-computing the </a:t>
            </a:r>
            <a:r>
              <a:rPr lang="en-US" dirty="0" smtClean="0"/>
              <a:t>result</a:t>
            </a:r>
          </a:p>
          <a:p>
            <a:endParaRPr lang="en-US" dirty="0" smtClean="0"/>
          </a:p>
          <a:p>
            <a:r>
              <a:rPr lang="en-US" dirty="0" smtClean="0"/>
              <a:t>In CBC-MAC, </a:t>
            </a:r>
            <a:r>
              <a:rPr lang="en-US" i="1" dirty="0" smtClean="0"/>
              <a:t>only the final value </a:t>
            </a:r>
            <a:r>
              <a:rPr lang="en-US" dirty="0" smtClean="0"/>
              <a:t>is output</a:t>
            </a:r>
          </a:p>
          <a:p>
            <a:endParaRPr lang="en-US" dirty="0"/>
          </a:p>
          <a:p>
            <a:r>
              <a:rPr lang="en-US" dirty="0" smtClean="0"/>
              <a:t>Both are essential for security</a:t>
            </a:r>
          </a:p>
          <a:p>
            <a:pPr lvl="1"/>
            <a:r>
              <a:rPr lang="en-US" dirty="0" smtClean="0"/>
              <a:t>Exercise: show attacks on variants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(basic) CBC-MAC?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 is a pseudorandom function with block length n, then for any </a:t>
            </a:r>
            <a:r>
              <a:rPr lang="en-US" u="sng" dirty="0" smtClean="0"/>
              <a:t>fixed</a:t>
            </a:r>
            <a:r>
              <a:rPr lang="en-US" dirty="0" smtClean="0"/>
              <a:t> </a:t>
            </a:r>
            <a:r>
              <a:rPr lang="en-US" dirty="0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 basic CBC-MAC is a secure MAC for messages of length </a:t>
            </a:r>
            <a:r>
              <a:rPr lang="en-US" dirty="0" err="1" smtClean="0">
                <a:latin typeface="Script MT Bold" panose="03040602040607080904" pitchFamily="66" charset="0"/>
              </a:rPr>
              <a:t>l</a:t>
            </a:r>
            <a:r>
              <a:rPr lang="en-US" dirty="0" err="1" smtClean="0"/>
              <a:t>·n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sender and receiver must agree on the length parameter </a:t>
            </a:r>
            <a:r>
              <a:rPr lang="en-US" dirty="0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 in advance</a:t>
            </a:r>
          </a:p>
          <a:p>
            <a:pPr lvl="1"/>
            <a:r>
              <a:rPr lang="en-US" dirty="0" smtClean="0"/>
              <a:t>Basic CBC-MAC is </a:t>
            </a:r>
            <a:r>
              <a:rPr lang="en-US" i="1" dirty="0" smtClean="0"/>
              <a:t>not</a:t>
            </a:r>
            <a:r>
              <a:rPr lang="en-US" dirty="0" smtClean="0"/>
              <a:t> secure if this is not done!</a:t>
            </a:r>
          </a:p>
          <a:p>
            <a:pPr lvl="1"/>
            <a:r>
              <a:rPr lang="en-US" dirty="0" smtClean="0"/>
              <a:t>Attacks?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667000" y="347213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114800" y="2880380"/>
            <a:ext cx="864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m</a:t>
            </a:r>
            <a:r>
              <a:rPr lang="en-US" altLang="en-US" sz="2800" dirty="0" smtClean="0"/>
              <a:t>, 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7453" y="4201180"/>
            <a:ext cx="47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</a:t>
            </a:r>
          </a:p>
        </p:txBody>
      </p:sp>
      <p:pic>
        <p:nvPicPr>
          <p:cNvPr id="1028" name="Picture 4" descr="https://openclipart.org/image/300px/svg_to_png/170059/b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5855"/>
            <a:ext cx="1935490" cy="193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8262428" y="337310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66228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389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tTxSbFhZTNqgfopfz6NFQmA0oJvh8YbZl7qN0FGOb7T1LXaX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34" y="2834620"/>
            <a:ext cx="1671866" cy="167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88" y="16002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66228" y="206287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696402" y="2585268"/>
            <a:ext cx="3704399" cy="724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303813" y="2311400"/>
            <a:ext cx="1043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m</a:t>
            </a:r>
            <a:r>
              <a:rPr lang="en-US" altLang="en-US" sz="2800" dirty="0" smtClean="0"/>
              <a:t>, 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582" y="2977334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, 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9714" y="6029980"/>
            <a:ext cx="2211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Vrfy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(m, t)=1?</a:t>
            </a:r>
            <a:endParaRPr lang="en-US" sz="2800" dirty="0"/>
          </a:p>
        </p:txBody>
      </p:sp>
      <p:pic>
        <p:nvPicPr>
          <p:cNvPr id="31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88" y="4657609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609600" y="512028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2696403" y="4152516"/>
            <a:ext cx="3704399" cy="724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303813" y="3937000"/>
            <a:ext cx="877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m</a:t>
            </a:r>
            <a:r>
              <a:rPr lang="en-US" altLang="en-US" sz="2800" dirty="0" smtClean="0"/>
              <a:t>, 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7086602" y="4582180"/>
            <a:ext cx="914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m</a:t>
            </a:r>
            <a:r>
              <a:rPr lang="en-US" altLang="en-US" sz="2800" dirty="0" smtClean="0"/>
              <a:t>, 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5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/>
      <p:bldP spid="176136" grpId="0" animBg="1"/>
      <p:bldP spid="176136" grpId="1" animBg="1"/>
      <p:bldP spid="176137" grpId="0"/>
      <p:bldP spid="176137" grpId="1"/>
      <p:bldP spid="5" grpId="0" build="allAtOnce"/>
      <p:bldP spid="33" grpId="0"/>
      <p:bldP spid="35" grpId="0"/>
      <p:bldP spid="36" grpId="0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696402" y="2585268"/>
            <a:ext cx="3704399" cy="724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810000" y="237238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c</a:t>
            </a:r>
            <a:r>
              <a:rPr lang="en-US" altLang="en-US" sz="2800" dirty="0" smtClean="0"/>
              <a:t>ookie, 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5503" y="2977334"/>
            <a:ext cx="1135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cookie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7872" y="6029980"/>
            <a:ext cx="1135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cookie</a:t>
            </a:r>
            <a:endParaRPr lang="en-US" sz="2800" dirty="0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2696403" y="4152516"/>
            <a:ext cx="3704399" cy="724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886200" y="3886200"/>
            <a:ext cx="1657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c</a:t>
            </a:r>
            <a:r>
              <a:rPr lang="en-US" altLang="en-US" sz="2800" dirty="0" smtClean="0"/>
              <a:t>ookie, 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openclipart.org/image/300px/svg_to_png/21256/buggi_serv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8" y="1143000"/>
            <a:ext cx="1390650" cy="19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65" y="2977334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openclipart.org/image/300px/svg_to_png/21256/buggi_serve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8" y="4253589"/>
            <a:ext cx="1390650" cy="19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4572000" y="838200"/>
            <a:ext cx="2419350" cy="1295400"/>
          </a:xfrm>
          <a:prstGeom prst="wedgeEllipseCallout">
            <a:avLst>
              <a:gd name="adj1" fmla="val -36628"/>
              <a:gd name="adj2" fmla="val 7830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…price=10…</a:t>
            </a:r>
            <a:endParaRPr lang="en-US" sz="240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66228" y="4948848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66228" y="1981200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099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Secrecy vs.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Secrecy and integrity are </a:t>
            </a:r>
            <a:r>
              <a:rPr lang="en-US" i="1" dirty="0" smtClean="0"/>
              <a:t>orthogonal</a:t>
            </a:r>
            <a:r>
              <a:rPr lang="en-US" dirty="0" smtClean="0"/>
              <a:t> concerns</a:t>
            </a:r>
          </a:p>
          <a:p>
            <a:pPr lvl="1"/>
            <a:r>
              <a:rPr lang="en-US" dirty="0" smtClean="0"/>
              <a:t>Possible to have either one without the other</a:t>
            </a:r>
          </a:p>
          <a:p>
            <a:pPr lvl="1"/>
            <a:r>
              <a:rPr lang="en-US" dirty="0" smtClean="0"/>
              <a:t>Sometimes you might want one without the other</a:t>
            </a:r>
          </a:p>
          <a:p>
            <a:pPr lvl="1"/>
            <a:r>
              <a:rPr lang="en-US" dirty="0" smtClean="0"/>
              <a:t>Most often, both are needed</a:t>
            </a:r>
          </a:p>
          <a:p>
            <a:pPr lvl="1"/>
            <a:endParaRPr lang="en-US" dirty="0"/>
          </a:p>
          <a:p>
            <a:r>
              <a:rPr lang="en-US" dirty="0" smtClean="0"/>
              <a:t>Encryption does not (in general) provide </a:t>
            </a:r>
            <a:r>
              <a:rPr lang="en-US" i="1" dirty="0" smtClean="0"/>
              <a:t>any</a:t>
            </a:r>
            <a:r>
              <a:rPr lang="en-US" dirty="0" smtClean="0"/>
              <a:t> integrity</a:t>
            </a:r>
          </a:p>
          <a:p>
            <a:pPr lvl="1"/>
            <a:r>
              <a:rPr lang="en-US" dirty="0" smtClean="0"/>
              <a:t>None of the schemes we have seen so far provide any integrity!</a:t>
            </a:r>
          </a:p>
        </p:txBody>
      </p:sp>
    </p:spTree>
    <p:extLst>
      <p:ext uri="{BB962C8B-B14F-4D97-AF65-F5344CB8AC3E}">
        <p14:creationId xmlns:p14="http://schemas.microsoft.com/office/powerpoint/2010/main" val="9942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77200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70" y="4124980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 </a:t>
            </a:r>
            <a:r>
              <a:rPr lang="en-US" sz="2800" dirty="0" smtClean="0">
                <a:sym typeface="Symbol"/>
              </a:rPr>
              <a:t>:= (m</a:t>
            </a:r>
            <a:r>
              <a:rPr lang="en-US" sz="2800" baseline="-25000" dirty="0" smtClean="0">
                <a:sym typeface="Symbol"/>
              </a:rPr>
              <a:t>1</a:t>
            </a:r>
            <a:r>
              <a:rPr lang="en-US" sz="2800" dirty="0" smtClean="0">
                <a:sym typeface="Symbol"/>
              </a:rPr>
              <a:t>m</a:t>
            </a:r>
            <a:r>
              <a:rPr lang="en-US" sz="2800" baseline="-25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…</a:t>
            </a:r>
            <a:r>
              <a:rPr lang="en-US" sz="2800" dirty="0" err="1" smtClean="0">
                <a:sym typeface="Symbol"/>
              </a:rPr>
              <a:t>m</a:t>
            </a:r>
            <a:r>
              <a:rPr lang="en-US" sz="2800" baseline="-25000" dirty="0" err="1" smtClean="0">
                <a:sym typeface="Symbol"/>
              </a:rPr>
              <a:t>n</a:t>
            </a:r>
            <a:r>
              <a:rPr lang="en-US" sz="2800" dirty="0">
                <a:sym typeface="Symbol"/>
              </a:rPr>
              <a:t>)</a:t>
            </a:r>
            <a:r>
              <a:rPr lang="en-US" sz="2800" dirty="0" smtClean="0">
                <a:sym typeface="Symbol"/>
              </a:rPr>
              <a:t>k</a:t>
            </a:r>
            <a:endParaRPr lang="en-US" sz="28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6228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0800" y="3581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3048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4112062"/>
            <a:ext cx="399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m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m’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:= (c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c’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/>
              </a:rPr>
              <a:t>k</a:t>
            </a:r>
            <a:endParaRPr lang="en-US" sz="28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648200" y="356848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79240" y="3035083"/>
            <a:ext cx="1340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c’</a:t>
            </a:r>
            <a:r>
              <a:rPr lang="en-US" sz="2800" baseline="-25000" dirty="0" err="1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8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6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authentication code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 smtClean="0"/>
              <a:t>message authentication code</a:t>
            </a:r>
            <a:r>
              <a:rPr lang="en-US" dirty="0" smtClean="0"/>
              <a:t> </a:t>
            </a:r>
            <a:r>
              <a:rPr lang="en-US" dirty="0"/>
              <a:t>is defined by </a:t>
            </a:r>
            <a:r>
              <a:rPr lang="en-US" dirty="0" smtClean="0"/>
              <a:t>three PPT algorithms </a:t>
            </a:r>
            <a:r>
              <a:rPr lang="en-US" dirty="0"/>
              <a:t>(Gen, </a:t>
            </a:r>
            <a:r>
              <a:rPr lang="en-US" dirty="0" smtClean="0"/>
              <a:t>Mac, </a:t>
            </a:r>
            <a:r>
              <a:rPr lang="en-US" dirty="0" err="1" smtClean="0"/>
              <a:t>Vrfy</a:t>
            </a:r>
            <a:r>
              <a:rPr lang="en-US" dirty="0" smtClean="0"/>
              <a:t>): </a:t>
            </a:r>
            <a:endParaRPr lang="en-US" dirty="0"/>
          </a:p>
          <a:p>
            <a:pPr lvl="1"/>
            <a:r>
              <a:rPr lang="en-US" dirty="0" smtClean="0"/>
              <a:t>Gen: takes as input 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; </a:t>
            </a:r>
            <a:r>
              <a:rPr lang="en-US" dirty="0" smtClean="0"/>
              <a:t>outputs k. (Assume |k|≥n.)</a:t>
            </a:r>
            <a:endParaRPr lang="en-US" dirty="0"/>
          </a:p>
          <a:p>
            <a:pPr lvl="1"/>
            <a:r>
              <a:rPr lang="en-US" dirty="0" smtClean="0"/>
              <a:t>Mac: </a:t>
            </a:r>
            <a:r>
              <a:rPr lang="en-US" dirty="0"/>
              <a:t>takes </a:t>
            </a:r>
            <a:r>
              <a:rPr lang="en-US" dirty="0" smtClean="0"/>
              <a:t>as input key </a:t>
            </a:r>
            <a:r>
              <a:rPr lang="en-US" dirty="0"/>
              <a:t>k </a:t>
            </a:r>
            <a:r>
              <a:rPr lang="en-US"/>
              <a:t>and </a:t>
            </a:r>
            <a:r>
              <a:rPr lang="en-US" smtClean="0"/>
              <a:t>message</a:t>
            </a:r>
            <a:r>
              <a:rPr lang="en-US" smtClean="0">
                <a:sym typeface="Symbol"/>
              </a:rPr>
              <a:t>;</a:t>
            </a:r>
            <a:r>
              <a:rPr lang="en-US" smtClean="0"/>
              <a:t> outputs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dirty="0" smtClean="0"/>
              <a:t>tag 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 smtClean="0">
                <a:sym typeface="Symbol"/>
              </a:rPr>
              <a:t> Mac</a:t>
            </a:r>
            <a:r>
              <a:rPr lang="en-US" baseline="-25000" dirty="0" smtClean="0"/>
              <a:t>k</a:t>
            </a:r>
            <a:r>
              <a:rPr lang="en-US" dirty="0" smtClean="0"/>
              <a:t>(m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Vrfy</a:t>
            </a:r>
            <a:r>
              <a:rPr lang="en-US" dirty="0" smtClean="0"/>
              <a:t>: </a:t>
            </a:r>
            <a:r>
              <a:rPr lang="en-US" dirty="0"/>
              <a:t>takes key </a:t>
            </a:r>
            <a:r>
              <a:rPr lang="en-US" dirty="0" smtClean="0"/>
              <a:t>k, message m, </a:t>
            </a:r>
            <a:r>
              <a:rPr lang="en-US" dirty="0"/>
              <a:t>and </a:t>
            </a:r>
            <a:r>
              <a:rPr lang="en-US" dirty="0" smtClean="0"/>
              <a:t>tag t </a:t>
            </a:r>
            <a:r>
              <a:rPr lang="en-US" dirty="0"/>
              <a:t>as input; outputs </a:t>
            </a:r>
            <a:r>
              <a:rPr lang="en-US" dirty="0" smtClean="0"/>
              <a:t>1 (“accept”) or 0 (“reject”)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5029200"/>
            <a:ext cx="5638800" cy="954107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For all </a:t>
            </a:r>
            <a:r>
              <a:rPr lang="en-US" sz="2800" dirty="0">
                <a:sym typeface="Symbol" pitchFamily="18" charset="2"/>
              </a:rPr>
              <a:t>m</a:t>
            </a:r>
            <a:r>
              <a:rPr lang="en-US" sz="2800" dirty="0" smtClean="0">
                <a:sym typeface="Symbol"/>
              </a:rPr>
              <a:t> and all k output by Gen,</a:t>
            </a:r>
            <a:br>
              <a:rPr lang="en-US" sz="2800" dirty="0" smtClean="0">
                <a:sym typeface="Symbol"/>
              </a:rPr>
            </a:br>
            <a:r>
              <a:rPr lang="en-US" sz="2800" dirty="0" err="1" smtClean="0">
                <a:sym typeface="Symbol"/>
              </a:rPr>
              <a:t>Vrfy</a:t>
            </a:r>
            <a:r>
              <a:rPr lang="en-US" sz="2800" baseline="-25000" dirty="0" err="1" smtClean="0">
                <a:sym typeface="Symbol"/>
              </a:rPr>
              <a:t>k</a:t>
            </a:r>
            <a:r>
              <a:rPr lang="en-US" sz="2800" dirty="0" smtClean="0">
                <a:sym typeface="Symbol"/>
              </a:rPr>
              <a:t>(m, Mac</a:t>
            </a:r>
            <a:r>
              <a:rPr lang="en-US" sz="2800" baseline="-25000" dirty="0" smtClean="0">
                <a:sym typeface="Symbol"/>
              </a:rPr>
              <a:t>k</a:t>
            </a:r>
            <a:r>
              <a:rPr lang="en-US" sz="2800" dirty="0" smtClean="0">
                <a:sym typeface="Symbol"/>
              </a:rPr>
              <a:t>(m)) = 1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 </a:t>
            </a:r>
            <a:endParaRPr lang="en-US" sz="2800" dirty="0">
              <a:solidFill>
                <a:srgbClr val="000000"/>
              </a:solidFill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31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one standard definition</a:t>
            </a:r>
          </a:p>
          <a:p>
            <a:r>
              <a:rPr lang="en-US" dirty="0" smtClean="0"/>
              <a:t>Threat model</a:t>
            </a:r>
          </a:p>
          <a:p>
            <a:pPr lvl="1"/>
            <a:r>
              <a:rPr lang="en-US" dirty="0" smtClean="0"/>
              <a:t>“Adaptive chosen-message attack”</a:t>
            </a:r>
          </a:p>
          <a:p>
            <a:pPr lvl="1"/>
            <a:r>
              <a:rPr lang="en-US" dirty="0" smtClean="0"/>
              <a:t>Assume the attacker can induce the sender to authenticate </a:t>
            </a:r>
            <a:r>
              <a:rPr lang="en-US" i="1" dirty="0" smtClean="0"/>
              <a:t>messages of the attacker’s choice</a:t>
            </a:r>
            <a:endParaRPr lang="en-US" dirty="0" smtClean="0"/>
          </a:p>
          <a:p>
            <a:r>
              <a:rPr lang="en-US" dirty="0" smtClean="0"/>
              <a:t>Security goal</a:t>
            </a:r>
          </a:p>
          <a:p>
            <a:pPr lvl="1"/>
            <a:r>
              <a:rPr lang="en-US" dirty="0" smtClean="0"/>
              <a:t>“Existential </a:t>
            </a:r>
            <a:r>
              <a:rPr lang="en-US" dirty="0" err="1" smtClean="0"/>
              <a:t>unforgeability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Attacker should be unable to forge a valid tag on </a:t>
            </a:r>
            <a:r>
              <a:rPr lang="en-US" i="1" dirty="0" smtClean="0"/>
              <a:t>any</a:t>
            </a:r>
            <a:r>
              <a:rPr lang="en-US" dirty="0" smtClean="0"/>
              <a:t> message not previously authenticated by the sender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929</Words>
  <Application>Microsoft Office PowerPoint</Application>
  <PresentationFormat>On-screen Show (4:3)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Script MT Bold</vt:lpstr>
      <vt:lpstr>Symbol</vt:lpstr>
      <vt:lpstr>Office Theme</vt:lpstr>
      <vt:lpstr>Cryptography</vt:lpstr>
      <vt:lpstr>PowerPoint Presentation</vt:lpstr>
      <vt:lpstr>PowerPoint Presentation</vt:lpstr>
      <vt:lpstr>PowerPoint Presentation</vt:lpstr>
      <vt:lpstr>PowerPoint Presentation</vt:lpstr>
      <vt:lpstr>Secrecy vs. integrity</vt:lpstr>
      <vt:lpstr>PowerPoint Presentation</vt:lpstr>
      <vt:lpstr>Message authentication code (MAC)</vt:lpstr>
      <vt:lpstr>Security?</vt:lpstr>
      <vt:lpstr>PowerPoint Presentation</vt:lpstr>
      <vt:lpstr>Formal definition</vt:lpstr>
      <vt:lpstr>Security for MACs</vt:lpstr>
      <vt:lpstr>Security?</vt:lpstr>
      <vt:lpstr>Replay attacks</vt:lpstr>
      <vt:lpstr>PowerPoint Presentation</vt:lpstr>
      <vt:lpstr>Intuition?</vt:lpstr>
      <vt:lpstr>Construction</vt:lpstr>
      <vt:lpstr>Proof by reduction</vt:lpstr>
      <vt:lpstr>Analysis</vt:lpstr>
      <vt:lpstr>Analysis</vt:lpstr>
      <vt:lpstr>Drawbacks?</vt:lpstr>
      <vt:lpstr>Suggestions?</vt:lpstr>
      <vt:lpstr>A construction</vt:lpstr>
      <vt:lpstr>(Basic) CBC-MAC</vt:lpstr>
      <vt:lpstr>CBC-MAC vs. CBC-mode</vt:lpstr>
      <vt:lpstr>Security of (basic) CBC-MAC?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465</cp:revision>
  <dcterms:created xsi:type="dcterms:W3CDTF">2014-06-02T02:25:30Z</dcterms:created>
  <dcterms:modified xsi:type="dcterms:W3CDTF">2019-03-05T21:06:09Z</dcterms:modified>
</cp:coreProperties>
</file>