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21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  <p:sldId id="696" r:id="rId22"/>
    <p:sldId id="708" r:id="rId23"/>
    <p:sldId id="697" r:id="rId24"/>
    <p:sldId id="722" r:id="rId25"/>
    <p:sldId id="70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12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attacks (and others) can be prevented using </a:t>
            </a:r>
            <a:r>
              <a:rPr lang="en-US" i="1" dirty="0" smtClean="0"/>
              <a:t>counters/sequence numbers</a:t>
            </a:r>
            <a:r>
              <a:rPr lang="en-US" dirty="0" smtClean="0"/>
              <a:t> and </a:t>
            </a:r>
            <a:r>
              <a:rPr lang="en-US" i="1" dirty="0" smtClean="0"/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36114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24272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15" y="2724272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6228" y="364420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667000" y="288542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98865" y="236220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(“Bob”| 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| 1)</a:t>
            </a:r>
            <a:endParaRPr lang="en-US" sz="28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110028" y="363402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67000" y="358140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71614" y="3058180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(“Bob” | m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| 2)</a:t>
            </a:r>
            <a:endParaRPr lang="en-US" sz="28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2667000" y="426720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08936" y="3743980"/>
            <a:ext cx="3249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(“Alice” | m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| 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6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attacks (and others) can be prevented using </a:t>
            </a:r>
            <a:r>
              <a:rPr lang="en-US" i="1" dirty="0" smtClean="0"/>
              <a:t>counters</a:t>
            </a:r>
            <a:r>
              <a:rPr lang="en-US" dirty="0" smtClean="0"/>
              <a:t> and </a:t>
            </a:r>
            <a:r>
              <a:rPr lang="en-US" i="1" dirty="0" smtClean="0"/>
              <a:t>identifiers</a:t>
            </a:r>
            <a:endParaRPr lang="en-US" dirty="0" smtClean="0"/>
          </a:p>
          <a:p>
            <a:pPr lvl="1"/>
            <a:r>
              <a:rPr lang="en-US" dirty="0" smtClean="0"/>
              <a:t>Can also use a </a:t>
            </a:r>
            <a:r>
              <a:rPr lang="en-US" i="1" dirty="0" smtClean="0"/>
              <a:t>directionality bit</a:t>
            </a:r>
            <a:r>
              <a:rPr lang="en-US" dirty="0" smtClean="0"/>
              <a:t> in place of identifiers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704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Exam review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Shift, </a:t>
            </a:r>
            <a:r>
              <a:rPr lang="en-US" dirty="0" err="1" smtClean="0"/>
              <a:t>Vigenere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They are all easy to attack</a:t>
            </a:r>
          </a:p>
          <a:p>
            <a:pPr lvl="1"/>
            <a:r>
              <a:rPr lang="en-US" dirty="0" smtClean="0"/>
              <a:t>They are not used anymore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point of this material was to motivate the need for a more formal </a:t>
            </a:r>
            <a:r>
              <a:rPr lang="en-US" dirty="0" smtClean="0"/>
              <a:t>treatment, and to help introduce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formal approach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Proofs</a:t>
            </a:r>
          </a:p>
          <a:p>
            <a:r>
              <a:rPr lang="en-US" dirty="0" smtClean="0"/>
              <a:t>Definition of perfect secrecy</a:t>
            </a:r>
          </a:p>
          <a:p>
            <a:r>
              <a:rPr lang="en-US" dirty="0" smtClean="0"/>
              <a:t>The one-time pad achieves this definition</a:t>
            </a:r>
          </a:p>
          <a:p>
            <a:r>
              <a:rPr lang="en-US" dirty="0" smtClean="0"/>
              <a:t>Several inherent drawbacks of perfect secrecy</a:t>
            </a:r>
          </a:p>
          <a:p>
            <a:pPr lvl="1"/>
            <a:r>
              <a:rPr lang="en-US" dirty="0" smtClean="0"/>
              <a:t>The one-time pad is not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6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overcome drawbacks of perfect secrecy, we must relax the definition</a:t>
            </a:r>
          </a:p>
          <a:p>
            <a:pPr lvl="1"/>
            <a:r>
              <a:rPr lang="en-US" dirty="0" smtClean="0"/>
              <a:t>Computational secrecy</a:t>
            </a:r>
          </a:p>
          <a:p>
            <a:r>
              <a:rPr lang="en-US" dirty="0" smtClean="0"/>
              <a:t>EAV-security</a:t>
            </a:r>
          </a:p>
          <a:p>
            <a:pPr lvl="1"/>
            <a:r>
              <a:rPr lang="en-US" dirty="0" smtClean="0"/>
              <a:t>(Computational) secrecy for encryption of one message</a:t>
            </a:r>
          </a:p>
          <a:p>
            <a:r>
              <a:rPr lang="en-US" dirty="0" smtClean="0"/>
              <a:t>We now need to rely on </a:t>
            </a:r>
            <a:r>
              <a:rPr lang="en-US" i="1" dirty="0" smtClean="0"/>
              <a:t>assumptions</a:t>
            </a:r>
            <a:r>
              <a:rPr lang="en-US" dirty="0" smtClean="0"/>
              <a:t> in order to prove security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662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Pseudorandom generators/stream ciphers</a:t>
            </a:r>
          </a:p>
          <a:p>
            <a:pPr lvl="1"/>
            <a:r>
              <a:rPr lang="en-US" dirty="0" smtClean="0"/>
              <a:t>Formal definition</a:t>
            </a:r>
          </a:p>
          <a:p>
            <a:pPr lvl="1"/>
            <a:r>
              <a:rPr lang="en-US" dirty="0" smtClean="0"/>
              <a:t>For now, we simply assume these exist</a:t>
            </a:r>
          </a:p>
          <a:p>
            <a:endParaRPr lang="en-US" dirty="0" smtClean="0"/>
          </a:p>
          <a:p>
            <a:r>
              <a:rPr lang="en-US" dirty="0" smtClean="0"/>
              <a:t>Pseudo-one-time </a:t>
            </a:r>
            <a:r>
              <a:rPr lang="en-US" dirty="0" smtClean="0"/>
              <a:t>pad</a:t>
            </a:r>
          </a:p>
          <a:p>
            <a:pPr lvl="1"/>
            <a:r>
              <a:rPr lang="en-US" dirty="0" smtClean="0"/>
              <a:t>(Provable) EAV-security based on any PRG</a:t>
            </a:r>
          </a:p>
          <a:p>
            <a:pPr lvl="1"/>
            <a:r>
              <a:rPr lang="en-US" dirty="0" smtClean="0"/>
              <a:t>Message length longer than key length </a:t>
            </a:r>
          </a:p>
          <a:p>
            <a:pPr lvl="1"/>
            <a:r>
              <a:rPr lang="en-US" dirty="0" smtClean="0"/>
              <a:t>Not secure when multiple messages encrypted, or against chosen-plaintext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7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CPA-security</a:t>
            </a:r>
          </a:p>
          <a:p>
            <a:pPr lvl="1"/>
            <a:r>
              <a:rPr lang="en-US" dirty="0" smtClean="0"/>
              <a:t>Security against chosen-plaintext attacks</a:t>
            </a:r>
          </a:p>
          <a:p>
            <a:pPr lvl="1"/>
            <a:r>
              <a:rPr lang="en-US" dirty="0" smtClean="0"/>
              <a:t>Requires randomized encryption!</a:t>
            </a:r>
          </a:p>
          <a:p>
            <a:r>
              <a:rPr lang="en-US" dirty="0" smtClean="0"/>
              <a:t>Pseudorandom functions/block ciphers</a:t>
            </a:r>
          </a:p>
          <a:p>
            <a:pPr lvl="1"/>
            <a:r>
              <a:rPr lang="en-US" dirty="0"/>
              <a:t>Formal definition</a:t>
            </a:r>
          </a:p>
          <a:p>
            <a:pPr lvl="1"/>
            <a:r>
              <a:rPr lang="en-US" dirty="0"/>
              <a:t>For now, we simply assume these </a:t>
            </a:r>
            <a:r>
              <a:rPr lang="en-US" dirty="0" smtClean="0"/>
              <a:t>exist (e.g., AES)</a:t>
            </a:r>
          </a:p>
          <a:p>
            <a:r>
              <a:rPr lang="en-US" dirty="0" smtClean="0"/>
              <a:t>Basic encryption scheme</a:t>
            </a:r>
          </a:p>
          <a:p>
            <a:pPr lvl="1"/>
            <a:r>
              <a:rPr lang="en-US" dirty="0"/>
              <a:t>(Provable) </a:t>
            </a:r>
            <a:r>
              <a:rPr lang="en-US" dirty="0" smtClean="0"/>
              <a:t>CPA-security </a:t>
            </a:r>
            <a:r>
              <a:rPr lang="en-US" dirty="0"/>
              <a:t>based on any </a:t>
            </a:r>
            <a:r>
              <a:rPr lang="en-US" dirty="0" smtClean="0"/>
              <a:t>PRF</a:t>
            </a:r>
          </a:p>
          <a:p>
            <a:pPr lvl="1"/>
            <a:r>
              <a:rPr lang="en-US" dirty="0" smtClean="0"/>
              <a:t>2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</a:t>
            </a:r>
            <a:r>
              <a:rPr lang="en-US" dirty="0" err="1" smtClean="0"/>
              <a:t>ciphertext</a:t>
            </a:r>
            <a:r>
              <a:rPr lang="en-US" dirty="0" smtClean="0"/>
              <a:t> expansion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r>
              <a:rPr lang="en-US" dirty="0" smtClean="0"/>
              <a:t>Modes of encryption</a:t>
            </a:r>
          </a:p>
          <a:p>
            <a:pPr lvl="1"/>
            <a:r>
              <a:rPr lang="en-US" dirty="0" smtClean="0"/>
              <a:t>CBC-mode, CTR-mode are both CPA-secure, and have </a:t>
            </a:r>
            <a:r>
              <a:rPr lang="en-US" dirty="0" err="1" smtClean="0"/>
              <a:t>ciphertext</a:t>
            </a:r>
            <a:r>
              <a:rPr lang="en-US" dirty="0" smtClean="0"/>
              <a:t> expansion of one block</a:t>
            </a:r>
          </a:p>
          <a:p>
            <a:pPr lvl="1"/>
            <a:r>
              <a:rPr lang="en-US" dirty="0" smtClean="0"/>
              <a:t>Synchronous/asynchronous stream-cipher </a:t>
            </a:r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These are all used extensively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1487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is </a:t>
            </a:r>
            <a:r>
              <a:rPr lang="en-US" dirty="0" smtClean="0"/>
              <a:t>Thursday</a:t>
            </a:r>
            <a:endParaRPr lang="en-US" dirty="0" smtClean="0"/>
          </a:p>
          <a:p>
            <a:r>
              <a:rPr lang="en-US" dirty="0" smtClean="0"/>
              <a:t>Everyone in this room</a:t>
            </a:r>
            <a:endParaRPr lang="en-US" dirty="0" smtClean="0"/>
          </a:p>
          <a:p>
            <a:r>
              <a:rPr lang="en-US" dirty="0" smtClean="0"/>
              <a:t>Covers material up to and including </a:t>
            </a:r>
            <a:r>
              <a:rPr lang="en-US" dirty="0" smtClean="0"/>
              <a:t>last Thursday</a:t>
            </a:r>
            <a:r>
              <a:rPr lang="en-US" dirty="0" smtClean="0"/>
              <a:t>’s lecture</a:t>
            </a:r>
          </a:p>
          <a:p>
            <a:pPr lvl="1"/>
            <a:r>
              <a:rPr lang="en-US" dirty="0" smtClean="0"/>
              <a:t>Including padding-oracle attacks</a:t>
            </a:r>
            <a:endParaRPr lang="en-US" dirty="0" smtClean="0"/>
          </a:p>
          <a:p>
            <a:r>
              <a:rPr lang="en-US" dirty="0" smtClean="0"/>
              <a:t>Open book/notes</a:t>
            </a:r>
          </a:p>
          <a:p>
            <a:pPr lvl="1"/>
            <a:r>
              <a:rPr lang="en-US" dirty="0" smtClean="0"/>
              <a:t>No electronic devices</a:t>
            </a:r>
          </a:p>
          <a:p>
            <a:r>
              <a:rPr lang="en-US" dirty="0" smtClean="0"/>
              <a:t>Practice midterm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Integrity as an orthogonal security concern</a:t>
            </a:r>
          </a:p>
          <a:p>
            <a:pPr lvl="1"/>
            <a:r>
              <a:rPr lang="en-US" dirty="0" smtClean="0"/>
              <a:t>Secrecy and integrity are different</a:t>
            </a:r>
          </a:p>
          <a:p>
            <a:pPr lvl="1"/>
            <a:r>
              <a:rPr lang="en-US" dirty="0" smtClean="0"/>
              <a:t>Encryption and message authentication are different</a:t>
            </a:r>
          </a:p>
          <a:p>
            <a:r>
              <a:rPr lang="en-US" dirty="0" smtClean="0"/>
              <a:t>Message authentication codes, and definition of security</a:t>
            </a:r>
          </a:p>
          <a:p>
            <a:r>
              <a:rPr lang="en-US" dirty="0" smtClean="0"/>
              <a:t>Basic MAC from any PRF</a:t>
            </a:r>
          </a:p>
          <a:p>
            <a:pPr lvl="1"/>
            <a:r>
              <a:rPr lang="en-US" dirty="0" smtClean="0"/>
              <a:t>Short, fixed-length messages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MAC on longer messages?</a:t>
            </a:r>
          </a:p>
          <a:p>
            <a:pPr lvl="1"/>
            <a:r>
              <a:rPr lang="en-US" dirty="0" smtClean="0"/>
              <a:t>Different attacks </a:t>
            </a:r>
            <a:r>
              <a:rPr lang="en-US" dirty="0" smtClean="0"/>
              <a:t>that need to be prevented</a:t>
            </a:r>
            <a:endParaRPr lang="en-US" dirty="0" smtClean="0"/>
          </a:p>
          <a:p>
            <a:r>
              <a:rPr lang="en-US" dirty="0" smtClean="0"/>
              <a:t>(Basic) CBC-MAC</a:t>
            </a:r>
          </a:p>
          <a:p>
            <a:pPr lvl="1"/>
            <a:r>
              <a:rPr lang="en-US" dirty="0" smtClean="0"/>
              <a:t>Secure for fixed-length messages</a:t>
            </a:r>
          </a:p>
          <a:p>
            <a:r>
              <a:rPr lang="en-US" dirty="0" smtClean="0"/>
              <a:t>CBC-MAC</a:t>
            </a:r>
          </a:p>
          <a:p>
            <a:pPr lvl="1"/>
            <a:r>
              <a:rPr lang="en-US" dirty="0" smtClean="0"/>
              <a:t>Secure for arbitrary-length messages</a:t>
            </a:r>
          </a:p>
          <a:p>
            <a:pPr lvl="1"/>
            <a:r>
              <a:rPr lang="en-US" dirty="0" smtClean="0"/>
              <a:t>Used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active attacks on encryption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This is a real-world problem (cf. padding-oracle attacks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CCA-security</a:t>
            </a:r>
            <a:endParaRPr lang="en-US" dirty="0"/>
          </a:p>
          <a:p>
            <a:pPr lvl="1"/>
            <a:r>
              <a:rPr lang="en-US" dirty="0"/>
              <a:t>Security against chosen-</a:t>
            </a:r>
            <a:r>
              <a:rPr lang="en-US" dirty="0" err="1"/>
              <a:t>ciphertext</a:t>
            </a:r>
            <a:r>
              <a:rPr lang="en-US" dirty="0"/>
              <a:t> attacks</a:t>
            </a:r>
          </a:p>
          <a:p>
            <a:pPr lvl="1"/>
            <a:r>
              <a:rPr lang="en-US" dirty="0" smtClean="0"/>
              <a:t>None </a:t>
            </a:r>
            <a:r>
              <a:rPr lang="en-US" dirty="0"/>
              <a:t>of the </a:t>
            </a:r>
            <a:r>
              <a:rPr lang="en-US" dirty="0" smtClean="0"/>
              <a:t>previous schemes satisfy </a:t>
            </a:r>
            <a:r>
              <a:rPr lang="en-US" dirty="0"/>
              <a:t>this </a:t>
            </a:r>
            <a:r>
              <a:rPr lang="en-US" dirty="0" smtClean="0"/>
              <a:t>notion</a:t>
            </a:r>
          </a:p>
          <a:p>
            <a:pPr lvl="1"/>
            <a:r>
              <a:rPr lang="en-US" dirty="0" smtClean="0"/>
              <a:t>Can achieve it with encrypt-then-authenticate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with secrecy </a:t>
            </a:r>
            <a:r>
              <a:rPr lang="en-US" u="sng" dirty="0" smtClean="0"/>
              <a:t>and</a:t>
            </a:r>
            <a:r>
              <a:rPr lang="en-US" dirty="0" smtClean="0"/>
              <a:t> integrity</a:t>
            </a:r>
          </a:p>
          <a:p>
            <a:r>
              <a:rPr lang="en-US" dirty="0" smtClean="0"/>
              <a:t>An AE scheme is an encryption scheme that achieves both</a:t>
            </a:r>
          </a:p>
          <a:p>
            <a:pPr lvl="1"/>
            <a:r>
              <a:rPr lang="en-US" dirty="0" smtClean="0"/>
              <a:t>CCA-security</a:t>
            </a:r>
          </a:p>
          <a:p>
            <a:pPr lvl="1"/>
            <a:r>
              <a:rPr lang="en-US" dirty="0" err="1" smtClean="0"/>
              <a:t>Unforgeability</a:t>
            </a:r>
            <a:endParaRPr lang="en-US" dirty="0" smtClean="0"/>
          </a:p>
          <a:p>
            <a:r>
              <a:rPr lang="en-US" dirty="0" smtClean="0"/>
              <a:t>Can achieve it with encrypt-then-authenticate</a:t>
            </a:r>
          </a:p>
          <a:p>
            <a:r>
              <a:rPr lang="en-US" dirty="0" smtClean="0"/>
              <a:t>Other “natural” approaches do </a:t>
            </a:r>
            <a:r>
              <a:rPr lang="en-US" dirty="0" smtClean="0"/>
              <a:t>not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2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encryption </a:t>
            </a:r>
            <a:r>
              <a:rPr lang="en-US" dirty="0" smtClean="0"/>
              <a:t>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F be a block </a:t>
            </a:r>
            <a:r>
              <a:rPr lang="en-US" dirty="0" smtClean="0"/>
              <a:t>cipher</a:t>
            </a:r>
          </a:p>
          <a:p>
            <a:r>
              <a:rPr lang="en-US" dirty="0" smtClean="0"/>
              <a:t>Want to leak information about some encrypted message</a:t>
            </a:r>
            <a:endParaRPr lang="en-US" dirty="0" smtClean="0"/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(x) for new input x will look random!</a:t>
            </a:r>
            <a:endParaRPr lang="en-US" dirty="0" smtClean="0"/>
          </a:p>
          <a:p>
            <a:pPr lvl="1"/>
            <a:r>
              <a:rPr lang="en-US" dirty="0" smtClean="0"/>
              <a:t>Cause </a:t>
            </a:r>
            <a:r>
              <a:rPr lang="en-US" dirty="0" smtClean="0"/>
              <a:t>F to </a:t>
            </a:r>
            <a:r>
              <a:rPr lang="en-US" dirty="0" smtClean="0"/>
              <a:t>be </a:t>
            </a:r>
            <a:r>
              <a:rPr lang="en-US" dirty="0" smtClean="0"/>
              <a:t>evaluated on </a:t>
            </a:r>
            <a:r>
              <a:rPr lang="en-US" i="1" dirty="0" smtClean="0"/>
              <a:t>same</a:t>
            </a:r>
            <a:r>
              <a:rPr lang="en-US" dirty="0" smtClean="0"/>
              <a:t> input </a:t>
            </a:r>
            <a:r>
              <a:rPr lang="en-US" dirty="0" smtClean="0"/>
              <a:t>twice</a:t>
            </a:r>
            <a:endParaRPr lang="en-US" dirty="0"/>
          </a:p>
          <a:p>
            <a:pPr lvl="2"/>
            <a:r>
              <a:rPr lang="en-US" dirty="0"/>
              <a:t>W</a:t>
            </a:r>
            <a:r>
              <a:rPr lang="en-US" dirty="0" smtClean="0"/>
              <a:t>hen encrypting one message (e.g., ECB mode)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When encrypting different messages (e.g., HW3)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When decrypting (e.g., padding-oracle attack)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66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to </a:t>
            </a:r>
            <a:r>
              <a:rPr lang="en-US" i="1" dirty="0" smtClean="0"/>
              <a:t>predict</a:t>
            </a:r>
            <a:r>
              <a:rPr lang="en-US" dirty="0" smtClean="0"/>
              <a:t> the tag of some message (without requesting the tag for that message!)</a:t>
            </a:r>
          </a:p>
          <a:p>
            <a:pPr lvl="1"/>
            <a:r>
              <a:rPr lang="en-US" dirty="0" smtClean="0"/>
              <a:t>Look at how verification is done</a:t>
            </a:r>
          </a:p>
          <a:p>
            <a:r>
              <a:rPr lang="en-US" dirty="0" smtClean="0"/>
              <a:t>Impossible to predict the value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(x) on a new input x!</a:t>
            </a:r>
          </a:p>
          <a:p>
            <a:pPr lvl="1"/>
            <a:r>
              <a:rPr lang="en-US" dirty="0" smtClean="0"/>
              <a:t>Learn (information about) the value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(x) by asking for tags of other messages</a:t>
            </a:r>
          </a:p>
          <a:p>
            <a:pPr lvl="1"/>
            <a:r>
              <a:rPr lang="en-US" dirty="0" smtClean="0"/>
              <a:t>Set things up so that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(x) cancels out in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3687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Secure sessions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parties who wish to communicate securely over the course of a session</a:t>
            </a:r>
          </a:p>
          <a:p>
            <a:pPr lvl="1"/>
            <a:r>
              <a:rPr lang="en-US" dirty="0" smtClean="0"/>
              <a:t>“Securely” = secrecy and integrity</a:t>
            </a:r>
          </a:p>
          <a:p>
            <a:pPr lvl="1"/>
            <a:r>
              <a:rPr lang="en-US" dirty="0" smtClean="0"/>
              <a:t>“Session” = period of time over which the parties maintain state</a:t>
            </a:r>
          </a:p>
          <a:p>
            <a:pPr lvl="1"/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 authenticated encryption…?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24272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15" y="2724272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6228" y="364420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667000" y="288542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236220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110028" y="363402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67000" y="358140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305818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2667000" y="426720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86200" y="374398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3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24272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15" y="2724272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6228" y="364420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667000" y="288542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236220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110028" y="363402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attack</a:t>
            </a:r>
            <a:endParaRPr lang="en-US" dirty="0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667000" y="3581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19400" y="305818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724400" y="3581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76800" y="305818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9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24272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15" y="2724272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6228" y="364420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667000" y="288542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236220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110028" y="363402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Re-ordering attack</a:t>
            </a:r>
            <a:endParaRPr lang="en-US" dirty="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67000" y="3581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19400" y="305818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43400" y="2885420"/>
            <a:ext cx="685800" cy="69598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4343400" y="2895600"/>
            <a:ext cx="685800" cy="69598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029200" y="3581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81600" y="305818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5029200" y="288542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81600" y="236220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83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24272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15" y="2724272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6228" y="364420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667000" y="288542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236220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110028" y="363402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 smtClean="0"/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attack</a:t>
            </a:r>
            <a:endParaRPr lang="en-US" dirty="0"/>
          </a:p>
        </p:txBody>
      </p:sp>
      <p:sp>
        <p:nvSpPr>
          <p:cNvPr id="3" name="Circular Arrow 2"/>
          <p:cNvSpPr/>
          <p:nvPr/>
        </p:nvSpPr>
        <p:spPr>
          <a:xfrm rot="5400000">
            <a:off x="3981450" y="3257550"/>
            <a:ext cx="978408" cy="1321308"/>
          </a:xfrm>
          <a:prstGeom prst="circularArrow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667000" y="3581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19400" y="305818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2667000" y="4343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19400" y="382018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74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10596</TotalTime>
  <Words>689</Words>
  <Application>Microsoft Office PowerPoint</Application>
  <PresentationFormat>On-screen Show 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Symbol</vt:lpstr>
      <vt:lpstr>Office Theme</vt:lpstr>
      <vt:lpstr>Cryptography</vt:lpstr>
      <vt:lpstr>Midterm exam</vt:lpstr>
      <vt:lpstr>PowerPoint Presentation</vt:lpstr>
      <vt:lpstr>Secure sessions?</vt:lpstr>
      <vt:lpstr>PowerPoint Presentation</vt:lpstr>
      <vt:lpstr>Is this enough?</vt:lpstr>
      <vt:lpstr>Replay attack</vt:lpstr>
      <vt:lpstr>Re-ordering attack</vt:lpstr>
      <vt:lpstr>Reflection attack</vt:lpstr>
      <vt:lpstr>Secure sessions</vt:lpstr>
      <vt:lpstr>PowerPoint Presentation</vt:lpstr>
      <vt:lpstr>Secure sessions</vt:lpstr>
      <vt:lpstr>PowerPoint Presentation</vt:lpstr>
      <vt:lpstr>Historical schemes</vt:lpstr>
      <vt:lpstr>Perfect secrecy</vt:lpstr>
      <vt:lpstr>Private-key encryption</vt:lpstr>
      <vt:lpstr>Private-key encryption</vt:lpstr>
      <vt:lpstr>Private-key encryption</vt:lpstr>
      <vt:lpstr>Private-key encryption</vt:lpstr>
      <vt:lpstr>Message authentication codes</vt:lpstr>
      <vt:lpstr>Message authentication codes</vt:lpstr>
      <vt:lpstr>CCA-security</vt:lpstr>
      <vt:lpstr>Authenticated encryption</vt:lpstr>
      <vt:lpstr>Attacking encryption schemes</vt:lpstr>
      <vt:lpstr>Attacking MACs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527</cp:revision>
  <dcterms:created xsi:type="dcterms:W3CDTF">2014-06-02T02:25:30Z</dcterms:created>
  <dcterms:modified xsi:type="dcterms:W3CDTF">2019-03-12T19:51:17Z</dcterms:modified>
</cp:coreProperties>
</file>