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09" r:id="rId3"/>
    <p:sldId id="310" r:id="rId4"/>
    <p:sldId id="286" r:id="rId5"/>
    <p:sldId id="287" r:id="rId6"/>
    <p:sldId id="288" r:id="rId7"/>
    <p:sldId id="289" r:id="rId8"/>
    <p:sldId id="313" r:id="rId9"/>
    <p:sldId id="303" r:id="rId10"/>
    <p:sldId id="314" r:id="rId11"/>
    <p:sldId id="290" r:id="rId12"/>
    <p:sldId id="311" r:id="rId13"/>
    <p:sldId id="304" r:id="rId14"/>
    <p:sldId id="291" r:id="rId15"/>
    <p:sldId id="292" r:id="rId16"/>
    <p:sldId id="315" r:id="rId17"/>
    <p:sldId id="293" r:id="rId18"/>
    <p:sldId id="294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06" r:id="rId27"/>
    <p:sldId id="295" r:id="rId28"/>
    <p:sldId id="305" r:id="rId29"/>
    <p:sldId id="323" r:id="rId30"/>
    <p:sldId id="324" r:id="rId31"/>
    <p:sldId id="325" r:id="rId32"/>
    <p:sldId id="326" r:id="rId33"/>
    <p:sldId id="32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91" autoAdjust="0"/>
    <p:restoredTop sz="94660"/>
  </p:normalViewPr>
  <p:slideViewPr>
    <p:cSldViewPr>
      <p:cViewPr varScale="1">
        <p:scale>
          <a:sx n="83" d="100"/>
          <a:sy n="83" d="100"/>
        </p:scale>
        <p:origin x="638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66149-A0B5-4322-A8AB-C0A88804300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F35FA-B3A9-45EC-BC36-DDE85C569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9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DE87-24B7-4FE6-8FA5-D89CE0F7B716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4C14-E5E2-4F8D-82E3-85BC10DDFAA6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370-89F3-488D-99FE-EEBD8BF3FA85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2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CE73-46AA-4832-9843-900C2210B121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2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006B-0220-41F0-AD15-958A03D4D19D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5EA0-F02C-4ABB-B512-39FA12AE0302}" type="datetime1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6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9422-6FFC-4226-A3D0-FBE1F09B4FC3}" type="datetime1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4A93-9868-4F69-A258-EDA1E5BDA486}" type="datetime1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D2E2-EC6E-4E56-86D8-3F5596F833B9}" type="datetime1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B7E6-5A2D-4B1D-894F-3F4B1ACFE506}" type="datetime1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D45-704E-414F-9878-7DC947D6768A}" type="datetime1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CC22E-AD3E-4BC8-9686-2E5E619B7B42}" type="datetime1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Cryptography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705600" cy="1752600"/>
          </a:xfrm>
        </p:spPr>
        <p:txBody>
          <a:bodyPr>
            <a:normAutofit/>
          </a:bodyPr>
          <a:lstStyle/>
          <a:p>
            <a:r>
              <a:rPr lang="en-US" sz="4000" i="1" dirty="0" smtClean="0">
                <a:solidFill>
                  <a:schemeClr val="tx1"/>
                </a:solidFill>
              </a:rPr>
              <a:t>Lecture 15</a:t>
            </a:r>
            <a:endParaRPr lang="en-US" sz="4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6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practice, want near-optimal </a:t>
            </a:r>
            <a:r>
              <a:rPr lang="en-US" i="1" dirty="0" smtClean="0"/>
              <a:t>concrete</a:t>
            </a:r>
            <a:r>
              <a:rPr lang="en-US" dirty="0" smtClean="0"/>
              <a:t> security</a:t>
            </a:r>
          </a:p>
          <a:p>
            <a:pPr lvl="1"/>
            <a:r>
              <a:rPr lang="en-US" dirty="0" smtClean="0"/>
              <a:t>Not just asymptotic security</a:t>
            </a:r>
          </a:p>
          <a:p>
            <a:endParaRPr lang="en-US" dirty="0"/>
          </a:p>
          <a:p>
            <a:r>
              <a:rPr lang="en-US" dirty="0" smtClean="0"/>
              <a:t>Stream cipher with n-bit key should be secure against attackers running in time </a:t>
            </a:r>
            <a:r>
              <a:rPr lang="en-US" dirty="0" smtClean="0">
                <a:sym typeface="Symbol" panose="05050102010706020507" pitchFamily="18" charset="2"/>
              </a:rPr>
              <a:t>2</a:t>
            </a:r>
            <a:r>
              <a:rPr lang="en-US" baseline="30000" dirty="0" smtClean="0">
                <a:sym typeface="Symbol" panose="05050102010706020507" pitchFamily="18" charset="2"/>
              </a:rPr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69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764" y="4572000"/>
            <a:ext cx="5474636" cy="21371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LFSRs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Degree n </a:t>
            </a:r>
            <a:r>
              <a:rPr lang="en-US" dirty="0" smtClean="0">
                <a:sym typeface="Symbol" panose="05050102010706020507" pitchFamily="18" charset="2"/>
              </a:rPr>
              <a:t> </a:t>
            </a:r>
            <a:r>
              <a:rPr lang="en-US" dirty="0" smtClean="0"/>
              <a:t>n registers</a:t>
            </a:r>
          </a:p>
          <a:p>
            <a:r>
              <a:rPr lang="en-US" dirty="0" smtClean="0"/>
              <a:t>State: bits s</a:t>
            </a:r>
            <a:r>
              <a:rPr lang="en-US" baseline="-25000" dirty="0" smtClean="0"/>
              <a:t>n-1</a:t>
            </a:r>
            <a:r>
              <a:rPr lang="en-US" dirty="0" smtClean="0"/>
              <a:t>, …, s</a:t>
            </a:r>
            <a:r>
              <a:rPr lang="en-US" baseline="-25000" dirty="0" smtClean="0"/>
              <a:t>0</a:t>
            </a:r>
            <a:r>
              <a:rPr lang="en-US" dirty="0"/>
              <a:t> </a:t>
            </a:r>
            <a:r>
              <a:rPr lang="en-US" dirty="0" smtClean="0"/>
              <a:t>(contents of the registers)</a:t>
            </a:r>
            <a:endParaRPr lang="en-US" dirty="0"/>
          </a:p>
          <a:p>
            <a:r>
              <a:rPr lang="en-US" dirty="0" smtClean="0"/>
              <a:t>Feedback coefficients c</a:t>
            </a:r>
            <a:r>
              <a:rPr lang="en-US" baseline="-25000" dirty="0" smtClean="0"/>
              <a:t>n-1</a:t>
            </a:r>
            <a:r>
              <a:rPr lang="en-US" dirty="0" smtClean="0"/>
              <a:t>, …, c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 smtClean="0"/>
              <a:t>(do </a:t>
            </a:r>
            <a:r>
              <a:rPr lang="en-US" dirty="0" smtClean="0"/>
              <a:t>not </a:t>
            </a:r>
            <a:r>
              <a:rPr lang="en-US" dirty="0" smtClean="0"/>
              <a:t>change, though can depend on key)</a:t>
            </a:r>
            <a:endParaRPr lang="en-US" dirty="0" smtClean="0"/>
          </a:p>
          <a:p>
            <a:r>
              <a:rPr lang="en-US" dirty="0" smtClean="0"/>
              <a:t>Registers updated and output generated in each “clock tick”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Assume initial content of registers is 0100</a:t>
            </a:r>
          </a:p>
          <a:p>
            <a:r>
              <a:rPr lang="en-US" dirty="0" smtClean="0"/>
              <a:t>First 4 state transitions:</a:t>
            </a:r>
            <a:br>
              <a:rPr lang="en-US" dirty="0" smtClean="0"/>
            </a:br>
            <a:r>
              <a:rPr lang="en-US" dirty="0" smtClean="0"/>
              <a:t>0100 </a:t>
            </a:r>
            <a:r>
              <a:rPr lang="en-US" dirty="0" smtClean="0">
                <a:sym typeface="Symbol" panose="05050102010706020507" pitchFamily="18" charset="2"/>
              </a:rPr>
              <a:t> 1010  0101  0010  …</a:t>
            </a:r>
          </a:p>
          <a:p>
            <a:r>
              <a:rPr lang="en-US" dirty="0" smtClean="0">
                <a:sym typeface="Symbol" panose="05050102010706020507" pitchFamily="18" charset="2"/>
              </a:rPr>
              <a:t>First 3 output bits: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0 0 1 …</a:t>
            </a:r>
            <a:endParaRPr lang="en-US" dirty="0"/>
          </a:p>
        </p:txBody>
      </p:sp>
      <p:pic>
        <p:nvPicPr>
          <p:cNvPr id="4" name="Content Placeholder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219200"/>
            <a:ext cx="5855636" cy="228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3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LFSRs as stream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 smtClean="0"/>
              <a:t>[+ IV] </a:t>
            </a:r>
            <a:r>
              <a:rPr lang="en-US" dirty="0" smtClean="0"/>
              <a:t>used to initialize </a:t>
            </a:r>
            <a:r>
              <a:rPr lang="en-US" dirty="0" smtClean="0"/>
              <a:t>state </a:t>
            </a:r>
            <a:r>
              <a:rPr lang="en-US" dirty="0" smtClean="0"/>
              <a:t>of the LFSR (possibly including feedback coefficients)</a:t>
            </a:r>
          </a:p>
          <a:p>
            <a:endParaRPr lang="en-US" dirty="0" smtClean="0"/>
          </a:p>
          <a:p>
            <a:r>
              <a:rPr lang="en-US" dirty="0" smtClean="0"/>
              <a:t>One bit of output per clock tick</a:t>
            </a:r>
          </a:p>
          <a:p>
            <a:pPr lvl="1"/>
            <a:r>
              <a:rPr lang="en-US" dirty="0" smtClean="0"/>
              <a:t>State is updated each clock tick</a:t>
            </a:r>
          </a:p>
        </p:txBody>
      </p:sp>
    </p:spTree>
    <p:extLst>
      <p:ext uri="{BB962C8B-B14F-4D97-AF65-F5344CB8AC3E}">
        <p14:creationId xmlns:p14="http://schemas.microsoft.com/office/powerpoint/2010/main" val="309629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LFSRs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State (and output) “cycles” if state ever repeated</a:t>
            </a:r>
          </a:p>
          <a:p>
            <a:pPr lvl="1"/>
            <a:r>
              <a:rPr lang="en-US" dirty="0" smtClean="0"/>
              <a:t>Short cycles are bad for security</a:t>
            </a:r>
          </a:p>
          <a:p>
            <a:pPr lvl="1"/>
            <a:r>
              <a:rPr lang="en-US" dirty="0" smtClean="0"/>
              <a:t>How long can a cycle be?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</a:t>
            </a:r>
            <a:r>
              <a:rPr lang="en-US" i="1" dirty="0" smtClean="0"/>
              <a:t> maximal-length LFSR</a:t>
            </a:r>
            <a:r>
              <a:rPr lang="en-US" dirty="0" smtClean="0"/>
              <a:t> cycles through all 2</a:t>
            </a:r>
            <a:r>
              <a:rPr lang="en-US" baseline="30000" dirty="0" smtClean="0"/>
              <a:t>n</a:t>
            </a:r>
            <a:r>
              <a:rPr lang="en-US" dirty="0" smtClean="0"/>
              <a:t> - 1 nonzero states</a:t>
            </a:r>
          </a:p>
          <a:p>
            <a:pPr lvl="1"/>
            <a:r>
              <a:rPr lang="en-US" dirty="0" smtClean="0"/>
              <a:t>Known how to set feedback coefficients so as to achieve maximal length</a:t>
            </a:r>
          </a:p>
        </p:txBody>
      </p:sp>
    </p:spTree>
    <p:extLst>
      <p:ext uri="{BB962C8B-B14F-4D97-AF65-F5344CB8AC3E}">
        <p14:creationId xmlns:p14="http://schemas.microsoft.com/office/powerpoint/2010/main" val="22576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LFSRs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Maximal-length LFSRs have good statistical properties…</a:t>
            </a:r>
          </a:p>
          <a:p>
            <a:r>
              <a:rPr lang="en-US" dirty="0" smtClean="0"/>
              <a:t>…but they are not cryptographically secure!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7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feedback coefficients are fixed (and hence known to the attacker), then the key just determines the initial register contents</a:t>
            </a:r>
          </a:p>
          <a:p>
            <a:endParaRPr lang="en-US" dirty="0" smtClean="0"/>
          </a:p>
          <a:p>
            <a:r>
              <a:rPr lang="en-US" dirty="0" smtClean="0"/>
              <a:t>First n bits of the output reveal the entire key!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9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 if feedback coefficients are unknown (and determined by the key), can use linear algebra to learn everything from initial 2n output bits</a:t>
            </a:r>
          </a:p>
          <a:p>
            <a:endParaRPr lang="en-US" dirty="0"/>
          </a:p>
          <a:p>
            <a:r>
              <a:rPr lang="en-US" dirty="0" smtClean="0"/>
              <a:t>Moral: linearity is </a:t>
            </a:r>
            <a:r>
              <a:rPr lang="en-US" i="1" dirty="0" smtClean="0"/>
              <a:t>bad</a:t>
            </a:r>
            <a:r>
              <a:rPr lang="en-US" dirty="0" smtClean="0"/>
              <a:t> for </a:t>
            </a:r>
            <a:r>
              <a:rPr lang="en-US" dirty="0" err="1" smtClean="0"/>
              <a:t>pseudorandomness</a:t>
            </a:r>
            <a:r>
              <a:rPr lang="en-US" dirty="0" smtClean="0"/>
              <a:t> (because linear algebra is so powerful)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0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Nonlinear</a:t>
            </a:r>
            <a:r>
              <a:rPr lang="en-US" dirty="0" smtClean="0"/>
              <a:t> FSRs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</a:t>
            </a:r>
            <a:r>
              <a:rPr lang="en-US" i="1" dirty="0" smtClean="0"/>
              <a:t>nonlinearity</a:t>
            </a:r>
            <a:r>
              <a:rPr lang="en-US" dirty="0" smtClean="0"/>
              <a:t> to prevent attacks</a:t>
            </a:r>
          </a:p>
          <a:p>
            <a:pPr lvl="1"/>
            <a:r>
              <a:rPr lang="en-US" dirty="0" smtClean="0"/>
              <a:t>Nonlinear feedback</a:t>
            </a:r>
          </a:p>
          <a:p>
            <a:pPr lvl="1"/>
            <a:r>
              <a:rPr lang="en-US" dirty="0" smtClean="0"/>
              <a:t>Output is a nonlinear function of the state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ultiple (coupled) LFSRs</a:t>
            </a:r>
          </a:p>
          <a:p>
            <a:pPr lvl="1"/>
            <a:r>
              <a:rPr lang="en-US" dirty="0" smtClean="0"/>
              <a:t>…or some combination of the above</a:t>
            </a:r>
          </a:p>
          <a:p>
            <a:r>
              <a:rPr lang="en-US" dirty="0"/>
              <a:t>Still want to preserve statistical properties of the output, and long cycle length</a:t>
            </a:r>
          </a:p>
          <a:p>
            <a:r>
              <a:rPr lang="en-US" dirty="0" smtClean="0"/>
              <a:t>From now </a:t>
            </a:r>
            <a:r>
              <a:rPr lang="en-US" dirty="0" smtClean="0"/>
              <a:t>on, </a:t>
            </a:r>
            <a:r>
              <a:rPr lang="en-US" dirty="0" smtClean="0"/>
              <a:t>assume design is fixed</a:t>
            </a:r>
          </a:p>
          <a:p>
            <a:pPr lvl="1"/>
            <a:r>
              <a:rPr lang="en-US" dirty="0" smtClean="0"/>
              <a:t>Key only determines the initial register contents</a:t>
            </a:r>
          </a:p>
        </p:txBody>
      </p:sp>
    </p:spTree>
    <p:extLst>
      <p:ext uri="{BB962C8B-B14F-4D97-AF65-F5344CB8AC3E}">
        <p14:creationId xmlns:p14="http://schemas.microsoft.com/office/powerpoint/2010/main" val="79185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feedback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3048000"/>
            <a:ext cx="914400" cy="914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</a:t>
            </a:r>
            <a:r>
              <a:rPr lang="en-US" sz="3600" baseline="-25000" dirty="0" smtClean="0"/>
              <a:t>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2400" y="3048000"/>
            <a:ext cx="914400" cy="914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</a:t>
            </a:r>
            <a:r>
              <a:rPr lang="en-US" sz="3600" baseline="-25000" dirty="0"/>
              <a:t>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76800" y="3048000"/>
            <a:ext cx="914400" cy="914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</a:t>
            </a:r>
            <a:r>
              <a:rPr lang="en-US" sz="3600" baseline="-25000" dirty="0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91200" y="3048000"/>
            <a:ext cx="914400" cy="914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</a:t>
            </a:r>
            <a:r>
              <a:rPr lang="en-US" sz="3600" baseline="-25000" dirty="0"/>
              <a:t>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33600" y="3048000"/>
            <a:ext cx="914400" cy="914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</a:t>
            </a:r>
            <a:r>
              <a:rPr lang="en-US" sz="3600" baseline="-25000" dirty="0"/>
              <a:t>4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6705600" y="350520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elay 10"/>
          <p:cNvSpPr/>
          <p:nvPr/>
        </p:nvSpPr>
        <p:spPr>
          <a:xfrm flipH="1">
            <a:off x="4038600" y="2057400"/>
            <a:ext cx="685800" cy="609600"/>
          </a:xfrm>
          <a:prstGeom prst="flowChartDelay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724400" y="2514600"/>
            <a:ext cx="609600" cy="0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24400" y="2133600"/>
            <a:ext cx="1524000" cy="0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0"/>
          </p:cNvCxnSpPr>
          <p:nvPr/>
        </p:nvCxnSpPr>
        <p:spPr>
          <a:xfrm flipV="1">
            <a:off x="5334000" y="2514600"/>
            <a:ext cx="0" cy="5334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0"/>
          </p:cNvCxnSpPr>
          <p:nvPr/>
        </p:nvCxnSpPr>
        <p:spPr>
          <a:xfrm flipV="1">
            <a:off x="6248400" y="2133600"/>
            <a:ext cx="0" cy="9144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3"/>
          </p:cNvCxnSpPr>
          <p:nvPr/>
        </p:nvCxnSpPr>
        <p:spPr>
          <a:xfrm flipH="1">
            <a:off x="1676400" y="2362200"/>
            <a:ext cx="23622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1"/>
          </p:cNvCxnSpPr>
          <p:nvPr/>
        </p:nvCxnSpPr>
        <p:spPr>
          <a:xfrm flipH="1">
            <a:off x="1676400" y="3505200"/>
            <a:ext cx="457200" cy="0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676400" y="2362200"/>
            <a:ext cx="0" cy="11430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10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review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finished our treatment of private-key schemes!</a:t>
            </a:r>
          </a:p>
          <a:p>
            <a:pPr lvl="1"/>
            <a:r>
              <a:rPr lang="en-US" dirty="0" smtClean="0"/>
              <a:t>(Though they will come up again later)</a:t>
            </a:r>
          </a:p>
          <a:p>
            <a:pPr lvl="1"/>
            <a:endParaRPr lang="en-US" dirty="0"/>
          </a:p>
          <a:p>
            <a:r>
              <a:rPr lang="en-US" dirty="0" smtClean="0"/>
              <a:t>Private-key crypto is used extensively in practice</a:t>
            </a:r>
          </a:p>
          <a:p>
            <a:pPr lvl="1"/>
            <a:r>
              <a:rPr lang="en-US" dirty="0" smtClean="0"/>
              <a:t>Arguably more than public-key crypto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56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/>
          <a:lstStyle/>
          <a:p>
            <a:r>
              <a:rPr lang="en-US" dirty="0" smtClean="0"/>
              <a:t>Need to avoid bias!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676400" y="3124200"/>
            <a:ext cx="5943600" cy="1941731"/>
            <a:chOff x="1676400" y="3620869"/>
            <a:chExt cx="5943600" cy="1941731"/>
          </a:xfrm>
        </p:grpSpPr>
        <p:sp>
          <p:nvSpPr>
            <p:cNvPr id="4" name="Rectangle 3"/>
            <p:cNvSpPr/>
            <p:nvPr/>
          </p:nvSpPr>
          <p:spPr>
            <a:xfrm>
              <a:off x="3048000" y="4648200"/>
              <a:ext cx="914400" cy="914400"/>
            </a:xfrm>
            <a:prstGeom prst="rect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s</a:t>
              </a:r>
              <a:r>
                <a:rPr lang="en-US" sz="3600" baseline="-25000" dirty="0" smtClean="0"/>
                <a:t>3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62400" y="4648200"/>
              <a:ext cx="914400" cy="914400"/>
            </a:xfrm>
            <a:prstGeom prst="rect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s</a:t>
              </a:r>
              <a:r>
                <a:rPr lang="en-US" sz="3600" baseline="-25000" dirty="0"/>
                <a:t>2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76800" y="4648200"/>
              <a:ext cx="914400" cy="914400"/>
            </a:xfrm>
            <a:prstGeom prst="rect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s</a:t>
              </a:r>
              <a:r>
                <a:rPr lang="en-US" sz="3600" baseline="-25000" dirty="0"/>
                <a:t>1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91200" y="4648200"/>
              <a:ext cx="914400" cy="914400"/>
            </a:xfrm>
            <a:prstGeom prst="rect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s</a:t>
              </a:r>
              <a:r>
                <a:rPr lang="en-US" sz="3600" baseline="-25000" dirty="0"/>
                <a:t>0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33600" y="4648200"/>
              <a:ext cx="914400" cy="914400"/>
            </a:xfrm>
            <a:prstGeom prst="rect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s</a:t>
              </a:r>
              <a:r>
                <a:rPr lang="en-US" sz="3600" baseline="-25000" dirty="0"/>
                <a:t>4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6705600" y="5105400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Delay 9"/>
            <p:cNvSpPr/>
            <p:nvPr/>
          </p:nvSpPr>
          <p:spPr>
            <a:xfrm flipH="1">
              <a:off x="4038600" y="3657600"/>
              <a:ext cx="685800" cy="609600"/>
            </a:xfrm>
            <a:prstGeom prst="flowChartDelay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724400" y="4114800"/>
              <a:ext cx="6096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724400" y="3733800"/>
              <a:ext cx="15240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0"/>
            </p:cNvCxnSpPr>
            <p:nvPr/>
          </p:nvCxnSpPr>
          <p:spPr>
            <a:xfrm flipV="1">
              <a:off x="5334000" y="4114800"/>
              <a:ext cx="0" cy="53340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7" idx="0"/>
            </p:cNvCxnSpPr>
            <p:nvPr/>
          </p:nvCxnSpPr>
          <p:spPr>
            <a:xfrm flipV="1">
              <a:off x="6248400" y="3733800"/>
              <a:ext cx="0" cy="91440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3"/>
            </p:cNvCxnSpPr>
            <p:nvPr/>
          </p:nvCxnSpPr>
          <p:spPr>
            <a:xfrm flipH="1">
              <a:off x="2743200" y="3962400"/>
              <a:ext cx="129540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1"/>
            </p:cNvCxnSpPr>
            <p:nvPr/>
          </p:nvCxnSpPr>
          <p:spPr>
            <a:xfrm flipH="1">
              <a:off x="1676400" y="5105400"/>
              <a:ext cx="457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676400" y="3962400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21335" y="3620869"/>
              <a:ext cx="5389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ym typeface="Symbol" panose="05050102010706020507" pitchFamily="18" charset="2"/>
                </a:rPr>
                <a:t>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8" idx="0"/>
            </p:cNvCxnSpPr>
            <p:nvPr/>
          </p:nvCxnSpPr>
          <p:spPr>
            <a:xfrm flipV="1">
              <a:off x="2590800" y="4114800"/>
              <a:ext cx="0" cy="533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1676400" y="3944034"/>
              <a:ext cx="76200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119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599"/>
          </a:xfrm>
        </p:spPr>
        <p:txBody>
          <a:bodyPr/>
          <a:lstStyle/>
          <a:p>
            <a:r>
              <a:rPr lang="en-US" dirty="0" smtClean="0"/>
              <a:t>Update of state is still linear…</a:t>
            </a:r>
          </a:p>
          <a:p>
            <a:r>
              <a:rPr lang="en-US" dirty="0" smtClean="0"/>
              <a:t>…but output is a nonlinear function of the entire state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600200" y="3392269"/>
            <a:ext cx="6629400" cy="2779931"/>
            <a:chOff x="1600200" y="3392269"/>
            <a:chExt cx="6629400" cy="2779931"/>
          </a:xfrm>
        </p:grpSpPr>
        <p:sp>
          <p:nvSpPr>
            <p:cNvPr id="5" name="Rectangle 4"/>
            <p:cNvSpPr/>
            <p:nvPr/>
          </p:nvSpPr>
          <p:spPr>
            <a:xfrm>
              <a:off x="2971800" y="4419600"/>
              <a:ext cx="914400" cy="914400"/>
            </a:xfrm>
            <a:prstGeom prst="rect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s</a:t>
              </a:r>
              <a:r>
                <a:rPr lang="en-US" sz="3600" baseline="-25000" dirty="0" smtClean="0"/>
                <a:t>3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86200" y="4419600"/>
              <a:ext cx="914400" cy="914400"/>
            </a:xfrm>
            <a:prstGeom prst="rect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s</a:t>
              </a:r>
              <a:r>
                <a:rPr lang="en-US" sz="3600" baseline="-25000" dirty="0"/>
                <a:t>2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800600" y="4419600"/>
              <a:ext cx="914400" cy="914400"/>
            </a:xfrm>
            <a:prstGeom prst="rect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s</a:t>
              </a:r>
              <a:r>
                <a:rPr lang="en-US" sz="3600" baseline="-25000" dirty="0"/>
                <a:t>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15000" y="4419600"/>
              <a:ext cx="914400" cy="914400"/>
            </a:xfrm>
            <a:prstGeom prst="rect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s</a:t>
              </a:r>
              <a:r>
                <a:rPr lang="en-US" sz="3600" baseline="-25000" dirty="0"/>
                <a:t>0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57400" y="4419600"/>
              <a:ext cx="914400" cy="914400"/>
            </a:xfrm>
            <a:prstGeom prst="rect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s</a:t>
              </a:r>
              <a:r>
                <a:rPr lang="en-US" sz="3600" baseline="-25000" dirty="0"/>
                <a:t>4</a:t>
              </a:r>
              <a:endParaRPr lang="en-US" dirty="0"/>
            </a:p>
          </p:txBody>
        </p:sp>
        <p:sp>
          <p:nvSpPr>
            <p:cNvPr id="11" name="Flowchart: Delay 10"/>
            <p:cNvSpPr/>
            <p:nvPr/>
          </p:nvSpPr>
          <p:spPr>
            <a:xfrm>
              <a:off x="6934200" y="5562600"/>
              <a:ext cx="685800" cy="609600"/>
            </a:xfrm>
            <a:prstGeom prst="flowChartDelay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9" idx="1"/>
            </p:cNvCxnSpPr>
            <p:nvPr/>
          </p:nvCxnSpPr>
          <p:spPr>
            <a:xfrm flipH="1">
              <a:off x="1600200" y="4876800"/>
              <a:ext cx="457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600200" y="3712464"/>
              <a:ext cx="0" cy="1161288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45135" y="3392269"/>
              <a:ext cx="5389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ym typeface="Symbol" panose="05050102010706020507" pitchFamily="18" charset="2"/>
                </a:rPr>
                <a:t></a:t>
              </a:r>
              <a:endParaRPr lang="en-US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1600200" y="3715434"/>
              <a:ext cx="76200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988335" y="3392269"/>
              <a:ext cx="5389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ym typeface="Symbol" panose="05050102010706020507" pitchFamily="18" charset="2"/>
                </a:rPr>
                <a:t></a:t>
              </a:r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5392533" y="3733800"/>
              <a:ext cx="7796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2667000" y="3733800"/>
              <a:ext cx="242073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7" idx="0"/>
            </p:cNvCxnSpPr>
            <p:nvPr/>
          </p:nvCxnSpPr>
          <p:spPr>
            <a:xfrm flipV="1">
              <a:off x="5257800" y="3886200"/>
              <a:ext cx="0" cy="533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6172200" y="3733800"/>
              <a:ext cx="0" cy="685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2514600" y="3886200"/>
              <a:ext cx="0" cy="533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4343400" y="5715000"/>
              <a:ext cx="25908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29000" y="6019800"/>
              <a:ext cx="3505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6" idx="2"/>
            </p:cNvCxnSpPr>
            <p:nvPr/>
          </p:nvCxnSpPr>
          <p:spPr>
            <a:xfrm>
              <a:off x="4343400" y="5334000"/>
              <a:ext cx="0" cy="38100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5" idx="2"/>
            </p:cNvCxnSpPr>
            <p:nvPr/>
          </p:nvCxnSpPr>
          <p:spPr>
            <a:xfrm>
              <a:off x="3429000" y="5334000"/>
              <a:ext cx="0" cy="68580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1" idx="3"/>
            </p:cNvCxnSpPr>
            <p:nvPr/>
          </p:nvCxnSpPr>
          <p:spPr>
            <a:xfrm>
              <a:off x="7620000" y="5867400"/>
              <a:ext cx="609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280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1027330"/>
          </a:xfrm>
        </p:spPr>
        <p:txBody>
          <a:bodyPr/>
          <a:lstStyle/>
          <a:p>
            <a:r>
              <a:rPr lang="en-US" dirty="0" smtClean="0"/>
              <a:t>Need to avoid bias!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47800" y="3048000"/>
            <a:ext cx="5791200" cy="2779931"/>
            <a:chOff x="1447800" y="3048000"/>
            <a:chExt cx="5791200" cy="2779931"/>
          </a:xfrm>
        </p:grpSpPr>
        <p:sp>
          <p:nvSpPr>
            <p:cNvPr id="5" name="Rectangle 4"/>
            <p:cNvSpPr/>
            <p:nvPr/>
          </p:nvSpPr>
          <p:spPr>
            <a:xfrm>
              <a:off x="2819400" y="4075331"/>
              <a:ext cx="914400" cy="914400"/>
            </a:xfrm>
            <a:prstGeom prst="rect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s</a:t>
              </a:r>
              <a:r>
                <a:rPr lang="en-US" sz="3600" baseline="-25000" dirty="0" smtClean="0"/>
                <a:t>3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3800" y="4075331"/>
              <a:ext cx="914400" cy="914400"/>
            </a:xfrm>
            <a:prstGeom prst="rect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s</a:t>
              </a:r>
              <a:r>
                <a:rPr lang="en-US" sz="3600" baseline="-25000" dirty="0"/>
                <a:t>2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48200" y="4075331"/>
              <a:ext cx="914400" cy="914400"/>
            </a:xfrm>
            <a:prstGeom prst="rect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s</a:t>
              </a:r>
              <a:r>
                <a:rPr lang="en-US" sz="3600" baseline="-25000" dirty="0"/>
                <a:t>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62600" y="4075331"/>
              <a:ext cx="914400" cy="914400"/>
            </a:xfrm>
            <a:prstGeom prst="rect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s</a:t>
              </a:r>
              <a:r>
                <a:rPr lang="en-US" sz="3600" baseline="-25000" dirty="0"/>
                <a:t>0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4075331"/>
              <a:ext cx="914400" cy="914400"/>
            </a:xfrm>
            <a:prstGeom prst="rect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/>
                <a:t>s</a:t>
              </a:r>
              <a:r>
                <a:rPr lang="en-US" sz="3600" baseline="-25000" dirty="0"/>
                <a:t>4</a:t>
              </a:r>
              <a:endParaRPr lang="en-US" dirty="0"/>
            </a:p>
          </p:txBody>
        </p:sp>
        <p:sp>
          <p:nvSpPr>
            <p:cNvPr id="10" name="Flowchart: Delay 9"/>
            <p:cNvSpPr/>
            <p:nvPr/>
          </p:nvSpPr>
          <p:spPr>
            <a:xfrm>
              <a:off x="4648200" y="5199965"/>
              <a:ext cx="685801" cy="609600"/>
            </a:xfrm>
            <a:prstGeom prst="flowChartDelay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9" idx="1"/>
            </p:cNvCxnSpPr>
            <p:nvPr/>
          </p:nvCxnSpPr>
          <p:spPr>
            <a:xfrm flipH="1">
              <a:off x="1447800" y="4532531"/>
              <a:ext cx="457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1447800" y="3389531"/>
              <a:ext cx="0" cy="114300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92735" y="3048000"/>
              <a:ext cx="5389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ym typeface="Symbol" panose="05050102010706020507" pitchFamily="18" charset="2"/>
                </a:rPr>
                <a:t>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1447800" y="3371165"/>
              <a:ext cx="76200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835935" y="3048000"/>
              <a:ext cx="5389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ym typeface="Symbol" panose="05050102010706020507" pitchFamily="18" charset="2"/>
                </a:rPr>
                <a:t>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2514600" y="3371165"/>
              <a:ext cx="242073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0"/>
            </p:cNvCxnSpPr>
            <p:nvPr/>
          </p:nvCxnSpPr>
          <p:spPr>
            <a:xfrm flipV="1">
              <a:off x="5105400" y="3541931"/>
              <a:ext cx="0" cy="533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362200" y="3541931"/>
              <a:ext cx="0" cy="533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191000" y="5370731"/>
              <a:ext cx="457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3276600" y="5675531"/>
              <a:ext cx="13716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6" idx="2"/>
            </p:cNvCxnSpPr>
            <p:nvPr/>
          </p:nvCxnSpPr>
          <p:spPr>
            <a:xfrm>
              <a:off x="4191000" y="4989731"/>
              <a:ext cx="0" cy="38100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5" idx="2"/>
            </p:cNvCxnSpPr>
            <p:nvPr/>
          </p:nvCxnSpPr>
          <p:spPr>
            <a:xfrm>
              <a:off x="3276600" y="4989731"/>
              <a:ext cx="0" cy="68580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334001" y="5504765"/>
              <a:ext cx="5333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50335" y="5181600"/>
              <a:ext cx="5389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ym typeface="Symbol" panose="05050102010706020507" pitchFamily="18" charset="2"/>
                </a:rPr>
                <a:t></a:t>
              </a:r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019800" y="4989731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172200" y="5504765"/>
              <a:ext cx="1066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5257800" y="3371165"/>
              <a:ext cx="7796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6037467" y="3374136"/>
              <a:ext cx="0" cy="7040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01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 generator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2112497"/>
            <a:ext cx="914400" cy="914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600" dirty="0"/>
              <a:t>r</a:t>
            </a:r>
            <a:r>
              <a:rPr lang="en-US" sz="3600" baseline="-25000" dirty="0" smtClean="0"/>
              <a:t>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800" y="2112497"/>
            <a:ext cx="914400" cy="914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600" dirty="0"/>
              <a:t>r</a:t>
            </a:r>
            <a:r>
              <a:rPr lang="en-US" sz="3600" baseline="-25000" dirty="0" smtClean="0"/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2112497"/>
            <a:ext cx="914400" cy="914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600" dirty="0"/>
              <a:t>r</a:t>
            </a:r>
            <a:r>
              <a:rPr lang="en-US" sz="3600" baseline="-25000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19600" y="2112497"/>
            <a:ext cx="914400" cy="914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600" dirty="0"/>
              <a:t>r</a:t>
            </a:r>
            <a:r>
              <a:rPr lang="en-US" sz="3600" baseline="-25000" dirty="0" smtClean="0"/>
              <a:t>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2112497"/>
            <a:ext cx="914400" cy="914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600" dirty="0"/>
              <a:t>r</a:t>
            </a:r>
            <a:r>
              <a:rPr lang="en-US" sz="3600" baseline="-25000" dirty="0" smtClean="0"/>
              <a:t>4</a:t>
            </a:r>
            <a:endParaRPr lang="en-US" dirty="0"/>
          </a:p>
        </p:txBody>
      </p:sp>
      <p:cxnSp>
        <p:nvCxnSpPr>
          <p:cNvPr id="11" name="Straight Connector 10"/>
          <p:cNvCxnSpPr>
            <a:stCxn id="9" idx="1"/>
          </p:cNvCxnSpPr>
          <p:nvPr/>
        </p:nvCxnSpPr>
        <p:spPr>
          <a:xfrm flipH="1">
            <a:off x="304800" y="2569697"/>
            <a:ext cx="457200" cy="0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04800" y="1600200"/>
            <a:ext cx="0" cy="96949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9735" y="1295400"/>
            <a:ext cx="538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ym typeface="Symbol" panose="05050102010706020507" pitchFamily="18" charset="2"/>
              </a:rPr>
              <a:t>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304800" y="1600200"/>
            <a:ext cx="762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92935" y="1295400"/>
            <a:ext cx="538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ym typeface="Symbol" panose="05050102010706020507" pitchFamily="18" charset="2"/>
              </a:rPr>
              <a:t>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097133" y="1618566"/>
            <a:ext cx="7796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371600" y="1618566"/>
            <a:ext cx="24207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962400" y="1789331"/>
            <a:ext cx="0" cy="344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514600" y="4038600"/>
            <a:ext cx="914400" cy="914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600" dirty="0"/>
              <a:t>s</a:t>
            </a:r>
            <a:r>
              <a:rPr lang="en-US" sz="3600" baseline="-25000" dirty="0" smtClean="0"/>
              <a:t>2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429000" y="4038600"/>
            <a:ext cx="914400" cy="914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600" dirty="0"/>
              <a:t>s</a:t>
            </a:r>
            <a:r>
              <a:rPr lang="en-US" sz="3600" baseline="-25000" dirty="0" smtClean="0"/>
              <a:t>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343400" y="4038600"/>
            <a:ext cx="914400" cy="914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600" dirty="0"/>
              <a:t>s</a:t>
            </a:r>
            <a:r>
              <a:rPr lang="en-US" sz="3600" baseline="-25000" dirty="0" smtClean="0"/>
              <a:t>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600200" y="4038600"/>
            <a:ext cx="914400" cy="914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600" dirty="0"/>
              <a:t>s</a:t>
            </a:r>
            <a:r>
              <a:rPr lang="en-US" sz="3600" baseline="-25000" dirty="0" smtClean="0"/>
              <a:t>3</a:t>
            </a:r>
            <a:endParaRPr lang="en-US" dirty="0"/>
          </a:p>
        </p:txBody>
      </p:sp>
      <p:cxnSp>
        <p:nvCxnSpPr>
          <p:cNvPr id="37" name="Straight Connector 36"/>
          <p:cNvCxnSpPr>
            <a:stCxn id="35" idx="1"/>
          </p:cNvCxnSpPr>
          <p:nvPr/>
        </p:nvCxnSpPr>
        <p:spPr>
          <a:xfrm flipH="1">
            <a:off x="1143000" y="4495800"/>
            <a:ext cx="457200" cy="0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143000" y="3523565"/>
            <a:ext cx="0" cy="97223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787935" y="3200400"/>
            <a:ext cx="538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ym typeface="Symbol" panose="05050102010706020507" pitchFamily="18" charset="2"/>
              </a:rPr>
              <a:t>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1143000" y="3523565"/>
            <a:ext cx="762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2209800" y="3541931"/>
            <a:ext cx="2590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800600" y="3541931"/>
            <a:ext cx="0" cy="49667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057400" y="3674281"/>
            <a:ext cx="0" cy="3643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876800" y="1618488"/>
            <a:ext cx="0" cy="48463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1219200" y="1749862"/>
            <a:ext cx="0" cy="344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514600" y="5867400"/>
            <a:ext cx="914400" cy="914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</a:t>
            </a:r>
            <a:r>
              <a:rPr lang="en-US" sz="3600" baseline="-25000" dirty="0" smtClean="0"/>
              <a:t>2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429000" y="5867400"/>
            <a:ext cx="914400" cy="914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</a:t>
            </a:r>
            <a:r>
              <a:rPr lang="en-US" sz="3600" baseline="-25000" dirty="0" smtClean="0"/>
              <a:t>1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4343400" y="5867400"/>
            <a:ext cx="914400" cy="9144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</a:t>
            </a:r>
            <a:r>
              <a:rPr lang="en-US" sz="3600" baseline="-25000" dirty="0" smtClean="0"/>
              <a:t>0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2016535" y="6324600"/>
            <a:ext cx="457200" cy="0"/>
          </a:xfrm>
          <a:prstGeom prst="line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2016535" y="5352365"/>
            <a:ext cx="0" cy="97223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661470" y="5029200"/>
            <a:ext cx="538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ym typeface="Symbol" panose="05050102010706020507" pitchFamily="18" charset="2"/>
              </a:rPr>
              <a:t></a:t>
            </a:r>
            <a:endParaRPr lang="en-US" dirty="0"/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2016535" y="5352365"/>
            <a:ext cx="762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3048000" y="5370731"/>
            <a:ext cx="1752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4800600" y="5370731"/>
            <a:ext cx="0" cy="49667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2930935" y="5503081"/>
            <a:ext cx="0" cy="3643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" idx="3"/>
          </p:cNvCxnSpPr>
          <p:nvPr/>
        </p:nvCxnSpPr>
        <p:spPr>
          <a:xfrm>
            <a:off x="5334000" y="2569697"/>
            <a:ext cx="10668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400800" y="2569697"/>
            <a:ext cx="0" cy="1697503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75" idx="3"/>
          </p:cNvCxnSpPr>
          <p:nvPr/>
        </p:nvCxnSpPr>
        <p:spPr>
          <a:xfrm>
            <a:off x="5257800" y="6324600"/>
            <a:ext cx="11430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6400800" y="4724400"/>
            <a:ext cx="0" cy="16002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33" idx="3"/>
          </p:cNvCxnSpPr>
          <p:nvPr/>
        </p:nvCxnSpPr>
        <p:spPr>
          <a:xfrm>
            <a:off x="5257800" y="4495800"/>
            <a:ext cx="1447800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6400800" y="42672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400800" y="472440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lowchart: Alternate Process 103"/>
          <p:cNvSpPr/>
          <p:nvPr/>
        </p:nvSpPr>
        <p:spPr>
          <a:xfrm>
            <a:off x="6705600" y="3886200"/>
            <a:ext cx="685800" cy="1278719"/>
          </a:xfrm>
          <a:prstGeom prst="flowChartAlternateProcess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MAJ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7391400" y="4495800"/>
            <a:ext cx="685800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93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Consider previous example, and let R, S, and T be the output sequence generated by each LFSR</a:t>
            </a:r>
          </a:p>
          <a:p>
            <a:pPr lvl="1"/>
            <a:r>
              <a:rPr lang="en-US" sz="2400" dirty="0" smtClean="0"/>
              <a:t>So the overall output is MAJ(R, S, T)</a:t>
            </a:r>
          </a:p>
          <a:p>
            <a:endParaRPr lang="en-US" sz="2800" dirty="0"/>
          </a:p>
          <a:p>
            <a:r>
              <a:rPr lang="en-US" sz="2800" dirty="0"/>
              <a:t>Let </a:t>
            </a:r>
            <a:r>
              <a:rPr lang="en-US" sz="2800" dirty="0">
                <a:sym typeface="Symbol" panose="05050102010706020507" pitchFamily="18" charset="2"/>
              </a:rPr>
              <a:t>, , </a:t>
            </a:r>
            <a:r>
              <a:rPr lang="en-US" sz="2800" dirty="0"/>
              <a:t> denote the degree of each LFSR</a:t>
            </a:r>
          </a:p>
          <a:p>
            <a:pPr lvl="1"/>
            <a:r>
              <a:rPr lang="en-US" sz="2400" dirty="0"/>
              <a:t>Key has length </a:t>
            </a:r>
            <a:r>
              <a:rPr lang="en-US" sz="2400" dirty="0">
                <a:sym typeface="Symbol" panose="05050102010706020507" pitchFamily="18" charset="2"/>
              </a:rPr>
              <a:t> +  + </a:t>
            </a:r>
          </a:p>
          <a:p>
            <a:pPr lvl="1"/>
            <a:r>
              <a:rPr lang="en-US" sz="2400" dirty="0">
                <a:sym typeface="Symbol" panose="05050102010706020507" pitchFamily="18" charset="2"/>
              </a:rPr>
              <a:t>Want security </a:t>
            </a:r>
            <a:r>
              <a:rPr lang="en-US" sz="2400" dirty="0" smtClean="0">
                <a:sym typeface="Symbol" panose="05050102010706020507" pitchFamily="18" charset="2"/>
              </a:rPr>
              <a:t>for </a:t>
            </a:r>
            <a:r>
              <a:rPr lang="en-US" sz="2400" dirty="0">
                <a:sym typeface="Symbol" panose="05050102010706020507" pitchFamily="18" charset="2"/>
              </a:rPr>
              <a:t>attacks running in time 2</a:t>
            </a:r>
            <a:r>
              <a:rPr lang="en-US" sz="2400" baseline="30000" dirty="0">
                <a:sym typeface="Symbol" panose="05050102010706020507" pitchFamily="18" charset="2"/>
              </a:rPr>
              <a:t> +  + </a:t>
            </a:r>
            <a:r>
              <a:rPr lang="en-US" sz="2400" baseline="30000" dirty="0" smtClean="0">
                <a:sym typeface="Symbol" panose="05050102010706020507" pitchFamily="18" charset="2"/>
              </a:rPr>
              <a:t></a:t>
            </a:r>
            <a:endParaRPr lang="en-US" sz="24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9945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Key observation: </a:t>
            </a:r>
            <a:r>
              <a:rPr lang="en-US" sz="2800" dirty="0" smtClean="0"/>
              <a:t>R</a:t>
            </a:r>
            <a:r>
              <a:rPr lang="en-US" sz="2800" dirty="0"/>
              <a:t>, S, and T are </a:t>
            </a:r>
            <a:r>
              <a:rPr lang="en-US" sz="2800" dirty="0" smtClean="0"/>
              <a:t>each highly </a:t>
            </a:r>
            <a:r>
              <a:rPr lang="en-US" sz="2800" i="1" dirty="0"/>
              <a:t>correlated</a:t>
            </a:r>
            <a:r>
              <a:rPr lang="en-US" sz="2800" dirty="0"/>
              <a:t> with the output</a:t>
            </a:r>
          </a:p>
          <a:p>
            <a:pPr lvl="1"/>
            <a:r>
              <a:rPr lang="en-US" sz="2400" dirty="0" smtClean="0"/>
              <a:t>Assuming S, T are unbiased, </a:t>
            </a:r>
            <a:r>
              <a:rPr lang="en-US" sz="2400" dirty="0" err="1" smtClean="0"/>
              <a:t>Pr</a:t>
            </a:r>
            <a:r>
              <a:rPr lang="en-US" sz="2400" dirty="0" smtClean="0"/>
              <a:t>[</a:t>
            </a:r>
            <a:r>
              <a:rPr lang="en-US" sz="2400" dirty="0" err="1" smtClean="0"/>
              <a:t>R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output</a:t>
            </a:r>
            <a:r>
              <a:rPr lang="en-US" sz="2400" baseline="-25000" dirty="0" err="1"/>
              <a:t>i</a:t>
            </a:r>
            <a:r>
              <a:rPr lang="en-US" sz="2400" dirty="0"/>
              <a:t>] = ¾ </a:t>
            </a:r>
            <a:r>
              <a:rPr lang="en-US" sz="2400" dirty="0" smtClean="0"/>
              <a:t>for all </a:t>
            </a:r>
            <a:r>
              <a:rPr lang="en-US" sz="2400" dirty="0" err="1" smtClean="0"/>
              <a:t>i</a:t>
            </a:r>
            <a:r>
              <a:rPr lang="en-US" sz="2400" dirty="0" smtClean="0"/>
              <a:t> (and </a:t>
            </a:r>
            <a:r>
              <a:rPr lang="en-US" sz="2400" dirty="0"/>
              <a:t>similarly for S, T)</a:t>
            </a:r>
          </a:p>
          <a:p>
            <a:pPr lvl="1"/>
            <a:r>
              <a:rPr lang="en-US" sz="2400" dirty="0"/>
              <a:t>Alternately, for large enough sequences, ¾ of the bits in R should be equal to the corresponding output </a:t>
            </a:r>
            <a:r>
              <a:rPr lang="en-US" sz="2400" dirty="0" smtClean="0"/>
              <a:t>bits</a:t>
            </a:r>
          </a:p>
          <a:p>
            <a:pPr lvl="1"/>
            <a:endParaRPr lang="en-US" sz="2400" dirty="0"/>
          </a:p>
          <a:p>
            <a:r>
              <a:rPr lang="en-US" dirty="0" smtClean="0"/>
              <a:t>Can do a brute-force search over the state of each LFSR individually!</a:t>
            </a:r>
          </a:p>
          <a:p>
            <a:pPr lvl="1"/>
            <a:r>
              <a:rPr lang="en-US" dirty="0" smtClean="0"/>
              <a:t>Key-recovery a</a:t>
            </a:r>
            <a:r>
              <a:rPr lang="en-US" dirty="0" smtClean="0"/>
              <a:t>ttack </a:t>
            </a:r>
            <a:r>
              <a:rPr lang="en-US" dirty="0" smtClean="0"/>
              <a:t>runs in time 2</a:t>
            </a:r>
            <a:r>
              <a:rPr lang="en-US" baseline="30000" dirty="0" smtClean="0">
                <a:sym typeface="Symbol" panose="05050102010706020507" pitchFamily="18" charset="2"/>
              </a:rPr>
              <a:t></a:t>
            </a:r>
            <a:r>
              <a:rPr lang="en-US" dirty="0" smtClean="0">
                <a:sym typeface="Symbol" panose="05050102010706020507" pitchFamily="18" charset="2"/>
              </a:rPr>
              <a:t> + 2</a:t>
            </a:r>
            <a:r>
              <a:rPr lang="en-US" baseline="30000" dirty="0" smtClean="0">
                <a:sym typeface="Symbol" panose="05050102010706020507" pitchFamily="18" charset="2"/>
              </a:rPr>
              <a:t>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+ </a:t>
            </a:r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</a:t>
            </a:r>
            <a:r>
              <a:rPr lang="en-US" dirty="0" smtClean="0">
                <a:sym typeface="Symbol" panose="05050102010706020507" pitchFamily="18" charset="2"/>
              </a:rPr>
              <a:t> &lt; </a:t>
            </a:r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 +  + </a:t>
            </a:r>
            <a:r>
              <a:rPr lang="en-US" baseline="30000" dirty="0" smtClean="0">
                <a:sym typeface="Symbol" panose="05050102010706020507" pitchFamily="18" charset="2"/>
              </a:rPr>
              <a:t>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6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Trivium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</a:t>
            </a:r>
            <a:r>
              <a:rPr lang="en-US" dirty="0" smtClean="0"/>
              <a:t>by De </a:t>
            </a:r>
            <a:r>
              <a:rPr lang="en-US" dirty="0" err="1" smtClean="0"/>
              <a:t>Canni</a:t>
            </a:r>
            <a:r>
              <a:rPr lang="en-US" dirty="0" err="1" smtClean="0">
                <a:latin typeface="Calibri" panose="020F0502020204030204" pitchFamily="34" charset="0"/>
              </a:rPr>
              <a:t>è</a:t>
            </a:r>
            <a:r>
              <a:rPr lang="en-US" dirty="0" err="1" smtClean="0"/>
              <a:t>re</a:t>
            </a:r>
            <a:r>
              <a:rPr lang="en-US" dirty="0" smtClean="0"/>
              <a:t> and </a:t>
            </a:r>
            <a:r>
              <a:rPr lang="en-US" dirty="0" err="1" smtClean="0"/>
              <a:t>Preneel</a:t>
            </a:r>
            <a:r>
              <a:rPr lang="en-US" dirty="0" smtClean="0"/>
              <a:t> in </a:t>
            </a:r>
            <a:r>
              <a:rPr lang="en-US" dirty="0"/>
              <a:t>2006 as part of </a:t>
            </a:r>
            <a:r>
              <a:rPr lang="en-US" dirty="0" err="1"/>
              <a:t>eSTREAM</a:t>
            </a:r>
            <a:r>
              <a:rPr lang="en-US" dirty="0"/>
              <a:t> </a:t>
            </a:r>
            <a:r>
              <a:rPr lang="en-US" dirty="0" smtClean="0"/>
              <a:t>competition</a:t>
            </a:r>
          </a:p>
          <a:p>
            <a:r>
              <a:rPr lang="en-US" dirty="0"/>
              <a:t>I</a:t>
            </a:r>
            <a:r>
              <a:rPr lang="en-US" dirty="0" smtClean="0"/>
              <a:t>ntended </a:t>
            </a:r>
            <a:r>
              <a:rPr lang="en-US" dirty="0"/>
              <a:t>to be </a:t>
            </a:r>
            <a:r>
              <a:rPr lang="en-US" dirty="0" smtClean="0"/>
              <a:t>simple and efficient (especially in hardware)</a:t>
            </a:r>
          </a:p>
          <a:p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attacks better than brute-force </a:t>
            </a:r>
            <a:r>
              <a:rPr lang="en-US" dirty="0" smtClean="0"/>
              <a:t>search are known!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3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Trivium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00200"/>
            <a:ext cx="7150930" cy="456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3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Trivium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FSRs of degree 93, 84, and 111</a:t>
            </a:r>
          </a:p>
          <a:p>
            <a:r>
              <a:rPr lang="en-US" dirty="0" smtClean="0"/>
              <a:t>Initialization:</a:t>
            </a:r>
          </a:p>
          <a:p>
            <a:pPr lvl="1"/>
            <a:r>
              <a:rPr lang="en-US" dirty="0" smtClean="0"/>
              <a:t>80-bit key in left-most registers of first FSR</a:t>
            </a:r>
          </a:p>
          <a:p>
            <a:pPr lvl="1"/>
            <a:r>
              <a:rPr lang="en-US" dirty="0" smtClean="0"/>
              <a:t>80-bit IV in left-most registers of second FSR</a:t>
            </a:r>
          </a:p>
          <a:p>
            <a:pPr lvl="1"/>
            <a:r>
              <a:rPr lang="en-US" dirty="0" smtClean="0"/>
              <a:t>Remaining registers set to 0, except for three right-most registers of third FSR</a:t>
            </a:r>
          </a:p>
          <a:p>
            <a:pPr lvl="1"/>
            <a:r>
              <a:rPr lang="en-US" dirty="0" smtClean="0"/>
              <a:t>Run for 4 x 288 clock ticks</a:t>
            </a:r>
          </a:p>
        </p:txBody>
      </p:sp>
    </p:spTree>
    <p:extLst>
      <p:ext uri="{BB962C8B-B14F-4D97-AF65-F5344CB8AC3E}">
        <p14:creationId xmlns:p14="http://schemas.microsoft.com/office/powerpoint/2010/main" val="354434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Designed in 1987</a:t>
            </a:r>
          </a:p>
          <a:p>
            <a:r>
              <a:rPr lang="en-US" dirty="0"/>
              <a:t>D</a:t>
            </a:r>
            <a:r>
              <a:rPr lang="en-US" dirty="0" smtClean="0"/>
              <a:t>esigned </a:t>
            </a:r>
            <a:r>
              <a:rPr lang="en-US" dirty="0"/>
              <a:t>to have good performance in software, rather than </a:t>
            </a:r>
            <a:r>
              <a:rPr lang="en-US" dirty="0" smtClean="0"/>
              <a:t>hardware</a:t>
            </a:r>
          </a:p>
          <a:p>
            <a:endParaRPr lang="en-US" dirty="0"/>
          </a:p>
          <a:p>
            <a:r>
              <a:rPr lang="en-US" i="1" dirty="0" smtClean="0"/>
              <a:t>No longer considered secure</a:t>
            </a:r>
            <a:r>
              <a:rPr lang="en-US" dirty="0" smtClean="0"/>
              <a:t>, but still interesting to study</a:t>
            </a:r>
          </a:p>
          <a:p>
            <a:pPr lvl="1"/>
            <a:r>
              <a:rPr lang="en-US" dirty="0" smtClean="0"/>
              <a:t>Simple description; not LFSR-based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till encountered in practice</a:t>
            </a:r>
          </a:p>
          <a:p>
            <a:pPr lvl="1"/>
            <a:r>
              <a:rPr lang="en-US" dirty="0" smtClean="0"/>
              <a:t>Interesting 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1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38200"/>
            <a:ext cx="6324600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 algn="ctr">
                <a:solidFill>
                  <a:schemeClr val="tx1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33" t="91261" r="4688" b="2501"/>
          <a:stretch>
            <a:fillRect/>
          </a:stretch>
        </p:blipFill>
        <p:spPr bwMode="auto">
          <a:xfrm>
            <a:off x="1676400" y="4953000"/>
            <a:ext cx="6364288" cy="80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 algn="ctr">
                <a:solidFill>
                  <a:schemeClr val="tx1"/>
                </a:solidFill>
                <a:miter lim="800000"/>
                <a:headEnd type="none" w="lg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65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RC4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50" y="2362200"/>
            <a:ext cx="3375053" cy="297180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294" y="2331720"/>
            <a:ext cx="4747506" cy="304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9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designed to take an IV, but often used with an IV anyway</a:t>
            </a:r>
          </a:p>
          <a:p>
            <a:pPr lvl="1"/>
            <a:r>
              <a:rPr lang="en-US" dirty="0" smtClean="0"/>
              <a:t>E.g., prepend IV to the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1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Attack: bias </a:t>
            </a:r>
            <a:r>
              <a:rPr lang="en-US" dirty="0"/>
              <a:t>in 2</a:t>
            </a:r>
            <a:r>
              <a:rPr lang="en-US" baseline="30000" dirty="0"/>
              <a:t>nd</a:t>
            </a:r>
            <a:r>
              <a:rPr lang="en-US" dirty="0"/>
              <a:t> output </a:t>
            </a:r>
            <a:r>
              <a:rPr lang="en-US" dirty="0" smtClean="0"/>
              <a:t>byte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05399"/>
          </a:xfrm>
        </p:spPr>
        <p:txBody>
          <a:bodyPr>
            <a:normAutofit/>
          </a:bodyPr>
          <a:lstStyle/>
          <a:p>
            <a:r>
              <a:rPr lang="en-US" dirty="0" smtClean="0"/>
              <a:t>Let S</a:t>
            </a:r>
            <a:r>
              <a:rPr lang="en-US" baseline="-25000" dirty="0" smtClean="0"/>
              <a:t>t</a:t>
            </a:r>
            <a:r>
              <a:rPr lang="en-US" dirty="0" smtClean="0"/>
              <a:t> denote permutation after t steps</a:t>
            </a:r>
          </a:p>
          <a:p>
            <a:pPr lvl="1"/>
            <a:r>
              <a:rPr lang="en-US" dirty="0" smtClean="0"/>
              <a:t>Treat S</a:t>
            </a:r>
            <a:r>
              <a:rPr lang="en-US" baseline="-25000" dirty="0" smtClean="0"/>
              <a:t>0</a:t>
            </a:r>
            <a:r>
              <a:rPr lang="en-US" dirty="0" smtClean="0"/>
              <a:t> as uniform for simplicity</a:t>
            </a:r>
          </a:p>
          <a:p>
            <a:r>
              <a:rPr lang="en-US" dirty="0" smtClean="0"/>
              <a:t>Say X = S</a:t>
            </a:r>
            <a:r>
              <a:rPr lang="en-US" baseline="-25000" dirty="0" smtClean="0"/>
              <a:t>0</a:t>
            </a:r>
            <a:r>
              <a:rPr lang="en-US" dirty="0" smtClean="0"/>
              <a:t>[1] </a:t>
            </a:r>
            <a:r>
              <a:rPr lang="en-US" dirty="0" smtClean="0">
                <a:sym typeface="Symbol" panose="05050102010706020507" pitchFamily="18" charset="2"/>
              </a:rPr>
              <a:t> 2 and S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[2] = 0 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Occurs with probability 1/256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Then: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After 1 step, S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[X]=X, </a:t>
            </a:r>
            <a:r>
              <a:rPr lang="en-US" dirty="0" err="1" smtClean="0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=1, j=X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After 2 steps, j=X; output S</a:t>
            </a:r>
            <a:r>
              <a:rPr lang="en-US" baseline="-25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[X]=0</a:t>
            </a:r>
          </a:p>
          <a:p>
            <a:r>
              <a:rPr lang="en-US" dirty="0" smtClean="0">
                <a:sym typeface="Symbol" panose="05050102010706020507" pitchFamily="18" charset="2"/>
              </a:rPr>
              <a:t>Otherwise, S</a:t>
            </a:r>
            <a:r>
              <a:rPr lang="en-US" baseline="-25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[X] is uniform </a:t>
            </a:r>
          </a:p>
          <a:p>
            <a:r>
              <a:rPr lang="en-US" dirty="0">
                <a:sym typeface="Symbol" panose="05050102010706020507" pitchFamily="18" charset="2"/>
              </a:rPr>
              <a:t>O</a:t>
            </a:r>
            <a:r>
              <a:rPr lang="en-US" dirty="0" smtClean="0">
                <a:sym typeface="Symbol" panose="05050102010706020507" pitchFamily="18" charset="2"/>
              </a:rPr>
              <a:t>verall probability 2</a:t>
            </a:r>
            <a:r>
              <a:rPr lang="en-US" baseline="30000" dirty="0" smtClean="0">
                <a:sym typeface="Symbol" panose="05050102010706020507" pitchFamily="18" charset="2"/>
              </a:rPr>
              <a:t>nd</a:t>
            </a:r>
            <a:r>
              <a:rPr lang="en-US" dirty="0" smtClean="0">
                <a:sym typeface="Symbol" panose="05050102010706020507" pitchFamily="18" charset="2"/>
              </a:rPr>
              <a:t> byte is 0 is 2/256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0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RC4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Statistical bias in other output bytes was determined experimentally</a:t>
            </a:r>
          </a:p>
          <a:p>
            <a:endParaRPr lang="en-US" dirty="0"/>
          </a:p>
          <a:p>
            <a:r>
              <a:rPr lang="en-US" dirty="0" smtClean="0"/>
              <a:t>Enough to break pseudo-OTP encryption based on RC4!</a:t>
            </a:r>
          </a:p>
          <a:p>
            <a:pPr lvl="1"/>
            <a:r>
              <a:rPr lang="en-US"/>
              <a:t>See http://</a:t>
            </a:r>
            <a:r>
              <a:rPr lang="en-US" smtClean="0"/>
              <a:t>www.isg.rhul.ac.uk/tls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4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seen how to construct schemes based on various lower-level primitives</a:t>
            </a:r>
          </a:p>
          <a:p>
            <a:pPr lvl="1"/>
            <a:r>
              <a:rPr lang="en-US" dirty="0" smtClean="0"/>
              <a:t>Stream ciphers/PRGs</a:t>
            </a:r>
          </a:p>
          <a:p>
            <a:pPr lvl="1"/>
            <a:r>
              <a:rPr lang="en-US" dirty="0" smtClean="0"/>
              <a:t>Block ciphers/PRFs</a:t>
            </a:r>
          </a:p>
          <a:p>
            <a:pPr lvl="1"/>
            <a:r>
              <a:rPr lang="en-US" dirty="0" smtClean="0"/>
              <a:t>Hash functions</a:t>
            </a:r>
          </a:p>
          <a:p>
            <a:pPr lvl="1"/>
            <a:endParaRPr lang="en-US" dirty="0"/>
          </a:p>
          <a:p>
            <a:r>
              <a:rPr lang="en-US" dirty="0" smtClean="0"/>
              <a:t>How do we construct these primitives?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Construct from even lower-level assumptions</a:t>
            </a:r>
          </a:p>
          <a:p>
            <a:pPr lvl="1"/>
            <a:r>
              <a:rPr lang="en-US" dirty="0" smtClean="0"/>
              <a:t>Can prove secure (given lower-level assumption)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nefficient</a:t>
            </a:r>
          </a:p>
          <a:p>
            <a:pPr lvl="1"/>
            <a:endParaRPr lang="en-US" dirty="0"/>
          </a:p>
          <a:p>
            <a:r>
              <a:rPr lang="en-US" dirty="0" smtClean="0"/>
              <a:t>Build directly</a:t>
            </a:r>
          </a:p>
          <a:p>
            <a:pPr lvl="1"/>
            <a:r>
              <a:rPr lang="en-US" dirty="0" smtClean="0"/>
              <a:t>Much more efficient!</a:t>
            </a:r>
          </a:p>
          <a:p>
            <a:pPr lvl="1"/>
            <a:r>
              <a:rPr lang="en-US" dirty="0" smtClean="0"/>
              <a:t>Need to assume security, but…</a:t>
            </a:r>
          </a:p>
          <a:p>
            <a:pPr lvl="2"/>
            <a:r>
              <a:rPr lang="en-US" dirty="0" smtClean="0"/>
              <a:t>We have formal definitions to aim for</a:t>
            </a:r>
          </a:p>
          <a:p>
            <a:pPr lvl="2"/>
            <a:r>
              <a:rPr lang="en-US" dirty="0" smtClean="0"/>
              <a:t>We can </a:t>
            </a:r>
            <a:r>
              <a:rPr lang="en-US" dirty="0"/>
              <a:t>concentrate our analysis on these primitives</a:t>
            </a:r>
          </a:p>
          <a:p>
            <a:pPr lvl="2"/>
            <a:r>
              <a:rPr lang="en-US" dirty="0" smtClean="0"/>
              <a:t>We can develop/analyze various design principles</a:t>
            </a:r>
          </a:p>
        </p:txBody>
      </p:sp>
    </p:spTree>
    <p:extLst>
      <p:ext uri="{BB962C8B-B14F-4D97-AF65-F5344CB8AC3E}">
        <p14:creationId xmlns:p14="http://schemas.microsoft.com/office/powerpoint/2010/main" val="6933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Stream ciphers/PRGs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90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Init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Takes as input a key [+ initialization vector (IV)]</a:t>
            </a:r>
          </a:p>
          <a:p>
            <a:pPr lvl="1"/>
            <a:r>
              <a:rPr lang="en-US" dirty="0" smtClean="0"/>
              <a:t>Outputs initial state</a:t>
            </a:r>
          </a:p>
          <a:p>
            <a:pPr lvl="1"/>
            <a:endParaRPr lang="en-US" dirty="0"/>
          </a:p>
          <a:p>
            <a:r>
              <a:rPr lang="en-US" dirty="0" err="1" smtClean="0"/>
              <a:t>GetBits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Takes as input the current state</a:t>
            </a:r>
          </a:p>
          <a:p>
            <a:pPr lvl="1"/>
            <a:r>
              <a:rPr lang="en-US" dirty="0" smtClean="0"/>
              <a:t>Outputs next bit/byte/chunk and updated state</a:t>
            </a:r>
          </a:p>
          <a:p>
            <a:pPr lvl="1"/>
            <a:r>
              <a:rPr lang="en-US" dirty="0" smtClean="0"/>
              <a:t>Allows generation of as many bits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9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(</a:t>
            </a:r>
            <a:r>
              <a:rPr lang="en-US" dirty="0" err="1" smtClean="0"/>
              <a:t>Init</a:t>
            </a:r>
            <a:r>
              <a:rPr lang="en-US" dirty="0" smtClean="0"/>
              <a:t>, </a:t>
            </a:r>
            <a:r>
              <a:rPr lang="en-US" dirty="0" err="1" smtClean="0"/>
              <a:t>GetBits</a:t>
            </a:r>
            <a:r>
              <a:rPr lang="en-US" dirty="0" smtClean="0"/>
              <a:t>) to generate any desired number of output bits from an initial seed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3886200"/>
            <a:ext cx="609600" cy="541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Init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14400" y="3505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0" y="3124200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66800" y="44196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8200" y="4666134"/>
            <a:ext cx="508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</a:t>
            </a:r>
            <a:r>
              <a:rPr lang="en-US" sz="2400" baseline="-25000" dirty="0" smtClean="0"/>
              <a:t>0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286000" y="4419600"/>
            <a:ext cx="1143000" cy="990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GetBits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346416" y="4914900"/>
            <a:ext cx="93958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429000" y="4914900"/>
            <a:ext cx="558584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87584" y="4666134"/>
            <a:ext cx="508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705600" y="4666134"/>
            <a:ext cx="508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4953000" y="4419600"/>
            <a:ext cx="1143000" cy="990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GetBits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470292" y="4914900"/>
            <a:ext cx="482708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147016" y="4914900"/>
            <a:ext cx="558584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</p:cNvCxnSpPr>
          <p:nvPr/>
        </p:nvCxnSpPr>
        <p:spPr>
          <a:xfrm>
            <a:off x="2857500" y="5410200"/>
            <a:ext cx="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37416" y="5410200"/>
            <a:ext cx="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67000" y="594360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</a:t>
            </a:r>
            <a:r>
              <a:rPr lang="en-US" sz="2400" baseline="-25000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85016" y="594360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</a:t>
            </a:r>
            <a:r>
              <a:rPr lang="en-US" sz="2400" baseline="-25000" dirty="0"/>
              <a:t>2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219108" y="3505200"/>
            <a:ext cx="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0600" y="3124200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IV</a:t>
            </a:r>
            <a:endParaRPr lang="en-US" sz="2400" dirty="0"/>
          </a:p>
        </p:txBody>
      </p:sp>
      <p:sp>
        <p:nvSpPr>
          <p:cNvPr id="12" name="Oval 11"/>
          <p:cNvSpPr/>
          <p:nvPr/>
        </p:nvSpPr>
        <p:spPr>
          <a:xfrm>
            <a:off x="7391400" y="4876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658100" y="4876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924800" y="4876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0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/>
      <p:bldP spid="14" grpId="0" animBg="1"/>
      <p:bldP spid="20" grpId="0"/>
      <p:bldP spid="21" grpId="0"/>
      <p:bldP spid="22" grpId="0" animBg="1"/>
      <p:bldP spid="28" grpId="0"/>
      <p:bldP spid="29" grpId="0"/>
      <p:bldP spid="30" grpId="0"/>
      <p:bldP spid="12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there is no IV, then </a:t>
            </a:r>
            <a:r>
              <a:rPr lang="en-US" dirty="0"/>
              <a:t>(for a uniform key) </a:t>
            </a:r>
            <a:r>
              <a:rPr lang="en-US" dirty="0" smtClean="0"/>
              <a:t>the output of </a:t>
            </a:r>
            <a:r>
              <a:rPr lang="en-US" dirty="0" err="1" smtClean="0"/>
              <a:t>GetBits</a:t>
            </a:r>
            <a:r>
              <a:rPr lang="en-US" dirty="0" smtClean="0"/>
              <a:t> should be indistinguishable from a uniform, independent stream of bits</a:t>
            </a:r>
          </a:p>
          <a:p>
            <a:endParaRPr lang="en-US" dirty="0"/>
          </a:p>
          <a:p>
            <a:r>
              <a:rPr lang="en-US" dirty="0" smtClean="0"/>
              <a:t>If there is an IV, then </a:t>
            </a:r>
            <a:r>
              <a:rPr lang="en-US" dirty="0"/>
              <a:t>(for a uniform key) </a:t>
            </a:r>
            <a:r>
              <a:rPr lang="en-US" dirty="0" smtClean="0"/>
              <a:t>the outputs of </a:t>
            </a:r>
            <a:r>
              <a:rPr lang="en-US" dirty="0" err="1" smtClean="0"/>
              <a:t>GetBits</a:t>
            </a:r>
            <a:r>
              <a:rPr lang="en-US" dirty="0" smtClean="0"/>
              <a:t> on multiple, uniform IVs should be indistinguishable from multiple uniform, independent streams of bits</a:t>
            </a:r>
          </a:p>
          <a:p>
            <a:pPr lvl="1"/>
            <a:r>
              <a:rPr lang="en-US" dirty="0" smtClean="0"/>
              <a:t>Even if the attacker is given the IVs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8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11990</TotalTime>
  <Words>1065</Words>
  <Application>Microsoft Office PowerPoint</Application>
  <PresentationFormat>On-screen Show (4:3)</PresentationFormat>
  <Paragraphs>207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Symbol</vt:lpstr>
      <vt:lpstr>Office Theme</vt:lpstr>
      <vt:lpstr>Cryptography</vt:lpstr>
      <vt:lpstr>Summary and review</vt:lpstr>
      <vt:lpstr>PowerPoint Presentation</vt:lpstr>
      <vt:lpstr>So far…</vt:lpstr>
      <vt:lpstr>Two approaches</vt:lpstr>
      <vt:lpstr>PowerPoint Presentation</vt:lpstr>
      <vt:lpstr>Terminology</vt:lpstr>
      <vt:lpstr>Stream ciphers</vt:lpstr>
      <vt:lpstr>Security requirements</vt:lpstr>
      <vt:lpstr>Security requirements</vt:lpstr>
      <vt:lpstr>LFSRs</vt:lpstr>
      <vt:lpstr>Example</vt:lpstr>
      <vt:lpstr>LFSRs as stream ciphers</vt:lpstr>
      <vt:lpstr>LFSRs</vt:lpstr>
      <vt:lpstr>LFSRs</vt:lpstr>
      <vt:lpstr>Security?</vt:lpstr>
      <vt:lpstr>Security?</vt:lpstr>
      <vt:lpstr>Nonlinear FSRs</vt:lpstr>
      <vt:lpstr>Nonlinear feedback</vt:lpstr>
      <vt:lpstr>Nonlinear feedback</vt:lpstr>
      <vt:lpstr>Nonlinear filter</vt:lpstr>
      <vt:lpstr>Nonlinear filter</vt:lpstr>
      <vt:lpstr>Combination generator</vt:lpstr>
      <vt:lpstr>Correlation attacks</vt:lpstr>
      <vt:lpstr>Correlation attacks</vt:lpstr>
      <vt:lpstr>Trivium</vt:lpstr>
      <vt:lpstr>Trivium</vt:lpstr>
      <vt:lpstr>Trivium</vt:lpstr>
      <vt:lpstr>RC4</vt:lpstr>
      <vt:lpstr>RC4</vt:lpstr>
      <vt:lpstr>RC4</vt:lpstr>
      <vt:lpstr>Attack: bias in 2nd output byte</vt:lpstr>
      <vt:lpstr>RC4 bias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katz</dc:creator>
  <cp:lastModifiedBy>jkatz</cp:lastModifiedBy>
  <cp:revision>915</cp:revision>
  <dcterms:created xsi:type="dcterms:W3CDTF">2014-06-02T02:25:30Z</dcterms:created>
  <dcterms:modified xsi:type="dcterms:W3CDTF">2019-04-03T00:20:58Z</dcterms:modified>
</cp:coreProperties>
</file>