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54" r:id="rId3"/>
    <p:sldId id="343" r:id="rId4"/>
    <p:sldId id="361" r:id="rId5"/>
    <p:sldId id="344" r:id="rId6"/>
    <p:sldId id="345" r:id="rId7"/>
    <p:sldId id="346" r:id="rId8"/>
    <p:sldId id="347" r:id="rId9"/>
    <p:sldId id="355" r:id="rId10"/>
    <p:sldId id="348" r:id="rId11"/>
    <p:sldId id="349" r:id="rId12"/>
    <p:sldId id="350" r:id="rId13"/>
    <p:sldId id="351" r:id="rId14"/>
    <p:sldId id="356" r:id="rId15"/>
    <p:sldId id="357" r:id="rId16"/>
    <p:sldId id="358" r:id="rId17"/>
    <p:sldId id="359" r:id="rId18"/>
    <p:sldId id="360" r:id="rId19"/>
    <p:sldId id="362" r:id="rId20"/>
    <p:sldId id="3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atz" initials="j" lastIdx="1" clrIdx="0">
    <p:extLst>
      <p:ext uri="{19B8F6BF-5375-455C-9EA6-DF929625EA0E}">
        <p15:presenceInfo xmlns:p15="http://schemas.microsoft.com/office/powerpoint/2012/main" userId="jkat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91" autoAdjust="0"/>
    <p:restoredTop sz="94660"/>
  </p:normalViewPr>
  <p:slideViewPr>
    <p:cSldViewPr>
      <p:cViewPr varScale="1">
        <p:scale>
          <a:sx n="72" d="100"/>
          <a:sy n="72" d="100"/>
        </p:scale>
        <p:origin x="37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4-09T10:49:43.727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66149-A0B5-4322-A8AB-C0A88804300F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F35FA-B3A9-45EC-BC36-DDE85C56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4DE87-24B7-4FE6-8FA5-D89CE0F7B716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1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4C14-E5E2-4F8D-82E3-85BC10DDFAA6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370-89F3-488D-99FE-EEBD8BF3FA85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CE73-46AA-4832-9843-900C2210B121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006B-0220-41F0-AD15-958A03D4D19D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5EA0-F02C-4ABB-B512-39FA12AE0302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9422-6FFC-4226-A3D0-FBE1F09B4FC3}" type="datetime1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4A93-9868-4F69-A258-EDA1E5BDA486}" type="datetime1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D2E2-EC6E-4E56-86D8-3F5596F833B9}" type="datetime1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DB7E6-5A2D-4B1D-894F-3F4B1ACFE506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D45-704E-414F-9878-7DC947D6768A}" type="datetime1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CC22E-AD3E-4BC8-9686-2E5E619B7B42}" type="datetime1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BD89-05F3-4F96-A315-DC365237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Cryptography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</a:rPr>
              <a:t>Lecture </a:t>
            </a:r>
            <a:r>
              <a:rPr lang="en-US" sz="4000" i="1" dirty="0" smtClean="0">
                <a:solidFill>
                  <a:schemeClr val="tx1"/>
                </a:solidFill>
              </a:rPr>
              <a:t>17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Avalanche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1-bit difference in left half of input</a:t>
            </a:r>
          </a:p>
          <a:p>
            <a:pPr lvl="1"/>
            <a:r>
              <a:rPr lang="en-US" dirty="0" smtClean="0"/>
              <a:t>After 1 round, 1-bit difference in right half</a:t>
            </a:r>
          </a:p>
          <a:p>
            <a:pPr lvl="1"/>
            <a:r>
              <a:rPr lang="en-US" dirty="0" smtClean="0"/>
              <a:t>S-boxes cause a 2-bit difference, implying a 3-bit difference overall after 2 rounds</a:t>
            </a:r>
          </a:p>
          <a:p>
            <a:pPr lvl="1"/>
            <a:r>
              <a:rPr lang="en-US" dirty="0" smtClean="0"/>
              <a:t>Mixing permutation spreads differences into different S-boxes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 is extremely well-designed </a:t>
            </a:r>
          </a:p>
          <a:p>
            <a:pPr lvl="1"/>
            <a:r>
              <a:rPr lang="en-US" dirty="0" smtClean="0"/>
              <a:t>Except for some attacks that require large amounts of plaintext, no attacks better than brute-force are known</a:t>
            </a:r>
          </a:p>
          <a:p>
            <a:endParaRPr lang="en-US" dirty="0" smtClean="0"/>
          </a:p>
          <a:p>
            <a:r>
              <a:rPr lang="en-US" dirty="0" smtClean="0"/>
              <a:t>But … parameters are too small</a:t>
            </a:r>
            <a:r>
              <a:rPr lang="en-US" dirty="0"/>
              <a:t>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24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56-bit key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concern as soon as DES was released</a:t>
            </a:r>
          </a:p>
          <a:p>
            <a:endParaRPr lang="en-US" dirty="0" smtClean="0"/>
          </a:p>
          <a:p>
            <a:r>
              <a:rPr lang="en-US" dirty="0" smtClean="0"/>
              <a:t>Brute-force search over 2</a:t>
            </a:r>
            <a:r>
              <a:rPr lang="en-US" baseline="30000" dirty="0" smtClean="0"/>
              <a:t>56</a:t>
            </a:r>
            <a:r>
              <a:rPr lang="en-US" dirty="0" smtClean="0"/>
              <a:t> keys is possible</a:t>
            </a:r>
          </a:p>
          <a:p>
            <a:pPr lvl="1"/>
            <a:r>
              <a:rPr lang="en-US" dirty="0" smtClean="0"/>
              <a:t>1997: 1000s of computers, 96 days</a:t>
            </a:r>
          </a:p>
          <a:p>
            <a:pPr lvl="1"/>
            <a:r>
              <a:rPr lang="en-US" dirty="0" smtClean="0"/>
              <a:t>1998: distributed.net, 41 days</a:t>
            </a:r>
          </a:p>
          <a:p>
            <a:pPr lvl="1"/>
            <a:r>
              <a:rPr lang="en-US" dirty="0" smtClean="0"/>
              <a:t>1999: Deep Crack ($250,000), 56 hours</a:t>
            </a:r>
          </a:p>
          <a:p>
            <a:pPr lvl="1"/>
            <a:r>
              <a:rPr lang="en-US" dirty="0" smtClean="0"/>
              <a:t>Today: 48 FPGAs, ~1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block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Birthday collisions relatively likely</a:t>
            </a:r>
          </a:p>
          <a:p>
            <a:r>
              <a:rPr lang="en-US" dirty="0" smtClean="0"/>
              <a:t>E.g., encrypt 2</a:t>
            </a:r>
            <a:r>
              <a:rPr lang="en-US" baseline="30000" dirty="0" smtClean="0"/>
              <a:t>30</a:t>
            </a:r>
            <a:r>
              <a:rPr lang="en-US" dirty="0" smtClean="0"/>
              <a:t> (</a:t>
            </a:r>
            <a:r>
              <a:rPr lang="en-US" dirty="0" smtClean="0">
                <a:sym typeface="Symbol" panose="05050102010706020507" pitchFamily="18" charset="2"/>
              </a:rPr>
              <a:t> 1 billion) records using CTR mode; chances of a collision are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               2</a:t>
            </a:r>
            <a:r>
              <a:rPr lang="en-US" baseline="30000" dirty="0" smtClean="0">
                <a:sym typeface="Symbol" panose="05050102010706020507" pitchFamily="18" charset="2"/>
              </a:rPr>
              <a:t>60</a:t>
            </a:r>
            <a:r>
              <a:rPr lang="en-US" dirty="0" smtClean="0">
                <a:sym typeface="Symbol" panose="05050102010706020507" pitchFamily="18" charset="2"/>
              </a:rPr>
              <a:t>/2</a:t>
            </a:r>
            <a:r>
              <a:rPr lang="en-US" baseline="30000" dirty="0" smtClean="0">
                <a:sym typeface="Symbol" panose="05050102010706020507" pitchFamily="18" charset="2"/>
              </a:rPr>
              <a:t>64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= 1/16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Increasing key length?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 has a key that is too short</a:t>
            </a:r>
          </a:p>
          <a:p>
            <a:endParaRPr lang="en-US" dirty="0" smtClean="0"/>
          </a:p>
          <a:p>
            <a:r>
              <a:rPr lang="en-US" dirty="0" smtClean="0"/>
              <a:t>How to fix?</a:t>
            </a:r>
          </a:p>
          <a:p>
            <a:pPr lvl="1"/>
            <a:r>
              <a:rPr lang="en-US" dirty="0" smtClean="0"/>
              <a:t>Design new cipher</a:t>
            </a:r>
          </a:p>
          <a:p>
            <a:pPr lvl="1"/>
            <a:r>
              <a:rPr lang="en-US" dirty="0" smtClean="0"/>
              <a:t>Tweak DES so that it takes a larger key</a:t>
            </a:r>
          </a:p>
          <a:p>
            <a:pPr lvl="1"/>
            <a:r>
              <a:rPr lang="en-US" b="1" dirty="0" smtClean="0"/>
              <a:t>Build new cipher using DES as a black box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368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F: {0,1}</a:t>
            </a:r>
            <a:r>
              <a:rPr lang="en-US" baseline="30000" dirty="0" smtClean="0"/>
              <a:t>n</a:t>
            </a:r>
            <a:r>
              <a:rPr lang="en-US" dirty="0" smtClean="0"/>
              <a:t> x {0,1}</a:t>
            </a:r>
            <a:r>
              <a:rPr lang="en-US" baseline="30000" dirty="0" smtClean="0">
                <a:latin typeface="Brush Script MT" panose="03060802040406070304" pitchFamily="66" charset="0"/>
              </a:rPr>
              <a:t>l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 {0,1}</a:t>
            </a:r>
            <a:r>
              <a:rPr lang="en-US" baseline="30000" dirty="0" smtClean="0">
                <a:latin typeface="Brush Script MT" panose="03060802040406070304" pitchFamily="66" charset="0"/>
                <a:sym typeface="Symbol" panose="05050102010706020507" pitchFamily="18" charset="2"/>
              </a:rPr>
              <a:t>l</a:t>
            </a:r>
            <a:endParaRPr lang="en-US" dirty="0" smtClean="0">
              <a:latin typeface="Brush Script MT" panose="03060802040406070304" pitchFamily="66" charset="0"/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(i.e., n=56, </a:t>
            </a:r>
            <a:r>
              <a:rPr lang="en-US" dirty="0" smtClean="0">
                <a:latin typeface="Brush Script MT" panose="03060802040406070304" pitchFamily="66" charset="0"/>
                <a:sym typeface="Symbol" panose="05050102010706020507" pitchFamily="18" charset="2"/>
              </a:rPr>
              <a:t>l</a:t>
            </a:r>
            <a:r>
              <a:rPr lang="en-US" dirty="0" smtClean="0">
                <a:sym typeface="Symbol" panose="05050102010706020507" pitchFamily="18" charset="2"/>
              </a:rPr>
              <a:t>=64 for DES)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Define F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: {0,1}</a:t>
            </a:r>
            <a:r>
              <a:rPr lang="en-US" baseline="30000" dirty="0" smtClean="0">
                <a:sym typeface="Symbol" panose="05050102010706020507" pitchFamily="18" charset="2"/>
              </a:rPr>
              <a:t>2n</a:t>
            </a:r>
            <a:r>
              <a:rPr lang="en-US" dirty="0" smtClean="0">
                <a:sym typeface="Symbol" panose="05050102010706020507" pitchFamily="18" charset="2"/>
              </a:rPr>
              <a:t> x </a:t>
            </a:r>
            <a:r>
              <a:rPr lang="en-US" dirty="0"/>
              <a:t>{0,1}</a:t>
            </a:r>
            <a:r>
              <a:rPr lang="en-US" baseline="30000" dirty="0">
                <a:latin typeface="Brush Script MT" panose="03060802040406070304" pitchFamily="66" charset="0"/>
              </a:rPr>
              <a:t>l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{</a:t>
            </a:r>
            <a:r>
              <a:rPr lang="en-US" dirty="0" smtClean="0">
                <a:sym typeface="Symbol" panose="05050102010706020507" pitchFamily="18" charset="2"/>
              </a:rPr>
              <a:t>0,1}</a:t>
            </a:r>
            <a:r>
              <a:rPr lang="en-US" baseline="30000" dirty="0" smtClean="0">
                <a:latin typeface="Brush Script MT" panose="03060802040406070304" pitchFamily="66" charset="0"/>
                <a:sym typeface="Symbol" panose="05050102010706020507" pitchFamily="18" charset="2"/>
              </a:rPr>
              <a:t>l</a:t>
            </a:r>
            <a:r>
              <a:rPr lang="en-US" dirty="0" smtClean="0">
                <a:sym typeface="Symbol" panose="05050102010706020507" pitchFamily="18" charset="2"/>
              </a:rPr>
              <a:t> as follows: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                    F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baseline="-25000" dirty="0" smtClean="0">
                <a:sym typeface="Symbol" panose="05050102010706020507" pitchFamily="18" charset="2"/>
              </a:rPr>
              <a:t>k1, k2</a:t>
            </a:r>
            <a:r>
              <a:rPr lang="en-US" dirty="0" smtClean="0">
                <a:sym typeface="Symbol" panose="05050102010706020507" pitchFamily="18" charset="2"/>
              </a:rPr>
              <a:t>(x) = F</a:t>
            </a:r>
            <a:r>
              <a:rPr lang="en-US" baseline="-25000" dirty="0" smtClean="0">
                <a:sym typeface="Symbol" panose="05050102010706020507" pitchFamily="18" charset="2"/>
              </a:rPr>
              <a:t>k1</a:t>
            </a:r>
            <a:r>
              <a:rPr lang="en-US" dirty="0" smtClean="0">
                <a:sym typeface="Symbol" panose="05050102010706020507" pitchFamily="18" charset="2"/>
              </a:rPr>
              <a:t>(F</a:t>
            </a:r>
            <a:r>
              <a:rPr lang="en-US" baseline="-25000" dirty="0" smtClean="0">
                <a:sym typeface="Symbol" panose="05050102010706020507" pitchFamily="18" charset="2"/>
              </a:rPr>
              <a:t>k2</a:t>
            </a:r>
            <a:r>
              <a:rPr lang="en-US" dirty="0" smtClean="0">
                <a:sym typeface="Symbol" panose="05050102010706020507" pitchFamily="18" charset="2"/>
              </a:rPr>
              <a:t>(x))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(still invertible)</a:t>
            </a:r>
          </a:p>
          <a:p>
            <a:r>
              <a:rPr lang="en-US" dirty="0" smtClean="0">
                <a:sym typeface="Symbol" panose="05050102010706020507" pitchFamily="18" charset="2"/>
              </a:rPr>
              <a:t>If best attack on F takes time 2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, can we hope that the best attack on F</a:t>
            </a:r>
            <a:r>
              <a:rPr lang="en-US" baseline="30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takes time 2</a:t>
            </a:r>
            <a:r>
              <a:rPr lang="en-US" baseline="30000" dirty="0" smtClean="0">
                <a:sym typeface="Symbol" panose="05050102010706020507" pitchFamily="18" charset="2"/>
              </a:rPr>
              <a:t>2n</a:t>
            </a:r>
            <a:r>
              <a:rPr lang="en-US" dirty="0" smtClean="0">
                <a:sym typeface="Symbol" panose="05050102010706020507" pitchFamily="18" charset="2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Meet-in-the-middle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No! There is an attack taking 2</a:t>
            </a:r>
            <a:r>
              <a:rPr lang="en-US" baseline="30000" dirty="0" smtClean="0"/>
              <a:t>n</a:t>
            </a:r>
            <a:r>
              <a:rPr lang="en-US" dirty="0" smtClean="0"/>
              <a:t> time…</a:t>
            </a:r>
          </a:p>
          <a:p>
            <a:pPr lvl="1"/>
            <a:r>
              <a:rPr lang="en-US" dirty="0" smtClean="0"/>
              <a:t>(And 2</a:t>
            </a:r>
            <a:r>
              <a:rPr lang="en-US" baseline="30000" dirty="0" smtClean="0"/>
              <a:t>n</a:t>
            </a:r>
            <a:r>
              <a:rPr lang="en-US" dirty="0" smtClean="0"/>
              <a:t> memory)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attack applies any time a block cipher can be “factored” into 2 independent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6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Triple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Define </a:t>
            </a:r>
            <a:r>
              <a:rPr lang="en-US" dirty="0" smtClean="0">
                <a:sym typeface="Symbol" panose="05050102010706020507" pitchFamily="18" charset="2"/>
              </a:rPr>
              <a:t>F</a:t>
            </a:r>
            <a:r>
              <a:rPr lang="en-US" baseline="30000" dirty="0" smtClean="0">
                <a:sym typeface="Symbol" panose="05050102010706020507" pitchFamily="18" charset="2"/>
              </a:rPr>
              <a:t>3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: {</a:t>
            </a:r>
            <a:r>
              <a:rPr lang="en-US" dirty="0" smtClean="0">
                <a:sym typeface="Symbol" panose="05050102010706020507" pitchFamily="18" charset="2"/>
              </a:rPr>
              <a:t>0,1}</a:t>
            </a:r>
            <a:r>
              <a:rPr lang="en-US" baseline="30000" dirty="0" smtClean="0">
                <a:sym typeface="Symbol" panose="05050102010706020507" pitchFamily="18" charset="2"/>
              </a:rPr>
              <a:t>3n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x </a:t>
            </a:r>
            <a:r>
              <a:rPr lang="en-US" dirty="0"/>
              <a:t>{0,1}</a:t>
            </a:r>
            <a:r>
              <a:rPr lang="en-US" baseline="30000" dirty="0">
                <a:latin typeface="Brush Script MT" panose="03060802040406070304" pitchFamily="66" charset="0"/>
              </a:rPr>
              <a:t>l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{0,1}</a:t>
            </a:r>
            <a:r>
              <a:rPr lang="en-US" baseline="30000" dirty="0">
                <a:latin typeface="Brush Script MT" panose="03060802040406070304" pitchFamily="66" charset="0"/>
                <a:sym typeface="Symbol" panose="05050102010706020507" pitchFamily="18" charset="2"/>
              </a:rPr>
              <a:t>l</a:t>
            </a:r>
            <a:r>
              <a:rPr lang="en-US" dirty="0">
                <a:sym typeface="Symbol" panose="05050102010706020507" pitchFamily="18" charset="2"/>
              </a:rPr>
              <a:t> as follows: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                    </a:t>
            </a:r>
            <a:r>
              <a:rPr lang="en-US" dirty="0" smtClean="0">
                <a:sym typeface="Symbol" panose="05050102010706020507" pitchFamily="18" charset="2"/>
              </a:rPr>
              <a:t>F</a:t>
            </a:r>
            <a:r>
              <a:rPr lang="en-US" baseline="30000" dirty="0" smtClean="0">
                <a:sym typeface="Symbol" panose="05050102010706020507" pitchFamily="18" charset="2"/>
              </a:rPr>
              <a:t>3</a:t>
            </a:r>
            <a:r>
              <a:rPr lang="en-US" baseline="-25000" dirty="0" smtClean="0">
                <a:sym typeface="Symbol" panose="05050102010706020507" pitchFamily="18" charset="2"/>
              </a:rPr>
              <a:t>k1</a:t>
            </a:r>
            <a:r>
              <a:rPr lang="en-US" baseline="-25000" dirty="0">
                <a:sym typeface="Symbol" panose="05050102010706020507" pitchFamily="18" charset="2"/>
              </a:rPr>
              <a:t>, </a:t>
            </a:r>
            <a:r>
              <a:rPr lang="en-US" baseline="-25000" dirty="0" smtClean="0">
                <a:sym typeface="Symbol" panose="05050102010706020507" pitchFamily="18" charset="2"/>
              </a:rPr>
              <a:t>k2, k3</a:t>
            </a:r>
            <a:r>
              <a:rPr lang="en-US" dirty="0" smtClean="0">
                <a:sym typeface="Symbol" panose="05050102010706020507" pitchFamily="18" charset="2"/>
              </a:rPr>
              <a:t>(x</a:t>
            </a:r>
            <a:r>
              <a:rPr lang="en-US" dirty="0">
                <a:sym typeface="Symbol" panose="05050102010706020507" pitchFamily="18" charset="2"/>
              </a:rPr>
              <a:t>) = </a:t>
            </a:r>
            <a:r>
              <a:rPr lang="en-US" dirty="0" smtClean="0">
                <a:sym typeface="Symbol" panose="05050102010706020507" pitchFamily="18" charset="2"/>
              </a:rPr>
              <a:t>F</a:t>
            </a:r>
            <a:r>
              <a:rPr lang="en-US" baseline="-25000" dirty="0" smtClean="0">
                <a:sym typeface="Symbol" panose="05050102010706020507" pitchFamily="18" charset="2"/>
              </a:rPr>
              <a:t>k1</a:t>
            </a:r>
            <a:r>
              <a:rPr lang="en-US" dirty="0" smtClean="0">
                <a:sym typeface="Symbol" panose="05050102010706020507" pitchFamily="18" charset="2"/>
              </a:rPr>
              <a:t>(F</a:t>
            </a:r>
            <a:r>
              <a:rPr lang="en-US" baseline="-25000" dirty="0" smtClean="0">
                <a:sym typeface="Symbol" panose="05050102010706020507" pitchFamily="18" charset="2"/>
              </a:rPr>
              <a:t>k2</a:t>
            </a:r>
            <a:r>
              <a:rPr lang="en-US" dirty="0" smtClean="0">
                <a:sym typeface="Symbol" panose="05050102010706020507" pitchFamily="18" charset="2"/>
              </a:rPr>
              <a:t>(F</a:t>
            </a:r>
            <a:r>
              <a:rPr lang="en-US" baseline="-25000" dirty="0" smtClean="0">
                <a:sym typeface="Symbol" panose="05050102010706020507" pitchFamily="18" charset="2"/>
              </a:rPr>
              <a:t>k3</a:t>
            </a:r>
            <a:r>
              <a:rPr lang="en-US" dirty="0" smtClean="0">
                <a:sym typeface="Symbol" panose="05050102010706020507" pitchFamily="18" charset="2"/>
              </a:rPr>
              <a:t>(x)))</a:t>
            </a:r>
            <a:r>
              <a:rPr lang="en-US" dirty="0">
                <a:sym typeface="Symbol" panose="05050102010706020507" pitchFamily="18" charset="2"/>
              </a:rPr>
              <a:t/>
            </a:r>
            <a:br>
              <a:rPr lang="en-US" dirty="0">
                <a:sym typeface="Symbol" panose="05050102010706020507" pitchFamily="18" charset="2"/>
              </a:rPr>
            </a:b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What is the best attack now?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0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Two-key triple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Define </a:t>
            </a:r>
            <a:r>
              <a:rPr lang="en-US" dirty="0" smtClean="0">
                <a:sym typeface="Symbol" panose="05050102010706020507" pitchFamily="18" charset="2"/>
              </a:rPr>
              <a:t>F</a:t>
            </a:r>
            <a:r>
              <a:rPr lang="en-US" baseline="30000" dirty="0" smtClean="0">
                <a:sym typeface="Symbol" panose="05050102010706020507" pitchFamily="18" charset="2"/>
              </a:rPr>
              <a:t>3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: {</a:t>
            </a:r>
            <a:r>
              <a:rPr lang="en-US" dirty="0" smtClean="0">
                <a:sym typeface="Symbol" panose="05050102010706020507" pitchFamily="18" charset="2"/>
              </a:rPr>
              <a:t>0,1}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baseline="30000" dirty="0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x </a:t>
            </a:r>
            <a:r>
              <a:rPr lang="en-US" dirty="0"/>
              <a:t>{0,1}</a:t>
            </a:r>
            <a:r>
              <a:rPr lang="en-US" baseline="30000" dirty="0">
                <a:latin typeface="Brush Script MT" panose="03060802040406070304" pitchFamily="66" charset="0"/>
              </a:rPr>
              <a:t>l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{0,1}</a:t>
            </a:r>
            <a:r>
              <a:rPr lang="en-US" baseline="30000" dirty="0">
                <a:latin typeface="Brush Script MT" panose="03060802040406070304" pitchFamily="66" charset="0"/>
                <a:sym typeface="Symbol" panose="05050102010706020507" pitchFamily="18" charset="2"/>
              </a:rPr>
              <a:t>l</a:t>
            </a:r>
            <a:r>
              <a:rPr lang="en-US" dirty="0">
                <a:sym typeface="Symbol" panose="05050102010706020507" pitchFamily="18" charset="2"/>
              </a:rPr>
              <a:t> as follows: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                    </a:t>
            </a:r>
            <a:r>
              <a:rPr lang="en-US" dirty="0" smtClean="0">
                <a:sym typeface="Symbol" panose="05050102010706020507" pitchFamily="18" charset="2"/>
              </a:rPr>
              <a:t>F</a:t>
            </a:r>
            <a:r>
              <a:rPr lang="en-US" baseline="30000" dirty="0" smtClean="0">
                <a:sym typeface="Symbol" panose="05050102010706020507" pitchFamily="18" charset="2"/>
              </a:rPr>
              <a:t>3</a:t>
            </a:r>
            <a:r>
              <a:rPr lang="en-US" baseline="-25000" dirty="0" smtClean="0">
                <a:sym typeface="Symbol" panose="05050102010706020507" pitchFamily="18" charset="2"/>
              </a:rPr>
              <a:t>k1</a:t>
            </a:r>
            <a:r>
              <a:rPr lang="en-US" baseline="-25000" dirty="0">
                <a:sym typeface="Symbol" panose="05050102010706020507" pitchFamily="18" charset="2"/>
              </a:rPr>
              <a:t>, </a:t>
            </a:r>
            <a:r>
              <a:rPr lang="en-US" baseline="-25000" dirty="0" smtClean="0">
                <a:sym typeface="Symbol" panose="05050102010706020507" pitchFamily="18" charset="2"/>
              </a:rPr>
              <a:t>k2</a:t>
            </a:r>
            <a:r>
              <a:rPr lang="en-US" dirty="0" smtClean="0">
                <a:sym typeface="Symbol" panose="05050102010706020507" pitchFamily="18" charset="2"/>
              </a:rPr>
              <a:t>(x</a:t>
            </a:r>
            <a:r>
              <a:rPr lang="en-US" dirty="0">
                <a:sym typeface="Symbol" panose="05050102010706020507" pitchFamily="18" charset="2"/>
              </a:rPr>
              <a:t>) = </a:t>
            </a:r>
            <a:r>
              <a:rPr lang="en-US" dirty="0" smtClean="0">
                <a:sym typeface="Symbol" panose="05050102010706020507" pitchFamily="18" charset="2"/>
              </a:rPr>
              <a:t>F</a:t>
            </a:r>
            <a:r>
              <a:rPr lang="en-US" baseline="-25000" dirty="0" smtClean="0">
                <a:sym typeface="Symbol" panose="05050102010706020507" pitchFamily="18" charset="2"/>
              </a:rPr>
              <a:t>k1</a:t>
            </a:r>
            <a:r>
              <a:rPr lang="en-US" dirty="0" smtClean="0">
                <a:sym typeface="Symbol" panose="05050102010706020507" pitchFamily="18" charset="2"/>
              </a:rPr>
              <a:t>(F</a:t>
            </a:r>
            <a:r>
              <a:rPr lang="en-US" baseline="-25000" dirty="0" smtClean="0">
                <a:sym typeface="Symbol" panose="05050102010706020507" pitchFamily="18" charset="2"/>
              </a:rPr>
              <a:t>k2</a:t>
            </a:r>
            <a:r>
              <a:rPr lang="en-US" dirty="0" smtClean="0">
                <a:sym typeface="Symbol" panose="05050102010706020507" pitchFamily="18" charset="2"/>
              </a:rPr>
              <a:t>(F</a:t>
            </a:r>
            <a:r>
              <a:rPr lang="en-US" baseline="-25000" dirty="0" smtClean="0">
                <a:sym typeface="Symbol" panose="05050102010706020507" pitchFamily="18" charset="2"/>
              </a:rPr>
              <a:t>k1</a:t>
            </a:r>
            <a:r>
              <a:rPr lang="en-US" dirty="0" smtClean="0">
                <a:sym typeface="Symbol" panose="05050102010706020507" pitchFamily="18" charset="2"/>
              </a:rPr>
              <a:t>(x)))</a:t>
            </a:r>
            <a:r>
              <a:rPr lang="en-US" dirty="0">
                <a:sym typeface="Symbol" panose="05050102010706020507" pitchFamily="18" charset="2"/>
              </a:rPr>
              <a:t/>
            </a:r>
            <a:br>
              <a:rPr lang="en-US" dirty="0">
                <a:sym typeface="Symbol" panose="05050102010706020507" pitchFamily="18" charset="2"/>
              </a:rPr>
            </a:b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Best attack takes time 2</a:t>
            </a:r>
            <a:r>
              <a:rPr lang="en-US" baseline="30000" dirty="0" smtClean="0">
                <a:sym typeface="Symbol" panose="05050102010706020507" pitchFamily="18" charset="2"/>
              </a:rPr>
              <a:t>2n</a:t>
            </a:r>
            <a:r>
              <a:rPr lang="en-US" dirty="0" smtClean="0">
                <a:sym typeface="Symbol" panose="05050102010706020507" pitchFamily="18" charset="2"/>
              </a:rPr>
              <a:t> – optimal given the key length!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This approach is taken by triple-DES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encryption standard (AES)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design competition run by NIST</a:t>
            </a:r>
          </a:p>
          <a:p>
            <a:r>
              <a:rPr lang="en-US" dirty="0" smtClean="0"/>
              <a:t>Began in Jan 1997</a:t>
            </a:r>
          </a:p>
          <a:p>
            <a:pPr lvl="1"/>
            <a:r>
              <a:rPr lang="en-US" dirty="0" smtClean="0"/>
              <a:t>15 algorithms submitted</a:t>
            </a:r>
          </a:p>
          <a:p>
            <a:r>
              <a:rPr lang="en-US" dirty="0" smtClean="0"/>
              <a:t>Workshops in 1998, 1999</a:t>
            </a:r>
          </a:p>
          <a:p>
            <a:pPr lvl="1"/>
            <a:r>
              <a:rPr lang="en-US" dirty="0" smtClean="0"/>
              <a:t>Narrowed to 5 finalists</a:t>
            </a:r>
          </a:p>
          <a:p>
            <a:r>
              <a:rPr lang="en-US" dirty="0" smtClean="0"/>
              <a:t>Workshop in early 2000; winner announced in late 2000</a:t>
            </a:r>
          </a:p>
          <a:p>
            <a:pPr lvl="1"/>
            <a:r>
              <a:rPr lang="en-US" dirty="0" smtClean="0"/>
              <a:t>Factors besides security taken into account</a:t>
            </a:r>
          </a:p>
        </p:txBody>
      </p:sp>
    </p:spTree>
    <p:extLst>
      <p:ext uri="{BB962C8B-B14F-4D97-AF65-F5344CB8AC3E}">
        <p14:creationId xmlns:p14="http://schemas.microsoft.com/office/powerpoint/2010/main" val="38119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tx1"/>
                </a:solidFill>
              </a:rPr>
              <a:t>Feistel</a:t>
            </a:r>
            <a:r>
              <a:rPr lang="en-US" sz="4000" dirty="0" smtClean="0">
                <a:solidFill>
                  <a:schemeClr val="tx1"/>
                </a:solidFill>
              </a:rPr>
              <a:t> networks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3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128-bit block length</a:t>
            </a:r>
          </a:p>
          <a:p>
            <a:r>
              <a:rPr lang="en-US" dirty="0" smtClean="0"/>
              <a:t>128-, 192-, and 256-bit key lengths</a:t>
            </a:r>
          </a:p>
          <a:p>
            <a:endParaRPr lang="en-US" dirty="0"/>
          </a:p>
          <a:p>
            <a:r>
              <a:rPr lang="en-US" dirty="0" smtClean="0"/>
              <a:t>Basically an SPN structure!</a:t>
            </a:r>
          </a:p>
          <a:p>
            <a:pPr lvl="1"/>
            <a:r>
              <a:rPr lang="en-US" dirty="0" smtClean="0"/>
              <a:t>1-byte S-box (same for all bytes)</a:t>
            </a:r>
          </a:p>
          <a:p>
            <a:pPr lvl="1"/>
            <a:r>
              <a:rPr lang="en-US" dirty="0" smtClean="0"/>
              <a:t>Mixing permutation replaced by invertible linear transformation</a:t>
            </a:r>
          </a:p>
          <a:p>
            <a:pPr lvl="2"/>
            <a:r>
              <a:rPr lang="en-US" dirty="0" smtClean="0"/>
              <a:t>If two inputs differ in b bytes, outputs differ in ≥ 5-b bytes</a:t>
            </a:r>
          </a:p>
          <a:p>
            <a:r>
              <a:rPr lang="en-US" dirty="0" smtClean="0"/>
              <a:t>No attacks better than brute-force 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3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Feistel</a:t>
            </a:r>
            <a:r>
              <a:rPr lang="en-US" dirty="0" smtClean="0"/>
              <a:t>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 (invertible) permutation from </a:t>
            </a:r>
            <a:r>
              <a:rPr lang="en-US" i="1" dirty="0" smtClean="0"/>
              <a:t>non-invertible</a:t>
            </a:r>
            <a:r>
              <a:rPr lang="en-US" dirty="0" smtClean="0"/>
              <a:t> components</a:t>
            </a:r>
          </a:p>
          <a:p>
            <a:endParaRPr lang="en-US" dirty="0"/>
          </a:p>
          <a:p>
            <a:r>
              <a:rPr lang="en-US" dirty="0" smtClean="0"/>
              <a:t>One round:</a:t>
            </a:r>
          </a:p>
          <a:p>
            <a:pPr lvl="1"/>
            <a:r>
              <a:rPr lang="en-US" dirty="0" smtClean="0"/>
              <a:t>Keyed round function f: {0,1}</a:t>
            </a:r>
            <a:r>
              <a:rPr lang="en-US" baseline="30000" dirty="0" smtClean="0"/>
              <a:t>n</a:t>
            </a:r>
            <a:r>
              <a:rPr lang="en-US" dirty="0" smtClean="0"/>
              <a:t> x {0,1}</a:t>
            </a:r>
            <a:r>
              <a:rPr lang="en-US" baseline="30000" dirty="0" smtClean="0">
                <a:latin typeface="Brush Script MT" panose="03060802040406070304" pitchFamily="66" charset="0"/>
              </a:rPr>
              <a:t>l</a:t>
            </a:r>
            <a:r>
              <a:rPr lang="en-US" baseline="30000" dirty="0" smtClean="0"/>
              <a:t>/2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{0,1}</a:t>
            </a:r>
            <a:r>
              <a:rPr lang="en-US" baseline="30000" dirty="0" smtClean="0">
                <a:latin typeface="Brush Script MT" panose="03060802040406070304" pitchFamily="66" charset="0"/>
                <a:sym typeface="Symbol" panose="05050102010706020507" pitchFamily="18" charset="2"/>
              </a:rPr>
              <a:t>l</a:t>
            </a:r>
            <a:r>
              <a:rPr lang="en-US" baseline="30000" dirty="0" smtClean="0">
                <a:sym typeface="Symbol" panose="05050102010706020507" pitchFamily="18" charset="2"/>
              </a:rPr>
              <a:t>/2</a:t>
            </a:r>
            <a:endParaRPr lang="en-US" dirty="0" smtClean="0"/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k1</a:t>
            </a:r>
            <a:r>
              <a:rPr lang="en-US" dirty="0" smtClean="0"/>
              <a:t>(L0, R0) </a:t>
            </a:r>
            <a:r>
              <a:rPr lang="en-US" dirty="0" smtClean="0">
                <a:sym typeface="Symbol" panose="05050102010706020507" pitchFamily="18" charset="2"/>
              </a:rPr>
              <a:t> (L1, R1)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where     L1 = R0;     R1 = L0  f</a:t>
            </a:r>
            <a:r>
              <a:rPr lang="en-US" baseline="-25000" dirty="0" smtClean="0">
                <a:sym typeface="Symbol" panose="05050102010706020507" pitchFamily="18" charset="2"/>
              </a:rPr>
              <a:t>k1</a:t>
            </a:r>
            <a:r>
              <a:rPr lang="en-US" dirty="0" smtClean="0">
                <a:sym typeface="Symbol" panose="05050102010706020507" pitchFamily="18" charset="2"/>
              </a:rPr>
              <a:t>(R0)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Always invertible!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3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2819400" y="32004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71600" y="1219200"/>
            <a:ext cx="2514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</a:t>
            </a:r>
            <a:r>
              <a:rPr lang="en-US" sz="2800" baseline="-25000" dirty="0" smtClean="0"/>
              <a:t>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86200" y="1219200"/>
            <a:ext cx="2514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</a:t>
            </a:r>
            <a:r>
              <a:rPr lang="en-US" sz="2800" baseline="-25000" dirty="0" smtClean="0"/>
              <a:t>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895600"/>
            <a:ext cx="609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f</a:t>
            </a:r>
            <a:r>
              <a:rPr lang="en-US" sz="2800" baseline="-25000" dirty="0" err="1" smtClean="0"/>
              <a:t>k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05400" y="1828800"/>
            <a:ext cx="0" cy="13716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91000" y="3200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96312" y="2938790"/>
            <a:ext cx="460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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20" idx="0"/>
          </p:cNvCxnSpPr>
          <p:nvPr/>
        </p:nvCxnSpPr>
        <p:spPr>
          <a:xfrm flipH="1">
            <a:off x="2726503" y="1861810"/>
            <a:ext cx="796" cy="118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71600" y="4724400"/>
            <a:ext cx="2514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</a:t>
            </a:r>
            <a:r>
              <a:rPr lang="en-US" sz="2800" baseline="-25000" dirty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86200" y="4724400"/>
            <a:ext cx="2514600" cy="609600"/>
          </a:xfrm>
          <a:prstGeom prst="rec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</a:t>
            </a:r>
            <a:r>
              <a:rPr lang="en-US" sz="2800" baseline="-25000" dirty="0"/>
              <a:t>1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725707" y="3352800"/>
            <a:ext cx="0" cy="68580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25707" y="4038600"/>
            <a:ext cx="2379693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5400" y="40386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0"/>
          </p:cNvCxnSpPr>
          <p:nvPr/>
        </p:nvCxnSpPr>
        <p:spPr>
          <a:xfrm flipH="1">
            <a:off x="2628900" y="3200400"/>
            <a:ext cx="24765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3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of 1-round </a:t>
            </a:r>
            <a:r>
              <a:rPr lang="en-US" dirty="0" err="1" smtClean="0"/>
              <a:t>Feistel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Security of 2-round </a:t>
            </a:r>
            <a:r>
              <a:rPr lang="en-US" dirty="0" err="1" smtClean="0"/>
              <a:t>Feistel</a:t>
            </a:r>
            <a:r>
              <a:rPr lang="en-US" dirty="0"/>
              <a:t> </a:t>
            </a:r>
            <a:r>
              <a:rPr lang="en-US" dirty="0" smtClean="0"/>
              <a:t>(with independent keys)?</a:t>
            </a:r>
          </a:p>
          <a:p>
            <a:endParaRPr lang="en-US" dirty="0"/>
          </a:p>
          <a:p>
            <a:r>
              <a:rPr lang="en-US" dirty="0" smtClean="0"/>
              <a:t>Security of 3/4-round </a:t>
            </a:r>
            <a:r>
              <a:rPr lang="en-US" dirty="0" err="1" smtClean="0"/>
              <a:t>Feistel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(When round functions are random and independent)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50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Encryption Standard (DES)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Standardized in 1977</a:t>
            </a:r>
          </a:p>
          <a:p>
            <a:r>
              <a:rPr lang="en-US" dirty="0" smtClean="0"/>
              <a:t>56-bit keys, 64-bit block length</a:t>
            </a:r>
          </a:p>
          <a:p>
            <a:r>
              <a:rPr lang="en-US" dirty="0" smtClean="0"/>
              <a:t>16-round </a:t>
            </a:r>
            <a:r>
              <a:rPr lang="en-US" dirty="0" err="1" smtClean="0"/>
              <a:t>Feistel</a:t>
            </a:r>
            <a:r>
              <a:rPr lang="en-US" dirty="0" smtClean="0"/>
              <a:t> network</a:t>
            </a:r>
          </a:p>
          <a:p>
            <a:pPr lvl="1"/>
            <a:r>
              <a:rPr lang="en-US" dirty="0" smtClean="0"/>
              <a:t>Same round function (“</a:t>
            </a:r>
            <a:r>
              <a:rPr lang="en-US" dirty="0" err="1" smtClean="0"/>
              <a:t>mangler</a:t>
            </a:r>
            <a:r>
              <a:rPr lang="en-US" dirty="0" smtClean="0"/>
              <a:t> function”) in all rounds </a:t>
            </a:r>
            <a:endParaRPr lang="en-US" dirty="0"/>
          </a:p>
          <a:p>
            <a:pPr lvl="1"/>
            <a:r>
              <a:rPr lang="en-US" dirty="0" smtClean="0"/>
              <a:t>Different sub-keys in each round, each derived from the master key</a:t>
            </a:r>
          </a:p>
          <a:p>
            <a:pPr lvl="1"/>
            <a:r>
              <a:rPr lang="en-US" dirty="0" smtClean="0"/>
              <a:t>The round function is basically an SPN!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</a:t>
            </a:r>
            <a:r>
              <a:rPr lang="en-US" dirty="0" err="1" smtClean="0"/>
              <a:t>mangler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403583"/>
            <a:ext cx="4572000" cy="4995834"/>
          </a:xfrm>
        </p:spPr>
      </p:pic>
    </p:spTree>
    <p:extLst>
      <p:ext uri="{BB962C8B-B14F-4D97-AF65-F5344CB8AC3E}">
        <p14:creationId xmlns:p14="http://schemas.microsoft.com/office/powerpoint/2010/main" val="12768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</a:t>
            </a:r>
            <a:r>
              <a:rPr lang="en-US" dirty="0" err="1" smtClean="0"/>
              <a:t>mangler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S-boxes</a:t>
            </a:r>
          </a:p>
          <a:p>
            <a:pPr lvl="1"/>
            <a:r>
              <a:rPr lang="en-US" dirty="0" smtClean="0"/>
              <a:t>Each S-box is 4-to-1</a:t>
            </a:r>
          </a:p>
          <a:p>
            <a:pPr lvl="1"/>
            <a:r>
              <a:rPr lang="en-US" dirty="0" smtClean="0"/>
              <a:t>Changing 1 bit of input changes at least 2 bits of output</a:t>
            </a:r>
          </a:p>
          <a:p>
            <a:r>
              <a:rPr lang="en-US" dirty="0" smtClean="0"/>
              <a:t>Mixing permutation</a:t>
            </a:r>
          </a:p>
          <a:p>
            <a:pPr lvl="1"/>
            <a:r>
              <a:rPr lang="en-US" dirty="0" smtClean="0"/>
              <a:t>The 4 bits of output from any S-box affect the input to 6 S-boxes in the next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4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56-bit master key, 48-bit </a:t>
            </a:r>
            <a:r>
              <a:rPr lang="en-US" dirty="0" err="1" smtClean="0"/>
              <a:t>subkey</a:t>
            </a:r>
            <a:r>
              <a:rPr lang="en-US" dirty="0" smtClean="0"/>
              <a:t> in each round</a:t>
            </a:r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subkey</a:t>
            </a:r>
            <a:r>
              <a:rPr lang="en-US" dirty="0" smtClean="0"/>
              <a:t> takes 24 bits from the left half of the master key, and 24 bits from the right half of the master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7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12742</TotalTime>
  <Words>588</Words>
  <Application>Microsoft Office PowerPoint</Application>
  <PresentationFormat>On-screen Show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Brush Script MT</vt:lpstr>
      <vt:lpstr>Calibri</vt:lpstr>
      <vt:lpstr>Symbol</vt:lpstr>
      <vt:lpstr>Office Theme</vt:lpstr>
      <vt:lpstr>Cryptography</vt:lpstr>
      <vt:lpstr>PowerPoint Presentation</vt:lpstr>
      <vt:lpstr>Feistel networks</vt:lpstr>
      <vt:lpstr>PowerPoint Presentation</vt:lpstr>
      <vt:lpstr>Security?</vt:lpstr>
      <vt:lpstr>Data Encryption Standard (DES)</vt:lpstr>
      <vt:lpstr>DES mangler function</vt:lpstr>
      <vt:lpstr>DES mangler function</vt:lpstr>
      <vt:lpstr>Key schedule</vt:lpstr>
      <vt:lpstr>Avalanche effect</vt:lpstr>
      <vt:lpstr>Security of DES</vt:lpstr>
      <vt:lpstr>56-bit key length</vt:lpstr>
      <vt:lpstr>64-bit block length</vt:lpstr>
      <vt:lpstr>Increasing key length?</vt:lpstr>
      <vt:lpstr>Double encryption</vt:lpstr>
      <vt:lpstr>Meet-in-the-middle attack</vt:lpstr>
      <vt:lpstr>Triple encryption</vt:lpstr>
      <vt:lpstr>Two-key triple encryption</vt:lpstr>
      <vt:lpstr>Advanced encryption standard (AES)</vt:lpstr>
      <vt:lpstr>AES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</dc:title>
  <dc:creator>katz</dc:creator>
  <cp:lastModifiedBy>jkatz</cp:lastModifiedBy>
  <cp:revision>936</cp:revision>
  <dcterms:created xsi:type="dcterms:W3CDTF">2014-06-02T02:25:30Z</dcterms:created>
  <dcterms:modified xsi:type="dcterms:W3CDTF">2019-04-09T20:07:58Z</dcterms:modified>
</cp:coreProperties>
</file>