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18" r:id="rId2"/>
    <p:sldId id="464" r:id="rId3"/>
    <p:sldId id="465" r:id="rId4"/>
    <p:sldId id="466" r:id="rId5"/>
    <p:sldId id="467" r:id="rId6"/>
    <p:sldId id="447" r:id="rId7"/>
    <p:sldId id="468" r:id="rId8"/>
    <p:sldId id="449" r:id="rId9"/>
    <p:sldId id="462" r:id="rId10"/>
    <p:sldId id="450" r:id="rId11"/>
    <p:sldId id="451" r:id="rId12"/>
    <p:sldId id="454" r:id="rId13"/>
    <p:sldId id="463" r:id="rId14"/>
    <p:sldId id="469" r:id="rId15"/>
    <p:sldId id="455" r:id="rId16"/>
    <p:sldId id="456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2" r:id="rId29"/>
    <p:sldId id="481" r:id="rId30"/>
    <p:sldId id="483" r:id="rId31"/>
    <p:sldId id="4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1" autoAdjust="0"/>
    <p:restoredTop sz="94660"/>
  </p:normalViewPr>
  <p:slideViewPr>
    <p:cSldViewPr>
      <p:cViewPr varScale="1">
        <p:scale>
          <a:sx n="59" d="100"/>
          <a:sy n="59" d="100"/>
        </p:scale>
        <p:origin x="11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smtClean="0">
                <a:solidFill>
                  <a:schemeClr val="tx1"/>
                </a:solidFill>
              </a:rPr>
              <a:t>Lecture 21</a:t>
            </a:r>
            <a:endParaRPr lang="en-US" sz="40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assumption (formal)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Fix </a:t>
            </a:r>
            <a:r>
              <a:rPr lang="en-US" dirty="0" err="1" smtClean="0">
                <a:sym typeface="Symbol"/>
              </a:rPr>
              <a:t>GenRSA</a:t>
            </a:r>
            <a:r>
              <a:rPr lang="en-US" dirty="0" smtClean="0">
                <a:sym typeface="Symbol"/>
              </a:rPr>
              <a:t> and some algorithm A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Experiment RSA-</a:t>
            </a:r>
            <a:r>
              <a:rPr lang="en-US" dirty="0" err="1" smtClean="0">
                <a:sym typeface="Symbol"/>
              </a:rPr>
              <a:t>inv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 </a:t>
            </a:r>
            <a:r>
              <a:rPr lang="en-US" baseline="-25000" dirty="0" err="1" smtClean="0">
                <a:sym typeface="Symbol"/>
              </a:rPr>
              <a:t>GenRSA</a:t>
            </a:r>
            <a:r>
              <a:rPr lang="en-US" dirty="0" smtClean="0">
                <a:sym typeface="Symbol"/>
              </a:rPr>
              <a:t>(n):</a:t>
            </a:r>
          </a:p>
          <a:p>
            <a:pPr lvl="1"/>
            <a:r>
              <a:rPr lang="en-US" dirty="0" smtClean="0">
                <a:sym typeface="Symbol"/>
              </a:rPr>
              <a:t>Compute (N, e, d)  </a:t>
            </a:r>
            <a:r>
              <a:rPr lang="en-US" dirty="0" err="1" smtClean="0">
                <a:sym typeface="Symbol"/>
              </a:rPr>
              <a:t>GenRSA</a:t>
            </a:r>
            <a:r>
              <a:rPr lang="en-US" dirty="0" smtClean="0">
                <a:sym typeface="Symbol"/>
              </a:rPr>
              <a:t>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Choose uniform y </a:t>
            </a:r>
            <a:r>
              <a:rPr lang="en-US" dirty="0">
                <a:latin typeface="Cambria Math"/>
                <a:ea typeface="Cambria Math"/>
              </a:rPr>
              <a:t> 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Run A(N, e, y) to get x</a:t>
            </a:r>
          </a:p>
          <a:p>
            <a:pPr lvl="1"/>
            <a:r>
              <a:rPr lang="en-US" dirty="0" smtClean="0">
                <a:sym typeface="Symbol"/>
              </a:rPr>
              <a:t>Experiment evaluates to 1 </a:t>
            </a:r>
            <a:r>
              <a:rPr lang="en-US" dirty="0" err="1" smtClean="0">
                <a:sym typeface="Symbol"/>
              </a:rPr>
              <a:t>iff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= y mod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assumption (formal)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RSA problem is hard relative to </a:t>
            </a:r>
            <a:r>
              <a:rPr lang="en-US" i="1" dirty="0" err="1" smtClean="0"/>
              <a:t>GenRSA</a:t>
            </a:r>
            <a:r>
              <a:rPr lang="en-US" i="1" dirty="0" smtClean="0"/>
              <a:t> </a:t>
            </a:r>
            <a:r>
              <a:rPr lang="en-US" dirty="0" smtClean="0"/>
              <a:t>if for all PPT algorithms A,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Pr</a:t>
            </a:r>
            <a:r>
              <a:rPr lang="en-US" dirty="0" smtClean="0"/>
              <a:t>[RSA-</a:t>
            </a:r>
            <a:r>
              <a:rPr lang="en-US" dirty="0" err="1" smtClean="0"/>
              <a:t>inv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 </a:t>
            </a:r>
            <a:r>
              <a:rPr lang="en-US" baseline="-25000" dirty="0" err="1" smtClean="0"/>
              <a:t>GenRSA</a:t>
            </a:r>
            <a:r>
              <a:rPr lang="en-US" dirty="0" smtClean="0"/>
              <a:t>(n) = 1] &lt; </a:t>
            </a:r>
            <a:r>
              <a:rPr lang="en-US" dirty="0" err="1" smtClean="0"/>
              <a:t>negl</a:t>
            </a:r>
            <a:r>
              <a:rPr lang="en-US" dirty="0" smtClean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0039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and 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factoring moduli output by </a:t>
            </a:r>
            <a:r>
              <a:rPr lang="en-US" dirty="0" err="1" smtClean="0"/>
              <a:t>GenRSA</a:t>
            </a:r>
            <a:r>
              <a:rPr lang="en-US" dirty="0" smtClean="0"/>
              <a:t> is easy, then the RSA problem is easy relative to </a:t>
            </a:r>
            <a:r>
              <a:rPr lang="en-US" dirty="0" err="1" smtClean="0"/>
              <a:t>GenRSA</a:t>
            </a:r>
            <a:endParaRPr lang="en-US" dirty="0" smtClean="0"/>
          </a:p>
          <a:p>
            <a:pPr lvl="1"/>
            <a:r>
              <a:rPr lang="en-US" dirty="0" smtClean="0"/>
              <a:t>Factoring is easy </a:t>
            </a:r>
            <a:r>
              <a:rPr lang="en-US" dirty="0" smtClean="0">
                <a:sym typeface="Symbol"/>
              </a:rPr>
              <a:t> RSA problem is easy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Hardness of the RSA problem is </a:t>
            </a:r>
            <a:r>
              <a:rPr lang="en-US" i="1" dirty="0" smtClean="0">
                <a:sym typeface="Symbol"/>
              </a:rPr>
              <a:t>not known to be implied</a:t>
            </a:r>
            <a:r>
              <a:rPr lang="en-US" dirty="0" smtClean="0">
                <a:sym typeface="Symbol"/>
              </a:rPr>
              <a:t> by hardness of factoring</a:t>
            </a:r>
          </a:p>
          <a:p>
            <a:pPr lvl="1"/>
            <a:r>
              <a:rPr lang="en-US" dirty="0" smtClean="0">
                <a:sym typeface="Symbol"/>
              </a:rPr>
              <a:t>Possible factoring is hard but RSA problem is easy</a:t>
            </a:r>
          </a:p>
          <a:p>
            <a:pPr lvl="1"/>
            <a:r>
              <a:rPr lang="en-US" dirty="0" smtClean="0">
                <a:sym typeface="Symbol"/>
              </a:rPr>
              <a:t>Possible both are hard but RSA problem is “easier”</a:t>
            </a:r>
          </a:p>
          <a:p>
            <a:pPr lvl="1"/>
            <a:r>
              <a:rPr lang="en-US" dirty="0" smtClean="0">
                <a:sym typeface="Symbol"/>
              </a:rPr>
              <a:t>Currently, RSA is believed to be as hard as 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 (N=55, e=3)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cube root of 2 (modulo 55)?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Cyclic groups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Let G be a finite group of order m (written multiplicatively)</a:t>
            </a:r>
          </a:p>
          <a:p>
            <a:r>
              <a:rPr lang="en-US" dirty="0" smtClean="0"/>
              <a:t>Let g be some element of G</a:t>
            </a:r>
          </a:p>
          <a:p>
            <a:r>
              <a:rPr lang="en-US" dirty="0" smtClean="0"/>
              <a:t>Consider the set &lt;g&gt; = {g</a:t>
            </a:r>
            <a:r>
              <a:rPr lang="en-US" baseline="30000" dirty="0" smtClean="0"/>
              <a:t>0</a:t>
            </a:r>
            <a:r>
              <a:rPr lang="en-US" dirty="0" smtClean="0"/>
              <a:t>, g</a:t>
            </a:r>
            <a:r>
              <a:rPr lang="en-US" baseline="30000" dirty="0" smtClean="0"/>
              <a:t>1</a:t>
            </a:r>
            <a:r>
              <a:rPr lang="en-US" dirty="0" smtClean="0"/>
              <a:t>, …}</a:t>
            </a:r>
          </a:p>
          <a:p>
            <a:pPr lvl="1"/>
            <a:r>
              <a:rPr lang="en-US" dirty="0" smtClean="0"/>
              <a:t>We know g</a:t>
            </a:r>
            <a:r>
              <a:rPr lang="en-US" baseline="30000" dirty="0" smtClean="0"/>
              <a:t>m</a:t>
            </a:r>
            <a:r>
              <a:rPr lang="en-US" dirty="0" smtClean="0"/>
              <a:t> = 1 = g</a:t>
            </a:r>
            <a:r>
              <a:rPr lang="en-US" baseline="30000" dirty="0" smtClean="0"/>
              <a:t>0</a:t>
            </a:r>
            <a:r>
              <a:rPr lang="en-US" dirty="0" smtClean="0"/>
              <a:t>, so the set has ≤ </a:t>
            </a:r>
            <a:r>
              <a:rPr lang="en-US" i="1" dirty="0" smtClean="0"/>
              <a:t>m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If the set has </a:t>
            </a:r>
            <a:r>
              <a:rPr lang="en-US" i="1" dirty="0" smtClean="0"/>
              <a:t>m</a:t>
            </a:r>
            <a:r>
              <a:rPr lang="en-US" dirty="0" smtClean="0"/>
              <a:t> elements, then it is all of G !</a:t>
            </a:r>
          </a:p>
          <a:p>
            <a:pPr lvl="2"/>
            <a:r>
              <a:rPr lang="en-US" dirty="0" smtClean="0"/>
              <a:t>In this case, we say g is a </a:t>
            </a:r>
            <a:r>
              <a:rPr lang="en-US" i="1" dirty="0" smtClean="0"/>
              <a:t>generator</a:t>
            </a:r>
            <a:r>
              <a:rPr lang="en-US" dirty="0" smtClean="0"/>
              <a:t> of G</a:t>
            </a:r>
          </a:p>
          <a:p>
            <a:pPr lvl="2"/>
            <a:r>
              <a:rPr lang="en-US" dirty="0" smtClean="0"/>
              <a:t>If G has a generator, we say G is </a:t>
            </a:r>
            <a:r>
              <a:rPr lang="en-US" i="1" dirty="0" smtClean="0"/>
              <a:t>cyclic</a:t>
            </a:r>
            <a:endParaRPr lang="en-US" dirty="0" smtClean="0"/>
          </a:p>
          <a:p>
            <a:pPr lvl="2"/>
            <a:r>
              <a:rPr lang="en-US" dirty="0" smtClean="0"/>
              <a:t>A cyclic group can have more than one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ea typeface="Cambria Math"/>
              </a:rPr>
              <a:t>N</a:t>
            </a:r>
            <a:endParaRPr lang="en-US" dirty="0" smtClean="0">
              <a:ea typeface="Cambria Math"/>
            </a:endParaRPr>
          </a:p>
          <a:p>
            <a:pPr lvl="1"/>
            <a:r>
              <a:rPr lang="en-US" dirty="0" smtClean="0">
                <a:ea typeface="Cambria Math"/>
              </a:rPr>
              <a:t>Cyclic (for any N); 1 is always a generator:</a:t>
            </a:r>
            <a:br>
              <a:rPr lang="en-US" dirty="0" smtClean="0">
                <a:ea typeface="Cambria Math"/>
              </a:rPr>
            </a:br>
            <a:r>
              <a:rPr lang="en-US" dirty="0" smtClean="0">
                <a:ea typeface="Cambria Math"/>
              </a:rPr>
              <a:t>  {0, 1, 2, …, N-1}</a:t>
            </a:r>
          </a:p>
          <a:p>
            <a:pPr lvl="1"/>
            <a:endParaRPr lang="en-US" dirty="0">
              <a:ea typeface="Cambria Math"/>
            </a:endParaRPr>
          </a:p>
          <a:p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ea typeface="Cambria Math"/>
              </a:rPr>
              <a:t>8</a:t>
            </a:r>
            <a:endParaRPr lang="en-US" dirty="0" smtClean="0">
              <a:ea typeface="Cambria Math"/>
            </a:endParaRPr>
          </a:p>
          <a:p>
            <a:pPr lvl="1"/>
            <a:r>
              <a:rPr lang="en-US" dirty="0" smtClean="0">
                <a:ea typeface="Cambria Math"/>
              </a:rPr>
              <a:t>Is 3 a generator?</a:t>
            </a:r>
            <a:br>
              <a:rPr lang="en-US" dirty="0" smtClean="0">
                <a:ea typeface="Cambria Math"/>
              </a:rPr>
            </a:br>
            <a:r>
              <a:rPr lang="en-US" dirty="0" smtClean="0">
                <a:ea typeface="Cambria Math"/>
              </a:rPr>
              <a:t>{0, 3, 6, 1, 4, 7, 2, 5} – yes!</a:t>
            </a:r>
          </a:p>
          <a:p>
            <a:pPr lvl="1"/>
            <a:r>
              <a:rPr lang="en-US" dirty="0" smtClean="0">
                <a:ea typeface="Cambria Math"/>
              </a:rPr>
              <a:t>Is 2 a generator?</a:t>
            </a:r>
            <a:br>
              <a:rPr lang="en-US" dirty="0" smtClean="0">
                <a:ea typeface="Cambria Math"/>
              </a:rPr>
            </a:br>
            <a:r>
              <a:rPr lang="en-US" dirty="0" smtClean="0">
                <a:ea typeface="Cambria Math"/>
              </a:rPr>
              <a:t>{0, 2, 4, 6} – no!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/>
              <a:t>11</a:t>
            </a:r>
            <a:endParaRPr lang="en-US" dirty="0" smtClean="0"/>
          </a:p>
          <a:p>
            <a:pPr lvl="1"/>
            <a:r>
              <a:rPr lang="en-US" dirty="0"/>
              <a:t>Is 3 a generator?</a:t>
            </a:r>
            <a:br>
              <a:rPr lang="en-US" dirty="0"/>
            </a:br>
            <a:r>
              <a:rPr lang="en-US" dirty="0"/>
              <a:t>{1, 3, 9, 5, 4} – no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Is 2 a generator?</a:t>
            </a:r>
            <a:br>
              <a:rPr lang="en-US" dirty="0" smtClean="0"/>
            </a:br>
            <a:r>
              <a:rPr lang="en-US" dirty="0" smtClean="0"/>
              <a:t>{1, 2, 4, 8, 5, 10, 9, 7, 3, 6} – yes!</a:t>
            </a:r>
          </a:p>
          <a:p>
            <a:pPr lvl="1"/>
            <a:r>
              <a:rPr lang="en-US" dirty="0" smtClean="0"/>
              <a:t>Is 8 a generator?</a:t>
            </a:r>
            <a:br>
              <a:rPr lang="en-US" dirty="0" smtClean="0"/>
            </a:br>
            <a:r>
              <a:rPr lang="en-US" dirty="0" smtClean="0"/>
              <a:t>{1, 8, 9, 6, 4, 10, 3, 2, 5, 7} – yes!</a:t>
            </a:r>
            <a:br>
              <a:rPr lang="en-US" dirty="0" smtClean="0"/>
            </a:br>
            <a:r>
              <a:rPr lang="en-US" dirty="0" smtClean="0"/>
              <a:t>Note that elements appear in a different order from above…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/>
              <a:t>13</a:t>
            </a:r>
            <a:endParaRPr lang="en-US" dirty="0"/>
          </a:p>
          <a:p>
            <a:pPr lvl="1"/>
            <a:r>
              <a:rPr lang="en-US" dirty="0" smtClean="0"/>
              <a:t>&lt;2&gt; = {1, 2, 4, 8, 3, 6, 12, 11, 9, 5, 10, 7},</a:t>
            </a:r>
            <a:br>
              <a:rPr lang="en-US" dirty="0" smtClean="0"/>
            </a:br>
            <a:r>
              <a:rPr lang="en-US" dirty="0" smtClean="0"/>
              <a:t>so 2 is a generator</a:t>
            </a:r>
          </a:p>
          <a:p>
            <a:pPr lvl="1"/>
            <a:r>
              <a:rPr lang="en-US" dirty="0" smtClean="0"/>
              <a:t>&lt;8&gt; = {1, 8, 12, 5},</a:t>
            </a:r>
            <a:br>
              <a:rPr lang="en-US" dirty="0" smtClean="0"/>
            </a:br>
            <a:r>
              <a:rPr lang="en-US" dirty="0" smtClean="0"/>
              <a:t>so 8 is not a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Theorem:</a:t>
            </a:r>
            <a:r>
              <a:rPr lang="en-US" dirty="0" smtClean="0"/>
              <a:t> Any group of </a:t>
            </a:r>
            <a:r>
              <a:rPr lang="en-US" i="1" dirty="0" smtClean="0"/>
              <a:t>prime order</a:t>
            </a:r>
            <a:r>
              <a:rPr lang="en-US" dirty="0" smtClean="0"/>
              <a:t> is cyclic, and every non-identity element is a generator</a:t>
            </a:r>
          </a:p>
          <a:p>
            <a:endParaRPr lang="en-US" dirty="0"/>
          </a:p>
          <a:p>
            <a:r>
              <a:rPr lang="en-US" u="sng" dirty="0" smtClean="0"/>
              <a:t>Theorem:</a:t>
            </a:r>
            <a:r>
              <a:rPr lang="en-US" dirty="0" smtClean="0"/>
              <a:t> If p is prime, then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 is cyclic</a:t>
            </a:r>
          </a:p>
          <a:p>
            <a:pPr lvl="1"/>
            <a:r>
              <a:rPr lang="en-US" dirty="0" smtClean="0">
                <a:ea typeface="Cambria Math"/>
              </a:rPr>
              <a:t>Note: the order is p-1, which is not prime for p &gt;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G be a finite group of order </a:t>
            </a:r>
            <a:r>
              <a:rPr lang="en-US" dirty="0" smtClean="0"/>
              <a:t>m</a:t>
            </a:r>
          </a:p>
          <a:p>
            <a:r>
              <a:rPr lang="en-US" dirty="0" smtClean="0"/>
              <a:t>For any positive integer e, define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(g)=</a:t>
            </a:r>
            <a:r>
              <a:rPr lang="en-US" dirty="0" err="1" smtClean="0"/>
              <a:t>g</a:t>
            </a:r>
            <a:r>
              <a:rPr lang="en-US" baseline="30000" dirty="0" err="1" smtClean="0"/>
              <a:t>e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e,m</a:t>
            </a:r>
            <a:r>
              <a:rPr lang="en-US" dirty="0" smtClean="0"/>
              <a:t>)=1, then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 is a permutation of G. Moreover, if d = e</a:t>
            </a:r>
            <a:r>
              <a:rPr lang="en-US" baseline="30000" dirty="0" smtClean="0"/>
              <a:t>-1</a:t>
            </a:r>
            <a:r>
              <a:rPr lang="en-US" dirty="0" smtClean="0"/>
              <a:t> mod m then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 is the inverse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endParaRPr lang="en-US" dirty="0" smtClean="0"/>
          </a:p>
          <a:p>
            <a:pPr lvl="1"/>
            <a:r>
              <a:rPr lang="en-US" dirty="0" smtClean="0"/>
              <a:t>Proof: The first part follows from the second.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(g)) = (</a:t>
            </a:r>
            <a:r>
              <a:rPr lang="en-US" dirty="0" err="1" smtClean="0"/>
              <a:t>g</a:t>
            </a:r>
            <a:r>
              <a:rPr lang="en-US" baseline="30000" dirty="0" err="1" smtClean="0"/>
              <a:t>e</a:t>
            </a:r>
            <a:r>
              <a:rPr lang="en-US" dirty="0" smtClean="0"/>
              <a:t>)</a:t>
            </a:r>
            <a:r>
              <a:rPr lang="en-US" baseline="30000" dirty="0" smtClean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ed</a:t>
            </a:r>
            <a:r>
              <a:rPr lang="en-US" dirty="0" smtClean="0"/>
              <a:t> = g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ed</a:t>
            </a:r>
            <a:r>
              <a:rPr lang="en-US" baseline="30000" dirty="0" smtClean="0"/>
              <a:t> mod m]</a:t>
            </a:r>
            <a:r>
              <a:rPr lang="en-US" dirty="0" smtClean="0"/>
              <a:t> = g</a:t>
            </a:r>
            <a:r>
              <a:rPr lang="en-US" baseline="30000" dirty="0" smtClean="0"/>
              <a:t>1</a:t>
            </a:r>
            <a:r>
              <a:rPr lang="en-US" dirty="0" smtClean="0"/>
              <a:t> =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cyclic group G of order q along with generator g, easy to sample a uniform </a:t>
            </a:r>
            <a:r>
              <a:rPr lang="en-US" dirty="0" err="1" smtClean="0"/>
              <a:t>h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/>
              <a:t>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Choose uniform x</a:t>
            </a:r>
            <a:r>
              <a:rPr lang="en-US" dirty="0" smtClean="0">
                <a:sym typeface="Symbol"/>
              </a:rPr>
              <a:t>{0, …, q-1}; set h :=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x</a:t>
            </a:r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670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Discrete-logarithm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cyclic group G of order q, and generator g</a:t>
            </a:r>
          </a:p>
          <a:p>
            <a:endParaRPr lang="en-US" dirty="0" smtClean="0"/>
          </a:p>
          <a:p>
            <a:r>
              <a:rPr lang="en-US" dirty="0" smtClean="0"/>
              <a:t>We know that {g</a:t>
            </a:r>
            <a:r>
              <a:rPr lang="en-US" baseline="30000" dirty="0" smtClean="0"/>
              <a:t>0</a:t>
            </a:r>
            <a:r>
              <a:rPr lang="en-US" dirty="0" smtClean="0"/>
              <a:t>, g</a:t>
            </a:r>
            <a:r>
              <a:rPr lang="en-US" baseline="30000" dirty="0" smtClean="0"/>
              <a:t>1</a:t>
            </a:r>
            <a:r>
              <a:rPr lang="en-US" dirty="0" smtClean="0"/>
              <a:t>, …, g</a:t>
            </a:r>
            <a:r>
              <a:rPr lang="en-US" baseline="30000" dirty="0"/>
              <a:t>q</a:t>
            </a:r>
            <a:r>
              <a:rPr lang="en-US" baseline="30000" dirty="0" smtClean="0"/>
              <a:t>-1</a:t>
            </a:r>
            <a:r>
              <a:rPr lang="en-US" dirty="0" smtClean="0"/>
              <a:t>} = G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err="1" smtClean="0"/>
              <a:t>h</a:t>
            </a:r>
            <a:r>
              <a:rPr lang="en-US" dirty="0" err="1" smtClean="0">
                <a:sym typeface="Symbol"/>
              </a:rPr>
              <a:t>G</a:t>
            </a:r>
            <a:r>
              <a:rPr lang="en-US" dirty="0" smtClean="0">
                <a:sym typeface="Symbol"/>
              </a:rPr>
              <a:t>, there is a unique </a:t>
            </a:r>
            <a:r>
              <a:rPr lang="en-US" dirty="0" err="1" smtClean="0">
                <a:sym typeface="Symbol"/>
              </a:rPr>
              <a:t>x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>
                <a:ea typeface="Cambria Math"/>
              </a:rPr>
              <a:t>q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err="1" smtClean="0">
                <a:ea typeface="Cambria Math"/>
              </a:rPr>
              <a:t>s.t.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err="1" smtClean="0">
                <a:ea typeface="Cambria Math"/>
              </a:rPr>
              <a:t>g</a:t>
            </a:r>
            <a:r>
              <a:rPr lang="en-US" baseline="30000" dirty="0" err="1" smtClean="0">
                <a:ea typeface="Cambria Math"/>
              </a:rPr>
              <a:t>x</a:t>
            </a:r>
            <a:r>
              <a:rPr lang="en-US" dirty="0" smtClean="0">
                <a:ea typeface="Cambria Math"/>
              </a:rPr>
              <a:t> = h</a:t>
            </a:r>
          </a:p>
          <a:p>
            <a:pPr lvl="1"/>
            <a:r>
              <a:rPr lang="en-US" dirty="0" smtClean="0">
                <a:ea typeface="Cambria Math"/>
              </a:rPr>
              <a:t>Define </a:t>
            </a:r>
            <a:r>
              <a:rPr lang="en-US" dirty="0" err="1">
                <a:ea typeface="Cambria Math"/>
              </a:rPr>
              <a:t>log</a:t>
            </a:r>
            <a:r>
              <a:rPr lang="en-US" baseline="-25000" dirty="0" err="1">
                <a:ea typeface="Cambria Math"/>
              </a:rPr>
              <a:t>g</a:t>
            </a:r>
            <a:r>
              <a:rPr lang="en-US" dirty="0" err="1">
                <a:ea typeface="Cambria Math"/>
              </a:rPr>
              <a:t>h</a:t>
            </a:r>
            <a:r>
              <a:rPr lang="en-US" dirty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to be this x – </a:t>
            </a:r>
            <a:r>
              <a:rPr lang="en-US" i="1" dirty="0" smtClean="0">
                <a:ea typeface="Cambria Math"/>
              </a:rPr>
              <a:t>the discrete logarithm </a:t>
            </a:r>
            <a:br>
              <a:rPr lang="en-US" i="1" dirty="0" smtClean="0">
                <a:ea typeface="Cambria Math"/>
              </a:rPr>
            </a:br>
            <a:r>
              <a:rPr lang="en-US" i="1" dirty="0" smtClean="0">
                <a:ea typeface="Cambria Math"/>
              </a:rPr>
              <a:t>of h with respect to g</a:t>
            </a:r>
            <a:r>
              <a:rPr lang="en-US" dirty="0" smtClean="0">
                <a:ea typeface="Cambria Math"/>
              </a:rPr>
              <a:t> (in the group G)</a:t>
            </a:r>
          </a:p>
        </p:txBody>
      </p:sp>
    </p:spTree>
    <p:extLst>
      <p:ext uri="{BB962C8B-B14F-4D97-AF65-F5344CB8AC3E}">
        <p14:creationId xmlns:p14="http://schemas.microsoft.com/office/powerpoint/2010/main" val="204927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/>
              <a:t>11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is log</a:t>
            </a:r>
            <a:r>
              <a:rPr lang="en-US" baseline="-25000" dirty="0" smtClean="0"/>
              <a:t>2</a:t>
            </a:r>
            <a:r>
              <a:rPr lang="en-US" dirty="0" smtClean="0"/>
              <a:t> 9?</a:t>
            </a:r>
          </a:p>
          <a:p>
            <a:pPr lvl="2"/>
            <a:r>
              <a:rPr lang="en-US" dirty="0" smtClean="0"/>
              <a:t>&lt;2&gt; = </a:t>
            </a:r>
            <a:r>
              <a:rPr lang="en-US" dirty="0"/>
              <a:t>{1, 2, 4, 8, 5, 10, 9, 7, 3, </a:t>
            </a:r>
            <a:r>
              <a:rPr lang="en-US" dirty="0" smtClean="0"/>
              <a:t>6}, </a:t>
            </a:r>
            <a:r>
              <a:rPr lang="en-US" dirty="0"/>
              <a:t>s</a:t>
            </a:r>
            <a:r>
              <a:rPr lang="en-US" dirty="0" smtClean="0"/>
              <a:t>o log</a:t>
            </a:r>
            <a:r>
              <a:rPr lang="en-US" baseline="-25000" dirty="0" smtClean="0"/>
              <a:t>2</a:t>
            </a:r>
            <a:r>
              <a:rPr lang="en-US" dirty="0" smtClean="0"/>
              <a:t> 9 = 6</a:t>
            </a:r>
          </a:p>
          <a:p>
            <a:pPr lvl="1"/>
            <a:r>
              <a:rPr lang="en-US" dirty="0" smtClean="0"/>
              <a:t>What is log</a:t>
            </a:r>
            <a:r>
              <a:rPr lang="en-US" baseline="-25000" dirty="0" smtClean="0"/>
              <a:t>8</a:t>
            </a:r>
            <a:r>
              <a:rPr lang="en-US" dirty="0"/>
              <a:t> 9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&lt;8&gt; = </a:t>
            </a:r>
            <a:r>
              <a:rPr lang="en-US" dirty="0"/>
              <a:t>{1, 8, 9, 6, 4, 10, 3, 2, 5, </a:t>
            </a:r>
            <a:r>
              <a:rPr lang="en-US" dirty="0" smtClean="0"/>
              <a:t>7}, so log</a:t>
            </a:r>
            <a:r>
              <a:rPr lang="en-US" baseline="-25000" dirty="0" smtClean="0"/>
              <a:t>8</a:t>
            </a:r>
            <a:r>
              <a:rPr lang="en-US" dirty="0" smtClean="0"/>
              <a:t> 9 = 2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/>
              <a:t>13</a:t>
            </a:r>
            <a:endParaRPr lang="en-US" dirty="0" smtClean="0"/>
          </a:p>
          <a:p>
            <a:pPr lvl="1"/>
            <a:r>
              <a:rPr lang="en-US" dirty="0" smtClean="0"/>
              <a:t>What is log</a:t>
            </a:r>
            <a:r>
              <a:rPr lang="en-US" baseline="-25000" dirty="0" smtClean="0"/>
              <a:t>2</a:t>
            </a:r>
            <a:r>
              <a:rPr lang="en-US" dirty="0" smtClean="0"/>
              <a:t> 9?</a:t>
            </a:r>
          </a:p>
          <a:p>
            <a:pPr lvl="2"/>
            <a:r>
              <a:rPr lang="en-US" dirty="0" smtClean="0"/>
              <a:t>&lt;2&gt; = </a:t>
            </a:r>
            <a:r>
              <a:rPr lang="en-US" dirty="0"/>
              <a:t>{1, 2, 4, 8, 3, 6, 12, 11, 9, 5, 10, </a:t>
            </a:r>
            <a:r>
              <a:rPr lang="en-US" dirty="0" smtClean="0"/>
              <a:t>7}, so log</a:t>
            </a:r>
            <a:r>
              <a:rPr lang="en-US" baseline="-25000" dirty="0" smtClean="0"/>
              <a:t>2</a:t>
            </a:r>
            <a:r>
              <a:rPr lang="en-US" dirty="0" smtClean="0"/>
              <a:t> 9 =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Discrete-logarithm problem (informal)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ea typeface="Cambria Math"/>
              </a:rPr>
              <a:t>Dlog</a:t>
            </a:r>
            <a:r>
              <a:rPr lang="en-US" u="sng" dirty="0">
                <a:ea typeface="Cambria Math"/>
              </a:rPr>
              <a:t> problem in G:</a:t>
            </a:r>
            <a:r>
              <a:rPr lang="en-US" dirty="0">
                <a:ea typeface="Cambria Math"/>
              </a:rPr>
              <a:t> Given </a:t>
            </a:r>
            <a:r>
              <a:rPr lang="en-US" dirty="0" smtClean="0">
                <a:ea typeface="Cambria Math"/>
              </a:rPr>
              <a:t>generator g and element h</a:t>
            </a:r>
            <a:r>
              <a:rPr lang="en-US" dirty="0">
                <a:ea typeface="Cambria Math"/>
              </a:rPr>
              <a:t>, compute </a:t>
            </a:r>
            <a:r>
              <a:rPr lang="en-US" dirty="0" err="1" smtClean="0">
                <a:ea typeface="Cambria Math"/>
              </a:rPr>
              <a:t>log</a:t>
            </a:r>
            <a:r>
              <a:rPr lang="en-US" baseline="-25000" dirty="0" err="1" smtClean="0">
                <a:ea typeface="Cambria Math"/>
              </a:rPr>
              <a:t>g</a:t>
            </a:r>
            <a:r>
              <a:rPr lang="en-US" dirty="0" err="1" smtClean="0">
                <a:ea typeface="Cambria Math"/>
              </a:rPr>
              <a:t>h</a:t>
            </a:r>
            <a:endParaRPr lang="en-US" dirty="0" smtClean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r>
              <a:rPr lang="en-US" u="sng" dirty="0" err="1">
                <a:ea typeface="Cambria Math"/>
              </a:rPr>
              <a:t>Dlog</a:t>
            </a:r>
            <a:r>
              <a:rPr lang="en-US" u="sng" dirty="0">
                <a:ea typeface="Cambria Math"/>
              </a:rPr>
              <a:t> assumption in G:</a:t>
            </a:r>
            <a:r>
              <a:rPr lang="en-US" dirty="0">
                <a:ea typeface="Cambria Math"/>
              </a:rPr>
              <a:t> Solving the discrete log problem in G is </a:t>
            </a:r>
            <a:r>
              <a:rPr lang="en-US" dirty="0" smtClean="0">
                <a:ea typeface="Cambria Math"/>
              </a:rPr>
              <a:t>hard</a:t>
            </a:r>
          </a:p>
          <a:p>
            <a:pPr lvl="1"/>
            <a:r>
              <a:rPr lang="en-US" dirty="0" smtClean="0">
                <a:ea typeface="Cambria Math"/>
              </a:rPr>
              <a:t>Careful: not hard to compute </a:t>
            </a:r>
            <a:r>
              <a:rPr lang="en-US" dirty="0" err="1" smtClean="0">
                <a:ea typeface="Cambria Math"/>
              </a:rPr>
              <a:t>log</a:t>
            </a:r>
            <a:r>
              <a:rPr lang="en-US" baseline="-25000" dirty="0" err="1" smtClean="0">
                <a:ea typeface="Cambria Math"/>
              </a:rPr>
              <a:t>g</a:t>
            </a:r>
            <a:r>
              <a:rPr lang="en-US" dirty="0" err="1" smtClean="0">
                <a:ea typeface="Cambria Math"/>
              </a:rPr>
              <a:t>h</a:t>
            </a:r>
            <a:r>
              <a:rPr lang="en-US" dirty="0" smtClean="0">
                <a:ea typeface="Cambria Math"/>
              </a:rPr>
              <a:t> for </a:t>
            </a:r>
            <a:r>
              <a:rPr lang="en-US" i="1" dirty="0" smtClean="0">
                <a:ea typeface="Cambria Math"/>
              </a:rPr>
              <a:t>all</a:t>
            </a:r>
            <a:r>
              <a:rPr lang="en-US" dirty="0" smtClean="0">
                <a:ea typeface="Cambria Math"/>
              </a:rPr>
              <a:t> h, but hard for a randomly chosen h</a:t>
            </a:r>
            <a:endParaRPr lang="en-US" dirty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1645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latin typeface="Cambria Math"/>
                <a:ea typeface="Cambria Math"/>
              </a:rPr>
              <a:t>3092091139</a:t>
            </a:r>
            <a:endParaRPr lang="en-US" dirty="0" smtClean="0">
              <a:latin typeface="Cambria Math"/>
              <a:ea typeface="Cambria Math"/>
            </a:endParaRPr>
          </a:p>
          <a:p>
            <a:pPr lvl="1"/>
            <a:r>
              <a:rPr lang="en-US" dirty="0" smtClean="0"/>
              <a:t>What is log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1656755742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Discrete-logarithm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latin typeface="Brush Script MT" panose="03060802040406070304" pitchFamily="66" charset="0"/>
              </a:rPr>
              <a:t>G</a:t>
            </a:r>
            <a:r>
              <a:rPr lang="en-US" dirty="0" smtClean="0"/>
              <a:t> be a group-generation algorithm</a:t>
            </a:r>
          </a:p>
          <a:p>
            <a:pPr lvl="1"/>
            <a:r>
              <a:rPr lang="en-US" dirty="0" smtClean="0"/>
              <a:t>On input 1</a:t>
            </a:r>
            <a:r>
              <a:rPr lang="en-US" baseline="30000" dirty="0" smtClean="0"/>
              <a:t>n</a:t>
            </a:r>
            <a:r>
              <a:rPr lang="en-US" dirty="0" smtClean="0"/>
              <a:t>, outputs a (description of a) cyclic </a:t>
            </a:r>
            <a:br>
              <a:rPr lang="en-US" dirty="0" smtClean="0"/>
            </a:br>
            <a:r>
              <a:rPr lang="en-US" dirty="0" smtClean="0"/>
              <a:t>group G, its order q (with </a:t>
            </a:r>
            <a:r>
              <a:rPr lang="en-US" dirty="0" err="1">
                <a:ea typeface="Cambria Math"/>
              </a:rPr>
              <a:t>ǁqǁ</a:t>
            </a:r>
            <a:r>
              <a:rPr lang="en-US" dirty="0" smtClean="0"/>
              <a:t>=n), and a generator g</a:t>
            </a:r>
          </a:p>
          <a:p>
            <a:endParaRPr lang="en-US" dirty="0" smtClean="0"/>
          </a:p>
          <a:p>
            <a:r>
              <a:rPr lang="en-US" dirty="0" smtClean="0"/>
              <a:t>For algorithm A, define </a:t>
            </a:r>
            <a:r>
              <a:rPr lang="en-US" dirty="0" err="1" smtClean="0"/>
              <a:t>exp’t</a:t>
            </a:r>
            <a:r>
              <a:rPr lang="en-US" dirty="0"/>
              <a:t> </a:t>
            </a:r>
            <a:r>
              <a:rPr lang="en-US" dirty="0" err="1" smtClean="0"/>
              <a:t>Dlog</a:t>
            </a:r>
            <a:r>
              <a:rPr lang="en-US" baseline="-25000" dirty="0" err="1" smtClean="0"/>
              <a:t>A,</a:t>
            </a:r>
            <a:r>
              <a:rPr lang="en-US" baseline="-25000" dirty="0" err="1" smtClean="0">
                <a:latin typeface="Brush Script MT" panose="03060802040406070304" pitchFamily="66" charset="0"/>
              </a:rPr>
              <a:t>G</a:t>
            </a:r>
            <a:r>
              <a:rPr lang="en-US" dirty="0" smtClean="0"/>
              <a:t>(n):</a:t>
            </a:r>
          </a:p>
          <a:p>
            <a:pPr lvl="1"/>
            <a:r>
              <a:rPr lang="en-US" dirty="0" smtClean="0"/>
              <a:t>Compute (G, q, g)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smtClean="0">
                <a:latin typeface="Brush Script MT" panose="03060802040406070304" pitchFamily="66" charset="0"/>
              </a:rPr>
              <a:t>G</a:t>
            </a:r>
            <a:r>
              <a:rPr lang="en-US" dirty="0" smtClean="0"/>
              <a:t>(1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Choose uniform h </a:t>
            </a:r>
            <a:r>
              <a:rPr lang="en-US" dirty="0" smtClean="0">
                <a:sym typeface="Symbol"/>
              </a:rPr>
              <a:t> G</a:t>
            </a:r>
          </a:p>
          <a:p>
            <a:pPr lvl="1"/>
            <a:r>
              <a:rPr lang="en-US" dirty="0" smtClean="0">
                <a:sym typeface="Symbol"/>
              </a:rPr>
              <a:t>Run A(G, q, g, h) to get x</a:t>
            </a:r>
          </a:p>
          <a:p>
            <a:pPr lvl="1"/>
            <a:r>
              <a:rPr lang="en-US" dirty="0" smtClean="0">
                <a:sym typeface="Symbol"/>
              </a:rPr>
              <a:t>Experiment evaluates to 1 if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=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Discrete-logarithm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discrete-logarithm problem is hard relative to </a:t>
            </a:r>
            <a:r>
              <a:rPr lang="en-US" i="1" dirty="0" smtClean="0">
                <a:latin typeface="Brush Script MT" panose="03060802040406070304" pitchFamily="66" charset="0"/>
              </a:rPr>
              <a:t>G</a:t>
            </a:r>
            <a:r>
              <a:rPr lang="en-US" i="1" dirty="0" smtClean="0"/>
              <a:t> </a:t>
            </a:r>
            <a:r>
              <a:rPr lang="en-US" dirty="0" smtClean="0"/>
              <a:t>if for all PPT algorithms A,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Dlog</a:t>
            </a:r>
            <a:r>
              <a:rPr lang="en-US" baseline="-25000" dirty="0" err="1" smtClean="0"/>
              <a:t>A,</a:t>
            </a:r>
            <a:r>
              <a:rPr lang="en-US" baseline="-25000" dirty="0" err="1" smtClean="0">
                <a:latin typeface="Brush Script MT" panose="03060802040406070304" pitchFamily="66" charset="0"/>
              </a:rPr>
              <a:t>G</a:t>
            </a:r>
            <a:r>
              <a:rPr lang="en-US" dirty="0" smtClean="0"/>
              <a:t>(n) = 1] </a:t>
            </a:r>
            <a:r>
              <a:rPr lang="en-US" dirty="0" smtClean="0">
                <a:sym typeface="Symbol"/>
              </a:rPr>
              <a:t>≤ </a:t>
            </a:r>
            <a:r>
              <a:rPr lang="en-US" dirty="0" err="1" smtClean="0">
                <a:sym typeface="Symbol"/>
              </a:rPr>
              <a:t>negl</a:t>
            </a:r>
            <a:r>
              <a:rPr lang="en-US" dirty="0" smtClean="0">
                <a:sym typeface="Symbol"/>
              </a:rPr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cyclic group G and generator g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DH</a:t>
            </a:r>
            <a:r>
              <a:rPr lang="en-US" baseline="-25000" dirty="0" err="1" smtClean="0"/>
              <a:t>g</a:t>
            </a:r>
            <a:r>
              <a:rPr lang="en-US" dirty="0" smtClean="0"/>
              <a:t>(h</a:t>
            </a:r>
            <a:r>
              <a:rPr lang="en-US" baseline="-25000" dirty="0" smtClean="0"/>
              <a:t>1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) = </a:t>
            </a:r>
            <a:r>
              <a:rPr lang="en-US" dirty="0" err="1" smtClean="0"/>
              <a:t>DH</a:t>
            </a:r>
            <a:r>
              <a:rPr lang="en-US" baseline="-25000" dirty="0" err="1" smtClean="0"/>
              <a:t>g</a:t>
            </a:r>
            <a:r>
              <a:rPr lang="en-US" dirty="0" smtClean="0"/>
              <a:t>(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r>
              <a:rPr lang="en-US" dirty="0" smtClean="0"/>
              <a:t>)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6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Computational</a:t>
            </a:r>
            <a:r>
              <a:rPr lang="en-US" dirty="0"/>
              <a:t> </a:t>
            </a:r>
            <a:r>
              <a:rPr lang="en-US" dirty="0" err="1"/>
              <a:t>Diffie</a:t>
            </a:r>
            <a:r>
              <a:rPr lang="en-US" dirty="0"/>
              <a:t>-Hellman (CDH) problem:</a:t>
            </a:r>
          </a:p>
          <a:p>
            <a:pPr lvl="1"/>
            <a:r>
              <a:rPr lang="en-US" dirty="0"/>
              <a:t>Given g, 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, compute </a:t>
            </a:r>
            <a:r>
              <a:rPr lang="en-US" dirty="0" err="1"/>
              <a:t>DH</a:t>
            </a:r>
            <a:r>
              <a:rPr lang="en-US" baseline="-25000" dirty="0" err="1"/>
              <a:t>g</a:t>
            </a:r>
            <a:r>
              <a:rPr lang="en-US" dirty="0"/>
              <a:t>(h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i="1" dirty="0" smtClean="0"/>
          </a:p>
          <a:p>
            <a:r>
              <a:rPr lang="en-US" i="1" dirty="0" smtClean="0"/>
              <a:t>Decisional</a:t>
            </a:r>
            <a:r>
              <a:rPr lang="en-US" dirty="0" smtClean="0"/>
              <a:t> </a:t>
            </a:r>
            <a:r>
              <a:rPr lang="en-US" dirty="0" err="1"/>
              <a:t>Diffie</a:t>
            </a:r>
            <a:r>
              <a:rPr lang="en-US" dirty="0"/>
              <a:t>-Hellman (DDH) problem:</a:t>
            </a:r>
          </a:p>
          <a:p>
            <a:pPr lvl="1"/>
            <a:r>
              <a:rPr lang="en-US" dirty="0"/>
              <a:t>Given g, 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, distinguish </a:t>
            </a:r>
            <a:r>
              <a:rPr lang="en-US" dirty="0" err="1"/>
              <a:t>DH</a:t>
            </a:r>
            <a:r>
              <a:rPr lang="en-US" baseline="-25000" dirty="0" err="1"/>
              <a:t>g</a:t>
            </a:r>
            <a:r>
              <a:rPr lang="en-US" dirty="0"/>
              <a:t>(h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) from a uniform element of G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/>
              <a:t>11</a:t>
            </a:r>
            <a:endParaRPr lang="en-US" dirty="0" smtClean="0"/>
          </a:p>
          <a:p>
            <a:pPr lvl="1"/>
            <a:r>
              <a:rPr lang="en-US" dirty="0" smtClean="0"/>
              <a:t>&lt;2&gt; = </a:t>
            </a:r>
            <a:r>
              <a:rPr lang="en-US" dirty="0"/>
              <a:t>{1, 2, 4, 8, 5, 10, 9, 7, 3, 6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So DH</a:t>
            </a:r>
            <a:r>
              <a:rPr lang="en-US" baseline="-25000" dirty="0" smtClean="0"/>
              <a:t>2</a:t>
            </a:r>
            <a:r>
              <a:rPr lang="en-US" dirty="0" smtClean="0"/>
              <a:t>(7, 5) = ?</a:t>
            </a:r>
          </a:p>
          <a:p>
            <a:r>
              <a:rPr lang="en-US" dirty="0"/>
              <a:t>In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latin typeface="Cambria Math"/>
                <a:ea typeface="Cambria Math"/>
              </a:rPr>
              <a:t>3092091139</a:t>
            </a:r>
            <a:endParaRPr lang="en-US" dirty="0">
              <a:latin typeface="Cambria Math"/>
              <a:ea typeface="Cambria Math"/>
            </a:endParaRPr>
          </a:p>
          <a:p>
            <a:pPr lvl="1"/>
            <a:r>
              <a:rPr lang="en-US" dirty="0" smtClean="0"/>
              <a:t>What is DH</a:t>
            </a:r>
            <a:r>
              <a:rPr lang="en-US" baseline="-25000" dirty="0" smtClean="0"/>
              <a:t>2</a:t>
            </a:r>
            <a:r>
              <a:rPr lang="en-US" dirty="0"/>
              <a:t>(1656755742, </a:t>
            </a:r>
            <a:r>
              <a:rPr lang="en-US" dirty="0" smtClean="0"/>
              <a:t>938640663)?</a:t>
            </a:r>
          </a:p>
          <a:p>
            <a:pPr lvl="1"/>
            <a:r>
              <a:rPr lang="en-US" dirty="0" smtClean="0"/>
              <a:t>Is 1994993011 the answer, or is it just a random element of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latin typeface="Cambria Math"/>
                <a:ea typeface="Cambria Math"/>
              </a:rPr>
              <a:t>3092091139</a:t>
            </a:r>
            <a:r>
              <a:rPr lang="en-US" dirty="0" smtClean="0">
                <a:latin typeface="Cambria Math"/>
                <a:ea typeface="Cambria Math"/>
              </a:rPr>
              <a:t> 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13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 smtClean="0"/>
              <a:t>N=</a:t>
            </a:r>
            <a:r>
              <a:rPr lang="en-US" dirty="0" err="1" smtClean="0"/>
              <a:t>pq</a:t>
            </a:r>
            <a:r>
              <a:rPr lang="en-US" dirty="0"/>
              <a:t> </a:t>
            </a:r>
            <a:r>
              <a:rPr lang="en-US" dirty="0" smtClean="0"/>
              <a:t>for p, q distinct primes</a:t>
            </a:r>
          </a:p>
          <a:p>
            <a:pPr lvl="1"/>
            <a:r>
              <a:rPr lang="en-US" dirty="0" smtClean="0"/>
              <a:t>So |</a:t>
            </a:r>
            <a:r>
              <a:rPr lang="en-US" dirty="0">
                <a:latin typeface="Cambria Math"/>
                <a:ea typeface="Cambria Math"/>
              </a:rPr>
              <a:t> 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 </a:t>
            </a:r>
            <a:r>
              <a:rPr lang="en-US" dirty="0" smtClean="0"/>
              <a:t>| = </a:t>
            </a:r>
            <a:r>
              <a:rPr lang="en-US" dirty="0" smtClean="0">
                <a:sym typeface="Symbol"/>
              </a:rPr>
              <a:t></a:t>
            </a:r>
            <a:r>
              <a:rPr lang="en-US" dirty="0">
                <a:sym typeface="Symbol"/>
              </a:rPr>
              <a:t>(N</a:t>
            </a:r>
            <a:r>
              <a:rPr lang="en-US" dirty="0" smtClean="0">
                <a:sym typeface="Symbol"/>
              </a:rPr>
              <a:t>) = (p-1)(q-1)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(e,</a:t>
            </a:r>
            <a:r>
              <a:rPr lang="en-US" dirty="0">
                <a:sym typeface="Symbol"/>
              </a:rPr>
              <a:t> (N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)=1, then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(x) = [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 mod N] is a permutation</a:t>
            </a:r>
          </a:p>
        </p:txBody>
      </p:sp>
    </p:spTree>
    <p:extLst>
      <p:ext uri="{BB962C8B-B14F-4D97-AF65-F5344CB8AC3E}">
        <p14:creationId xmlns:p14="http://schemas.microsoft.com/office/powerpoint/2010/main" val="36786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latin typeface="Brush Script MT" panose="03060802040406070304" pitchFamily="66" charset="0"/>
              </a:rPr>
              <a:t>G</a:t>
            </a:r>
            <a:r>
              <a:rPr lang="en-US" dirty="0" smtClean="0"/>
              <a:t> be a group-generation algorithm</a:t>
            </a:r>
          </a:p>
          <a:p>
            <a:pPr lvl="1"/>
            <a:r>
              <a:rPr lang="en-US" dirty="0" smtClean="0"/>
              <a:t>On input 1</a:t>
            </a:r>
            <a:r>
              <a:rPr lang="en-US" baseline="30000" dirty="0" smtClean="0"/>
              <a:t>n</a:t>
            </a:r>
            <a:r>
              <a:rPr lang="en-US" dirty="0" smtClean="0"/>
              <a:t>, outputs a cyclic group G, its order q (with </a:t>
            </a:r>
            <a:r>
              <a:rPr lang="en-US" dirty="0" err="1">
                <a:ea typeface="Cambria Math"/>
              </a:rPr>
              <a:t>ǁqǁ</a:t>
            </a:r>
            <a:r>
              <a:rPr lang="en-US" dirty="0" smtClean="0"/>
              <a:t>=n), and a generator g</a:t>
            </a:r>
          </a:p>
          <a:p>
            <a:endParaRPr lang="en-US" dirty="0" smtClean="0"/>
          </a:p>
          <a:p>
            <a:r>
              <a:rPr lang="en-US" dirty="0" smtClean="0"/>
              <a:t>The DDH problem is hard relative to </a:t>
            </a:r>
            <a:r>
              <a:rPr lang="en-US" dirty="0">
                <a:latin typeface="Brush Script MT" panose="03060802040406070304" pitchFamily="66" charset="0"/>
              </a:rPr>
              <a:t>G</a:t>
            </a:r>
            <a:r>
              <a:rPr lang="en-US" dirty="0" smtClean="0"/>
              <a:t> if for all PPT algorithms A: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2400" dirty="0" smtClean="0"/>
              <a:t>| </a:t>
            </a:r>
            <a:r>
              <a:rPr lang="en-US" sz="2400" dirty="0" err="1"/>
              <a:t>Pr</a:t>
            </a:r>
            <a:r>
              <a:rPr lang="en-US" sz="2400" dirty="0"/>
              <a:t>[A(G, q, g, </a:t>
            </a:r>
            <a:r>
              <a:rPr lang="en-US" sz="2400" dirty="0" err="1"/>
              <a:t>g</a:t>
            </a:r>
            <a:r>
              <a:rPr lang="en-US" sz="2400" baseline="30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g</a:t>
            </a:r>
            <a:r>
              <a:rPr lang="en-US" sz="2400" baseline="30000" dirty="0" err="1"/>
              <a:t>y</a:t>
            </a:r>
            <a:r>
              <a:rPr lang="en-US" sz="2400" dirty="0"/>
              <a:t>, </a:t>
            </a:r>
            <a:r>
              <a:rPr lang="en-US" sz="2400" dirty="0" err="1"/>
              <a:t>g</a:t>
            </a:r>
            <a:r>
              <a:rPr lang="en-US" sz="2400" baseline="30000" dirty="0" err="1"/>
              <a:t>xy</a:t>
            </a:r>
            <a:r>
              <a:rPr lang="en-US" sz="2400" dirty="0"/>
              <a:t>)=1] –</a:t>
            </a:r>
            <a:r>
              <a:rPr lang="en-US" sz="2400" dirty="0" smtClean="0"/>
              <a:t> </a:t>
            </a:r>
            <a:r>
              <a:rPr lang="en-US" sz="2400" dirty="0" err="1" smtClean="0"/>
              <a:t>Pr</a:t>
            </a:r>
            <a:r>
              <a:rPr lang="en-US" sz="2400" dirty="0" smtClean="0"/>
              <a:t>[A(G</a:t>
            </a:r>
            <a:r>
              <a:rPr lang="en-US" sz="2400" dirty="0" smtClean="0"/>
              <a:t>, q, g,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z</a:t>
            </a:r>
            <a:r>
              <a:rPr lang="en-US" sz="2400" dirty="0" smtClean="0"/>
              <a:t>)=1] </a:t>
            </a:r>
            <a:r>
              <a:rPr lang="en-US" sz="2400" dirty="0" smtClean="0"/>
              <a:t>| </a:t>
            </a:r>
            <a:r>
              <a:rPr lang="en-US" sz="2400" dirty="0" smtClean="0"/>
              <a:t>≤ </a:t>
            </a:r>
            <a:r>
              <a:rPr lang="en-US" sz="2400" dirty="0">
                <a:sym typeface="Symbol"/>
              </a:rPr>
              <a:t>(n)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45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Relating the </a:t>
            </a:r>
            <a:r>
              <a:rPr lang="en-US" dirty="0" err="1" smtClean="0"/>
              <a:t>Diffie</a:t>
            </a:r>
            <a:r>
              <a:rPr lang="en-US" dirty="0" smtClean="0"/>
              <a:t>-Hellman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to </a:t>
            </a:r>
            <a:r>
              <a:rPr lang="en-US" dirty="0" smtClean="0">
                <a:latin typeface="Brush Script MT" panose="03060802040406070304" pitchFamily="66" charset="0"/>
              </a:rPr>
              <a:t>G:</a:t>
            </a:r>
            <a:endParaRPr lang="en-US" dirty="0" smtClean="0"/>
          </a:p>
          <a:p>
            <a:pPr lvl="1"/>
            <a:r>
              <a:rPr lang="en-US" dirty="0" smtClean="0"/>
              <a:t>If the discrete-logarithm problem is easy, so is the CDH problem</a:t>
            </a:r>
          </a:p>
          <a:p>
            <a:pPr lvl="1"/>
            <a:r>
              <a:rPr lang="en-US" dirty="0" smtClean="0"/>
              <a:t>If the CDH problem is easy, so is the DDH problem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I.e., the DDH assumption is </a:t>
            </a:r>
            <a:r>
              <a:rPr lang="en-US" i="1" dirty="0" smtClean="0"/>
              <a:t>stronger</a:t>
            </a:r>
            <a:r>
              <a:rPr lang="en-US" dirty="0" smtClean="0"/>
              <a:t> than the CDH assumption</a:t>
            </a:r>
          </a:p>
          <a:p>
            <a:pPr lvl="1"/>
            <a:r>
              <a:rPr lang="en-US" dirty="0" smtClean="0"/>
              <a:t>I.e., the CDH </a:t>
            </a:r>
            <a:r>
              <a:rPr lang="en-US" dirty="0"/>
              <a:t>assumption is </a:t>
            </a:r>
            <a:r>
              <a:rPr lang="en-US" i="1" dirty="0"/>
              <a:t>stronger</a:t>
            </a:r>
            <a:r>
              <a:rPr lang="en-US" dirty="0"/>
              <a:t> than the </a:t>
            </a:r>
            <a:r>
              <a:rPr lang="en-US" dirty="0" err="1" smtClean="0"/>
              <a:t>dlog</a:t>
            </a:r>
            <a:r>
              <a:rPr lang="en-US" dirty="0" smtClean="0"/>
              <a:t>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n-US" dirty="0" smtClean="0"/>
              <a:t>N=33, e=3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33532"/>
              </p:ext>
            </p:extLst>
          </p:nvPr>
        </p:nvGraphicFramePr>
        <p:xfrm>
          <a:off x="1801968" y="609600"/>
          <a:ext cx="2541432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232"/>
                <a:gridCol w="1981200"/>
              </a:tblGrid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x</a:t>
                      </a:r>
                      <a:r>
                        <a:rPr lang="en-US" sz="2800" baseline="30000" dirty="0" smtClean="0"/>
                        <a:t>3</a:t>
                      </a:r>
                      <a:r>
                        <a:rPr lang="en-US" sz="2800" baseline="0" dirty="0" smtClean="0"/>
                        <a:t> mod 33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31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26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17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06799"/>
              </p:ext>
            </p:extLst>
          </p:nvPr>
        </p:nvGraphicFramePr>
        <p:xfrm>
          <a:off x="4419600" y="609600"/>
          <a:ext cx="2541432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232"/>
                <a:gridCol w="1981200"/>
              </a:tblGrid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x</a:t>
                      </a:r>
                      <a:r>
                        <a:rPr lang="en-US" sz="2800" baseline="30000" dirty="0" smtClean="0"/>
                        <a:t>3</a:t>
                      </a:r>
                      <a:r>
                        <a:rPr lang="en-US" sz="2800" baseline="0" dirty="0" smtClean="0"/>
                        <a:t> mod 33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</a:tr>
              <a:tr h="5043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1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(e,</a:t>
            </a:r>
            <a:r>
              <a:rPr lang="en-US" dirty="0">
                <a:sym typeface="Symbol"/>
              </a:rPr>
              <a:t> (N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)=1, then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(x) = [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 mod N] is a permutation</a:t>
            </a:r>
          </a:p>
          <a:p>
            <a:pPr lvl="1"/>
            <a:r>
              <a:rPr lang="en-US" dirty="0" smtClean="0"/>
              <a:t>In that case, let y</a:t>
            </a:r>
            <a:r>
              <a:rPr lang="en-US" baseline="30000" dirty="0" smtClean="0"/>
              <a:t>1/e</a:t>
            </a:r>
            <a:r>
              <a:rPr lang="en-US" dirty="0" smtClean="0"/>
              <a:t> mod N be the </a:t>
            </a:r>
            <a:r>
              <a:rPr lang="en-US" i="1" dirty="0" smtClean="0"/>
              <a:t>unique</a:t>
            </a:r>
            <a:r>
              <a:rPr lang="en-US" dirty="0" smtClean="0"/>
              <a:t> x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such that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 = y mod N</a:t>
            </a:r>
          </a:p>
          <a:p>
            <a:endParaRPr lang="en-US" dirty="0" smtClean="0"/>
          </a:p>
          <a:p>
            <a:r>
              <a:rPr lang="en-US" dirty="0" smtClean="0"/>
              <a:t>Moreover, if d = e</a:t>
            </a:r>
            <a:r>
              <a:rPr lang="en-US" baseline="30000" dirty="0" smtClean="0"/>
              <a:t>-1</a:t>
            </a:r>
            <a:r>
              <a:rPr lang="en-US" dirty="0" smtClean="0"/>
              <a:t> mod </a:t>
            </a:r>
            <a:r>
              <a:rPr lang="en-US" dirty="0">
                <a:sym typeface="Symbol"/>
              </a:rPr>
              <a:t>(N)</a:t>
            </a:r>
            <a:r>
              <a:rPr lang="en-US" dirty="0" smtClean="0"/>
              <a:t> then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 is the inverse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endParaRPr lang="en-US" dirty="0" smtClean="0"/>
          </a:p>
          <a:p>
            <a:pPr lvl="1"/>
            <a:r>
              <a:rPr lang="en-US" dirty="0" smtClean="0"/>
              <a:t>I.e., y</a:t>
            </a:r>
            <a:r>
              <a:rPr lang="en-US" baseline="30000" dirty="0" smtClean="0"/>
              <a:t>1/e</a:t>
            </a:r>
            <a:r>
              <a:rPr lang="en-US" dirty="0" smtClean="0"/>
              <a:t> = [</a:t>
            </a:r>
            <a:r>
              <a:rPr lang="en-US" dirty="0" err="1"/>
              <a:t>y</a:t>
            </a:r>
            <a:r>
              <a:rPr lang="en-US" baseline="30000" dirty="0" err="1" smtClean="0"/>
              <a:t>d</a:t>
            </a:r>
            <a:r>
              <a:rPr lang="en-US" dirty="0" smtClean="0"/>
              <a:t> mod N] </a:t>
            </a:r>
          </a:p>
          <a:p>
            <a:pPr lvl="1"/>
            <a:r>
              <a:rPr lang="en-US" dirty="0" smtClean="0"/>
              <a:t>We can efficiently compute e-</a:t>
            </a:r>
            <a:r>
              <a:rPr lang="en-US" dirty="0" err="1" smtClean="0"/>
              <a:t>th</a:t>
            </a:r>
            <a:r>
              <a:rPr lang="en-US" dirty="0" smtClean="0"/>
              <a:t> roots if the factorization of N is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e-</a:t>
            </a:r>
            <a:r>
              <a:rPr lang="en-US" dirty="0" err="1" smtClean="0"/>
              <a:t>th</a:t>
            </a:r>
            <a:r>
              <a:rPr lang="en-US" dirty="0" smtClean="0"/>
              <a:t>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p, q are known: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 can be computed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d = e</a:t>
            </a:r>
            <a:r>
              <a:rPr lang="en-US" baseline="30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 mod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 can be computed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can efficiently compute e-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roots modulo N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If p, q are </a:t>
            </a:r>
            <a:r>
              <a:rPr lang="en-US" i="1" dirty="0" smtClean="0">
                <a:sym typeface="Symbol"/>
              </a:rPr>
              <a:t>not</a:t>
            </a:r>
            <a:r>
              <a:rPr lang="en-US" dirty="0" smtClean="0">
                <a:sym typeface="Symbol"/>
              </a:rPr>
              <a:t> known: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computing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 is as hard as factoring 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sym typeface="Symbol"/>
              </a:rPr>
              <a:t> computing </a:t>
            </a:r>
            <a:r>
              <a:rPr lang="en-US" dirty="0" smtClean="0">
                <a:sym typeface="Symbol"/>
              </a:rPr>
              <a:t>d is as hard as factoring </a:t>
            </a:r>
            <a:r>
              <a:rPr lang="en-US" dirty="0" smtClean="0">
                <a:sym typeface="Symbol"/>
              </a:rPr>
              <a:t>N</a:t>
            </a:r>
            <a:endParaRPr lang="en-US" dirty="0">
              <a:sym typeface="Symbol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      what about computing e-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roots?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1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assumption 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“Computing e-</a:t>
            </a:r>
            <a:r>
              <a:rPr lang="en-US" dirty="0" err="1" smtClean="0"/>
              <a:t>th</a:t>
            </a:r>
            <a:r>
              <a:rPr lang="en-US" dirty="0" smtClean="0"/>
              <a:t> roots modulo N is hard”</a:t>
            </a:r>
          </a:p>
          <a:p>
            <a:pPr lvl="1"/>
            <a:r>
              <a:rPr lang="en-US" dirty="0" smtClean="0"/>
              <a:t>When the factorization of N is </a:t>
            </a:r>
            <a:r>
              <a:rPr lang="en-US" i="1" dirty="0" smtClean="0"/>
              <a:t>unknown</a:t>
            </a:r>
          </a:p>
          <a:p>
            <a:pPr lvl="1"/>
            <a:endParaRPr lang="en-US" dirty="0"/>
          </a:p>
          <a:p>
            <a:r>
              <a:rPr lang="en-US" dirty="0" smtClean="0"/>
              <a:t>Careful: it is not hard to compute e-</a:t>
            </a:r>
            <a:r>
              <a:rPr lang="en-US" dirty="0" err="1" smtClean="0"/>
              <a:t>th</a:t>
            </a:r>
            <a:r>
              <a:rPr lang="en-US" dirty="0" smtClean="0"/>
              <a:t> roots of </a:t>
            </a:r>
            <a:r>
              <a:rPr lang="en-US" i="1" dirty="0" smtClean="0"/>
              <a:t>all</a:t>
            </a:r>
            <a:r>
              <a:rPr lang="en-US" dirty="0" smtClean="0"/>
              <a:t> y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In particular, it is easy when </a:t>
            </a:r>
            <a:r>
              <a:rPr lang="en-US" dirty="0" smtClean="0">
                <a:sym typeface="Symbol" panose="05050102010706020507" pitchFamily="18" charset="2"/>
              </a:rPr>
              <a:t>y is an e-</a:t>
            </a:r>
            <a:r>
              <a:rPr lang="en-US" dirty="0" err="1" smtClean="0">
                <a:sym typeface="Symbol" panose="05050102010706020507" pitchFamily="18" charset="2"/>
              </a:rPr>
              <a:t>th</a:t>
            </a:r>
            <a:r>
              <a:rPr lang="en-US" dirty="0" smtClean="0">
                <a:sym typeface="Symbol" panose="05050102010706020507" pitchFamily="18" charset="2"/>
              </a:rPr>
              <a:t> power (over the integers, with no modular reduction)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Hard for a </a:t>
            </a:r>
            <a:r>
              <a:rPr lang="en-US" i="1" dirty="0" smtClean="0">
                <a:sym typeface="Symbol" panose="05050102010706020507" pitchFamily="18" charset="2"/>
              </a:rPr>
              <a:t>randomly chosen </a:t>
            </a:r>
            <a:r>
              <a:rPr lang="en-US" dirty="0" smtClean="0">
                <a:sym typeface="Symbol" panose="05050102010706020507" pitchFamily="18" charset="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1140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assumption (formal)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GenRSA</a:t>
            </a:r>
            <a:r>
              <a:rPr lang="en-US" dirty="0"/>
              <a:t> </a:t>
            </a:r>
            <a:r>
              <a:rPr lang="en-US" dirty="0" smtClean="0"/>
              <a:t>be an algorithm that </a:t>
            </a:r>
            <a:r>
              <a:rPr lang="en-US" dirty="0"/>
              <a:t>on input 1</a:t>
            </a:r>
            <a:r>
              <a:rPr lang="en-US" baseline="30000" dirty="0"/>
              <a:t>n</a:t>
            </a:r>
            <a:r>
              <a:rPr lang="en-US" dirty="0"/>
              <a:t>, outputs (N, e, d) with </a:t>
            </a:r>
            <a:endParaRPr lang="en-US" dirty="0" smtClean="0"/>
          </a:p>
          <a:p>
            <a:pPr lvl="1"/>
            <a:r>
              <a:rPr lang="en-US" dirty="0" smtClean="0"/>
              <a:t>N=</a:t>
            </a:r>
            <a:r>
              <a:rPr lang="en-US" dirty="0" err="1" smtClean="0"/>
              <a:t>pq</a:t>
            </a:r>
            <a:r>
              <a:rPr lang="en-US" dirty="0" smtClean="0"/>
              <a:t> a product of two distinct n-bit primes</a:t>
            </a:r>
          </a:p>
          <a:p>
            <a:pPr lvl="1"/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/>
              <a:t>= 1 mod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96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GenRSA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way to implement </a:t>
            </a:r>
            <a:r>
              <a:rPr lang="en-US" dirty="0" err="1" smtClean="0"/>
              <a:t>GenRSA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Generate uniform n-bit primes p, q</a:t>
            </a:r>
          </a:p>
          <a:p>
            <a:pPr lvl="1"/>
            <a:r>
              <a:rPr lang="en-US" dirty="0" smtClean="0"/>
              <a:t>Set N :=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 := (p-1)(q-1)</a:t>
            </a:r>
            <a:endParaRPr lang="en-US" dirty="0" smtClean="0"/>
          </a:p>
          <a:p>
            <a:pPr lvl="1"/>
            <a:r>
              <a:rPr lang="en-US" dirty="0" smtClean="0"/>
              <a:t>Choose arbitrary e with </a:t>
            </a:r>
            <a:r>
              <a:rPr lang="en-US" dirty="0" err="1" smtClean="0"/>
              <a:t>gcd</a:t>
            </a:r>
            <a:r>
              <a:rPr lang="en-US" dirty="0" smtClean="0"/>
              <a:t>(e, </a:t>
            </a:r>
            <a:r>
              <a:rPr lang="en-US" dirty="0" smtClean="0">
                <a:sym typeface="Symbol"/>
              </a:rPr>
              <a:t>(N))=1</a:t>
            </a:r>
          </a:p>
          <a:p>
            <a:pPr lvl="1"/>
            <a:r>
              <a:rPr lang="en-US" dirty="0" smtClean="0">
                <a:sym typeface="Symbol"/>
              </a:rPr>
              <a:t>Compute d := [e</a:t>
            </a:r>
            <a:r>
              <a:rPr lang="en-US" baseline="30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 mod </a:t>
            </a:r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)]</a:t>
            </a:r>
          </a:p>
          <a:p>
            <a:pPr lvl="1"/>
            <a:r>
              <a:rPr lang="en-US" dirty="0" smtClean="0">
                <a:sym typeface="Symbol"/>
              </a:rPr>
              <a:t>Output (N, e, d)</a:t>
            </a:r>
          </a:p>
          <a:p>
            <a:pPr lvl="1"/>
            <a:endParaRPr lang="en-US" dirty="0" smtClean="0">
              <a:sym typeface="Symbol"/>
            </a:endParaRPr>
          </a:p>
          <a:p>
            <a:r>
              <a:rPr lang="en-US" dirty="0"/>
              <a:t>Choice of e?</a:t>
            </a:r>
          </a:p>
          <a:p>
            <a:pPr lvl="1"/>
            <a:r>
              <a:rPr lang="en-US" dirty="0"/>
              <a:t>Not believed to affect hardness of RSA problem</a:t>
            </a:r>
          </a:p>
          <a:p>
            <a:pPr lvl="1"/>
            <a:r>
              <a:rPr lang="en-US" dirty="0"/>
              <a:t>e = 3 or e = 2</a:t>
            </a:r>
            <a:r>
              <a:rPr lang="en-US" baseline="30000" dirty="0"/>
              <a:t>16 </a:t>
            </a:r>
            <a:r>
              <a:rPr lang="en-US" dirty="0"/>
              <a:t>+ 1 for efficient </a:t>
            </a:r>
            <a:r>
              <a:rPr lang="en-US" dirty="0" smtClean="0"/>
              <a:t>exponentiation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7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14096</TotalTime>
  <Words>1390</Words>
  <Application>Microsoft Office PowerPoint</Application>
  <PresentationFormat>On-screen Show (4:3)</PresentationFormat>
  <Paragraphs>215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Brush Script MT</vt:lpstr>
      <vt:lpstr>Calibri</vt:lpstr>
      <vt:lpstr>Cambria Math</vt:lpstr>
      <vt:lpstr>Symbol</vt:lpstr>
      <vt:lpstr>Office Theme</vt:lpstr>
      <vt:lpstr>Cryptography</vt:lpstr>
      <vt:lpstr>Corollary</vt:lpstr>
      <vt:lpstr>Corollary</vt:lpstr>
      <vt:lpstr>Example</vt:lpstr>
      <vt:lpstr>Corollary</vt:lpstr>
      <vt:lpstr>Computing e-th roots</vt:lpstr>
      <vt:lpstr>The RSA assumption (informally)</vt:lpstr>
      <vt:lpstr>The RSA assumption (formal)</vt:lpstr>
      <vt:lpstr>Implementing GenRSA</vt:lpstr>
      <vt:lpstr>The RSA assumption (formal)</vt:lpstr>
      <vt:lpstr>The RSA assumption (formal)</vt:lpstr>
      <vt:lpstr>RSA and factoring</vt:lpstr>
      <vt:lpstr>Worked example (N=55, e=3)</vt:lpstr>
      <vt:lpstr>PowerPoint Presentation</vt:lpstr>
      <vt:lpstr>Cyclic groups</vt:lpstr>
      <vt:lpstr>Examples</vt:lpstr>
      <vt:lpstr>Example</vt:lpstr>
      <vt:lpstr>Example</vt:lpstr>
      <vt:lpstr>Important examples</vt:lpstr>
      <vt:lpstr>Uniform sampling</vt:lpstr>
      <vt:lpstr>Discrete-logarithm problem</vt:lpstr>
      <vt:lpstr>Examples</vt:lpstr>
      <vt:lpstr>Discrete-logarithm problem (informal)</vt:lpstr>
      <vt:lpstr>Example</vt:lpstr>
      <vt:lpstr>Discrete-logarithm problem</vt:lpstr>
      <vt:lpstr>Discrete-logarithm problem</vt:lpstr>
      <vt:lpstr>Diffie-Hellman problems</vt:lpstr>
      <vt:lpstr>Diffie-Hellman assumptions</vt:lpstr>
      <vt:lpstr>Example</vt:lpstr>
      <vt:lpstr>DDH problem</vt:lpstr>
      <vt:lpstr>Relating the Diffie-Hellman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1064</cp:revision>
  <dcterms:created xsi:type="dcterms:W3CDTF">2014-06-02T02:25:30Z</dcterms:created>
  <dcterms:modified xsi:type="dcterms:W3CDTF">2019-04-23T19:43:37Z</dcterms:modified>
</cp:coreProperties>
</file>