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18" r:id="rId2"/>
    <p:sldId id="526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525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4" r:id="rId34"/>
    <p:sldId id="51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1" autoAdjust="0"/>
    <p:restoredTop sz="94660"/>
  </p:normalViewPr>
  <p:slideViewPr>
    <p:cSldViewPr>
      <p:cViewPr varScale="1">
        <p:scale>
          <a:sx n="59" d="100"/>
          <a:sy n="59" d="100"/>
        </p:scale>
        <p:origin x="11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smtClean="0">
                <a:solidFill>
                  <a:schemeClr val="tx1"/>
                </a:solidFill>
              </a:rPr>
              <a:t>Lecture 22</a:t>
            </a:r>
            <a:endParaRPr lang="en-US" sz="40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Recall: For symmetric-key algorithms…</a:t>
            </a:r>
          </a:p>
          <a:p>
            <a:pPr lvl="1"/>
            <a:r>
              <a:rPr lang="en-US" dirty="0" smtClean="0"/>
              <a:t>Block cipher with n-bit key </a:t>
            </a:r>
            <a:r>
              <a:rPr lang="en-US" dirty="0" smtClean="0">
                <a:sym typeface="Symbol"/>
              </a:rPr>
              <a:t> security against 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-time attacks = n-bit security</a:t>
            </a:r>
          </a:p>
          <a:p>
            <a:pPr lvl="1"/>
            <a:r>
              <a:rPr lang="en-US" dirty="0" smtClean="0">
                <a:sym typeface="Symbol"/>
              </a:rPr>
              <a:t>Hash function with 2n-bit output </a:t>
            </a:r>
            <a:r>
              <a:rPr lang="en-US" dirty="0">
                <a:sym typeface="Symbol"/>
              </a:rPr>
              <a:t> security against </a:t>
            </a: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-time attacks = n-bit security</a:t>
            </a:r>
          </a:p>
          <a:p>
            <a:r>
              <a:rPr lang="en-US" dirty="0">
                <a:sym typeface="Symbol"/>
              </a:rPr>
              <a:t>F</a:t>
            </a:r>
            <a:r>
              <a:rPr lang="en-US" dirty="0" smtClean="0">
                <a:sym typeface="Symbol"/>
              </a:rPr>
              <a:t>actoring of a modulus of size 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(i.e., length n) using exhaustive search takes 2</a:t>
            </a:r>
            <a:r>
              <a:rPr lang="en-US" baseline="30000" dirty="0" smtClean="0">
                <a:sym typeface="Symbol"/>
              </a:rPr>
              <a:t>n/2</a:t>
            </a:r>
            <a:r>
              <a:rPr lang="en-US" dirty="0" smtClean="0">
                <a:sym typeface="Symbol"/>
              </a:rPr>
              <a:t> time</a:t>
            </a:r>
          </a:p>
          <a:p>
            <a:r>
              <a:rPr lang="en-US" dirty="0">
                <a:sym typeface="Symbol"/>
              </a:rPr>
              <a:t>C</a:t>
            </a:r>
            <a:r>
              <a:rPr lang="en-US" dirty="0" smtClean="0">
                <a:sym typeface="Symbol"/>
              </a:rPr>
              <a:t>omputing discrete logarithms in a group of order 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takes 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time</a:t>
            </a:r>
          </a:p>
          <a:p>
            <a:pPr lvl="1"/>
            <a:r>
              <a:rPr lang="en-US" dirty="0" smtClean="0">
                <a:sym typeface="Symbol"/>
              </a:rPr>
              <a:t>Are these the best possible algorithms?</a:t>
            </a:r>
            <a:endParaRPr lang="en-US" dirty="0">
              <a:sym typeface="Symbol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8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exist algorithms factoring an integer N that run in </a:t>
            </a:r>
            <a:r>
              <a:rPr lang="en-US" i="1" dirty="0" smtClean="0"/>
              <a:t>much less </a:t>
            </a:r>
            <a:r>
              <a:rPr lang="en-US" dirty="0" smtClean="0"/>
              <a:t>than 2</a:t>
            </a:r>
            <a:r>
              <a:rPr lang="en-US" baseline="30000" dirty="0" smtClean="0"/>
              <a:t>ǁNǁ/2</a:t>
            </a:r>
            <a:r>
              <a:rPr lang="en-US" dirty="0" smtClean="0"/>
              <a:t> time</a:t>
            </a:r>
          </a:p>
          <a:p>
            <a:endParaRPr lang="en-US" dirty="0" smtClean="0"/>
          </a:p>
          <a:p>
            <a:r>
              <a:rPr lang="en-US" dirty="0" smtClean="0"/>
              <a:t>Best known algorithm (asymptotically): </a:t>
            </a:r>
            <a:r>
              <a:rPr lang="en-US" i="1" dirty="0" smtClean="0"/>
              <a:t>general number field sieve</a:t>
            </a:r>
          </a:p>
          <a:p>
            <a:pPr lvl="1"/>
            <a:r>
              <a:rPr lang="en-US" dirty="0" smtClean="0"/>
              <a:t>Running time (heuristic): 2</a:t>
            </a:r>
            <a:r>
              <a:rPr lang="en-US" baseline="30000" dirty="0" smtClean="0"/>
              <a:t>O(</a:t>
            </a:r>
            <a:r>
              <a:rPr lang="en-US" baseline="30000" dirty="0" smtClean="0">
                <a:latin typeface="Calibri"/>
              </a:rPr>
              <a:t>ǁN</a:t>
            </a:r>
            <a:r>
              <a:rPr lang="en-US" baseline="30000" dirty="0" smtClean="0"/>
              <a:t>ǁ</a:t>
            </a:r>
            <a:r>
              <a:rPr lang="en-US" sz="2400" baseline="60000" dirty="0" smtClean="0"/>
              <a:t>1/3 </a:t>
            </a:r>
            <a:r>
              <a:rPr lang="en-US" baseline="30000" dirty="0" smtClean="0"/>
              <a:t>log</a:t>
            </a:r>
            <a:r>
              <a:rPr lang="en-US" sz="2400" baseline="60000" dirty="0" smtClean="0"/>
              <a:t>2/3</a:t>
            </a:r>
            <a:r>
              <a:rPr lang="en-US" baseline="30000" dirty="0" smtClean="0"/>
              <a:t> </a:t>
            </a:r>
            <a:r>
              <a:rPr lang="en-US" baseline="30000" dirty="0" err="1" smtClean="0"/>
              <a:t>ǁNǁ</a:t>
            </a:r>
            <a:r>
              <a:rPr lang="en-US" baseline="30000" dirty="0" smtClean="0"/>
              <a:t>)</a:t>
            </a:r>
          </a:p>
          <a:p>
            <a:pPr lvl="1"/>
            <a:r>
              <a:rPr lang="en-US" dirty="0" smtClean="0"/>
              <a:t>Makes a huge difference in practice!</a:t>
            </a:r>
          </a:p>
          <a:p>
            <a:pPr lvl="1"/>
            <a:r>
              <a:rPr lang="en-US" dirty="0" smtClean="0"/>
              <a:t>Exact constant term also important!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</a:t>
            </a:r>
            <a:r>
              <a:rPr lang="en-US" dirty="0" err="1" smtClean="0"/>
              <a:t>dlog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classes of algorithms:</a:t>
            </a:r>
          </a:p>
          <a:p>
            <a:pPr lvl="1"/>
            <a:r>
              <a:rPr lang="en-US" dirty="0" smtClean="0"/>
              <a:t>Ones that work for </a:t>
            </a:r>
            <a:r>
              <a:rPr lang="en-US" i="1" dirty="0" smtClean="0"/>
              <a:t>arbitrary</a:t>
            </a:r>
            <a:r>
              <a:rPr lang="en-US" dirty="0" smtClean="0"/>
              <a:t> (“generic”) groups</a:t>
            </a:r>
          </a:p>
          <a:p>
            <a:pPr lvl="1"/>
            <a:r>
              <a:rPr lang="en-US" dirty="0" smtClean="0"/>
              <a:t>Ones that target </a:t>
            </a:r>
            <a:r>
              <a:rPr lang="en-US" i="1" dirty="0" smtClean="0"/>
              <a:t>specific</a:t>
            </a:r>
            <a:r>
              <a:rPr lang="en-US" dirty="0" smtClean="0"/>
              <a:t> groups</a:t>
            </a:r>
          </a:p>
          <a:p>
            <a:pPr lvl="2"/>
            <a:r>
              <a:rPr lang="en-US" dirty="0" smtClean="0"/>
              <a:t>Recall that in some groups the problem is not even hard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</a:t>
            </a:r>
            <a:r>
              <a:rPr lang="en-US" dirty="0" err="1" smtClean="0"/>
              <a:t>dlog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“generic” </a:t>
            </a:r>
            <a:r>
              <a:rPr lang="en-US" dirty="0" err="1" smtClean="0"/>
              <a:t>dlog</a:t>
            </a:r>
            <a:r>
              <a:rPr lang="en-US" dirty="0" smtClean="0"/>
              <a:t> algorithms in a group of order </a:t>
            </a:r>
            <a:r>
              <a:rPr lang="en-US" dirty="0">
                <a:sym typeface="Symbol"/>
              </a:rPr>
              <a:t> </a:t>
            </a:r>
            <a:r>
              <a:rPr lang="en-US" dirty="0" smtClean="0">
                <a:sym typeface="Symbol"/>
              </a:rPr>
              <a:t>2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take time </a:t>
            </a:r>
            <a:r>
              <a:rPr lang="en-US" dirty="0"/>
              <a:t>2</a:t>
            </a:r>
            <a:r>
              <a:rPr lang="en-US" baseline="30000" dirty="0"/>
              <a:t>n/2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sym typeface="Symbol"/>
              </a:rPr>
              <a:t>This </a:t>
            </a:r>
            <a:r>
              <a:rPr lang="en-US" dirty="0">
                <a:sym typeface="Symbol"/>
              </a:rPr>
              <a:t>is known to be optimal </a:t>
            </a:r>
            <a:r>
              <a:rPr lang="en-US" dirty="0" smtClean="0">
                <a:sym typeface="Symbol"/>
              </a:rPr>
              <a:t>(for </a:t>
            </a:r>
            <a:r>
              <a:rPr lang="en-US" dirty="0">
                <a:sym typeface="Symbol"/>
              </a:rPr>
              <a:t>generic </a:t>
            </a:r>
            <a:r>
              <a:rPr lang="en-US" dirty="0" smtClean="0">
                <a:sym typeface="Symbol"/>
              </a:rPr>
              <a:t>algorithms)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</a:t>
            </a:r>
            <a:r>
              <a:rPr lang="en-US" dirty="0" err="1" smtClean="0"/>
              <a:t>dlog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Best known algorithm for (subgroups of)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: </a:t>
            </a:r>
            <a:r>
              <a:rPr lang="en-US" i="1" dirty="0" smtClean="0">
                <a:ea typeface="Cambria Math"/>
              </a:rPr>
              <a:t>number field sieve</a:t>
            </a:r>
            <a:endParaRPr lang="en-US" dirty="0" smtClean="0">
              <a:ea typeface="Cambria Math"/>
            </a:endParaRPr>
          </a:p>
          <a:p>
            <a:pPr lvl="1"/>
            <a:r>
              <a:rPr lang="en-US" dirty="0" smtClean="0">
                <a:ea typeface="Cambria Math"/>
              </a:rPr>
              <a:t>Running time (heuristic): </a:t>
            </a:r>
            <a:r>
              <a:rPr lang="en-US" dirty="0" smtClean="0"/>
              <a:t>2</a:t>
            </a:r>
            <a:r>
              <a:rPr lang="en-US" baseline="30000" dirty="0" smtClean="0"/>
              <a:t>O(ǁpǁ</a:t>
            </a:r>
            <a:r>
              <a:rPr lang="en-US" sz="2400" baseline="60000" dirty="0" smtClean="0"/>
              <a:t>1/3 </a:t>
            </a:r>
            <a:r>
              <a:rPr lang="en-US" baseline="30000" dirty="0" smtClean="0"/>
              <a:t>log</a:t>
            </a:r>
            <a:r>
              <a:rPr lang="en-US" sz="2400" baseline="60000" dirty="0" smtClean="0"/>
              <a:t>2/3</a:t>
            </a:r>
            <a:r>
              <a:rPr lang="en-US" baseline="30000" dirty="0" smtClean="0"/>
              <a:t> </a:t>
            </a:r>
            <a:r>
              <a:rPr lang="en-US" baseline="30000" dirty="0" err="1" smtClean="0"/>
              <a:t>ǁpǁ</a:t>
            </a:r>
            <a:r>
              <a:rPr lang="en-US" baseline="30000" dirty="0" smtClean="0"/>
              <a:t>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For (appropriately chosen) elliptic-curve groups, nothing better than generic algorithms is known!</a:t>
            </a:r>
          </a:p>
          <a:p>
            <a:pPr lvl="1"/>
            <a:r>
              <a:rPr lang="en-US" dirty="0" smtClean="0"/>
              <a:t>This is why elliptic-curve groups can allow for more-efficient cryptography</a:t>
            </a:r>
          </a:p>
        </p:txBody>
      </p:sp>
    </p:spTree>
    <p:extLst>
      <p:ext uri="{BB962C8B-B14F-4D97-AF65-F5344CB8AC3E}">
        <p14:creationId xmlns:p14="http://schemas.microsoft.com/office/powerpoint/2010/main" val="23147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29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recommended by NIST (112-bit security):</a:t>
            </a:r>
          </a:p>
          <a:p>
            <a:pPr lvl="1"/>
            <a:r>
              <a:rPr lang="en-US" dirty="0" smtClean="0"/>
              <a:t>Factoring</a:t>
            </a:r>
            <a:r>
              <a:rPr lang="en-US" dirty="0"/>
              <a:t>:</a:t>
            </a:r>
            <a:r>
              <a:rPr lang="en-US" dirty="0" smtClean="0"/>
              <a:t> 2048-bit modulus</a:t>
            </a:r>
          </a:p>
          <a:p>
            <a:pPr lvl="1"/>
            <a:r>
              <a:rPr lang="en-US" dirty="0" err="1" smtClean="0"/>
              <a:t>Dlog</a:t>
            </a:r>
            <a:r>
              <a:rPr lang="en-US" dirty="0" smtClean="0"/>
              <a:t>, order-q subgroup of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: </a:t>
            </a:r>
            <a:r>
              <a:rPr lang="en-US" dirty="0" err="1" smtClean="0">
                <a:latin typeface="Calibri"/>
                <a:ea typeface="Cambria Math"/>
              </a:rPr>
              <a:t>ǁq</a:t>
            </a:r>
            <a:r>
              <a:rPr lang="en-US" dirty="0" err="1" smtClean="0">
                <a:ea typeface="Cambria Math"/>
              </a:rPr>
              <a:t>ǁ</a:t>
            </a:r>
            <a:r>
              <a:rPr lang="en-US" dirty="0" smtClean="0">
                <a:ea typeface="Cambria Math"/>
              </a:rPr>
              <a:t>=224, </a:t>
            </a:r>
            <a:r>
              <a:rPr lang="en-US" dirty="0" err="1" smtClean="0">
                <a:ea typeface="Cambria Math"/>
              </a:rPr>
              <a:t>ǁpǁ</a:t>
            </a:r>
            <a:r>
              <a:rPr lang="en-US" dirty="0" smtClean="0">
                <a:ea typeface="Cambria Math"/>
              </a:rPr>
              <a:t>=2048</a:t>
            </a:r>
          </a:p>
          <a:p>
            <a:pPr lvl="2"/>
            <a:r>
              <a:rPr lang="en-US" dirty="0" smtClean="0">
                <a:ea typeface="Cambria Math"/>
              </a:rPr>
              <a:t>Addresses both generic and specific algorithms</a:t>
            </a:r>
          </a:p>
          <a:p>
            <a:pPr lvl="1"/>
            <a:r>
              <a:rPr lang="en-US" dirty="0" err="1" smtClean="0">
                <a:ea typeface="Cambria Math"/>
              </a:rPr>
              <a:t>Dlog</a:t>
            </a:r>
            <a:r>
              <a:rPr lang="en-US" dirty="0" smtClean="0">
                <a:ea typeface="Cambria Math"/>
              </a:rPr>
              <a:t>, elliptic-curve group of order q: </a:t>
            </a:r>
            <a:r>
              <a:rPr lang="en-US" dirty="0" err="1" smtClean="0">
                <a:ea typeface="Cambria Math"/>
              </a:rPr>
              <a:t>ǁqǁ</a:t>
            </a:r>
            <a:r>
              <a:rPr lang="en-US" dirty="0" smtClean="0">
                <a:ea typeface="Cambria Math"/>
              </a:rPr>
              <a:t>=224 bits</a:t>
            </a:r>
          </a:p>
          <a:p>
            <a:pPr lvl="1"/>
            <a:endParaRPr lang="en-US" dirty="0">
              <a:ea typeface="Cambria Math"/>
            </a:endParaRPr>
          </a:p>
          <a:p>
            <a:r>
              <a:rPr lang="en-US" dirty="0" smtClean="0">
                <a:ea typeface="Cambria Math"/>
              </a:rPr>
              <a:t>Much longer than for symmetric-key algorithms!</a:t>
            </a:r>
          </a:p>
          <a:p>
            <a:pPr lvl="1"/>
            <a:r>
              <a:rPr lang="en-US" dirty="0" smtClean="0">
                <a:ea typeface="Cambria Math"/>
              </a:rPr>
              <a:t>Explains in part why public-key crypto is less efficient than symmetric-key crypto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7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Back to cryptography…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Private-key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Private-key cryptography allows two users who </a:t>
            </a:r>
            <a:r>
              <a:rPr lang="en-US" i="1" dirty="0"/>
              <a:t>share a </a:t>
            </a:r>
            <a:r>
              <a:rPr lang="en-US" i="1" dirty="0" smtClean="0"/>
              <a:t>secret key </a:t>
            </a:r>
            <a:r>
              <a:rPr lang="en-US" dirty="0"/>
              <a:t>to </a:t>
            </a:r>
            <a:r>
              <a:rPr lang="en-US" dirty="0" smtClean="0"/>
              <a:t>establish a “secure channel”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need to share a secret key has several drawbacks…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key-distribution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How do users share a key in the first place?</a:t>
            </a:r>
          </a:p>
          <a:p>
            <a:pPr lvl="1"/>
            <a:r>
              <a:rPr lang="en-US" dirty="0" smtClean="0"/>
              <a:t>Need to share the key using a secure channel…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 smtClean="0"/>
              <a:t>This problem can be solved in some settings</a:t>
            </a:r>
          </a:p>
          <a:p>
            <a:pPr lvl="1"/>
            <a:r>
              <a:rPr lang="en-US" dirty="0" smtClean="0"/>
              <a:t>E.g., physical proximity, trusted courier, …</a:t>
            </a:r>
          </a:p>
          <a:p>
            <a:pPr lvl="1"/>
            <a:r>
              <a:rPr lang="en-US" dirty="0" smtClean="0"/>
              <a:t>Note: this does not make private-key cryptography useless!</a:t>
            </a:r>
          </a:p>
          <a:p>
            <a:endParaRPr lang="en-US" dirty="0" smtClean="0"/>
          </a:p>
          <a:p>
            <a:r>
              <a:rPr lang="en-US" dirty="0" smtClean="0"/>
              <a:t>Can be difficult, expensive, or impossible to solve in other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key-management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an organization with N employees, where each pair of employees might need to communicate securely</a:t>
            </a:r>
          </a:p>
          <a:p>
            <a:pPr lvl="1"/>
            <a:endParaRPr lang="en-US" dirty="0"/>
          </a:p>
          <a:p>
            <a:r>
              <a:rPr lang="en-US" dirty="0" smtClean="0"/>
              <a:t>Solution using private-key cryptography:</a:t>
            </a:r>
          </a:p>
          <a:p>
            <a:pPr lvl="1"/>
            <a:r>
              <a:rPr lang="en-US" dirty="0" smtClean="0"/>
              <a:t>Each user shares a key with all other users</a:t>
            </a:r>
          </a:p>
          <a:p>
            <a:pPr lvl="1">
              <a:buFont typeface="Symbol"/>
              <a:buChar char="Þ"/>
            </a:pPr>
            <a:r>
              <a:rPr lang="en-US" dirty="0" smtClean="0">
                <a:sym typeface="Symbol"/>
              </a:rPr>
              <a:t> Each user must store/manage N-1 secret keys!</a:t>
            </a:r>
          </a:p>
          <a:p>
            <a:pPr lvl="1">
              <a:buFont typeface="Symbol"/>
              <a:buChar char="Þ"/>
            </a:pPr>
            <a:r>
              <a:rPr lang="en-US" dirty="0" smtClean="0">
                <a:sym typeface="Symbol"/>
              </a:rPr>
              <a:t> O(N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 keys overall!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3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Cyclic group G of order q with generator g</a:t>
            </a:r>
            <a:r>
              <a:rPr lang="en-US" dirty="0">
                <a:sym typeface="Symbol" panose="05050102010706020507" pitchFamily="18" charset="2"/>
              </a:rPr>
              <a:t>  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/>
              <a:t>G = {g</a:t>
            </a:r>
            <a:r>
              <a:rPr lang="en-US" baseline="30000" dirty="0" smtClean="0"/>
              <a:t>0</a:t>
            </a:r>
            <a:r>
              <a:rPr lang="en-US" dirty="0" smtClean="0"/>
              <a:t>, g</a:t>
            </a:r>
            <a:r>
              <a:rPr lang="en-US" baseline="30000" dirty="0" smtClean="0"/>
              <a:t>1</a:t>
            </a:r>
            <a:r>
              <a:rPr lang="en-US" dirty="0" smtClean="0"/>
              <a:t>, …, g</a:t>
            </a:r>
            <a:r>
              <a:rPr lang="en-US" baseline="30000" dirty="0" smtClean="0"/>
              <a:t>q-1</a:t>
            </a:r>
            <a:r>
              <a:rPr lang="en-US" dirty="0" smtClean="0"/>
              <a:t>}</a:t>
            </a:r>
          </a:p>
          <a:p>
            <a:r>
              <a:rPr lang="en-US" dirty="0" smtClean="0"/>
              <a:t>For any h </a:t>
            </a:r>
            <a:r>
              <a:rPr lang="en-US" dirty="0" smtClean="0">
                <a:sym typeface="Symbol" panose="05050102010706020507" pitchFamily="18" charset="2"/>
              </a:rPr>
              <a:t> G, define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g</a:t>
            </a:r>
            <a:r>
              <a:rPr lang="en-US" dirty="0" smtClean="0"/>
              <a:t> h </a:t>
            </a:r>
            <a:r>
              <a:rPr lang="en-US" dirty="0" smtClean="0">
                <a:sym typeface="Symbol" panose="05050102010706020507" pitchFamily="18" charset="2"/>
              </a:rPr>
              <a:t> {0, …, q-1} as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            </a:t>
            </a:r>
            <a:r>
              <a:rPr lang="en-US" dirty="0" err="1" smtClean="0">
                <a:sym typeface="Symbol" panose="05050102010706020507" pitchFamily="18" charset="2"/>
              </a:rPr>
              <a:t>log</a:t>
            </a:r>
            <a:r>
              <a:rPr lang="en-US" baseline="-25000" dirty="0" err="1" smtClean="0">
                <a:sym typeface="Symbol" panose="05050102010706020507" pitchFamily="18" charset="2"/>
              </a:rPr>
              <a:t>g</a:t>
            </a:r>
            <a:r>
              <a:rPr lang="en-US" dirty="0" smtClean="0">
                <a:sym typeface="Symbol" panose="05050102010706020507" pitchFamily="18" charset="2"/>
              </a:rPr>
              <a:t> h = x  </a:t>
            </a:r>
            <a:r>
              <a:rPr lang="en-US" dirty="0" err="1" smtClean="0">
                <a:sym typeface="Symbol" panose="05050102010706020507" pitchFamily="18" charset="2"/>
              </a:rPr>
              <a:t>g</a:t>
            </a:r>
            <a:r>
              <a:rPr lang="en-US" baseline="30000" dirty="0" err="1" smtClean="0">
                <a:sym typeface="Symbol" panose="05050102010706020507" pitchFamily="18" charset="2"/>
              </a:rPr>
              <a:t>x</a:t>
            </a:r>
            <a:r>
              <a:rPr lang="en-US" dirty="0" smtClean="0">
                <a:sym typeface="Symbol" panose="05050102010706020507" pitchFamily="18" charset="2"/>
              </a:rPr>
              <a:t> = h</a:t>
            </a:r>
          </a:p>
          <a:p>
            <a:r>
              <a:rPr lang="en-US" dirty="0" smtClean="0">
                <a:sym typeface="Symbol" panose="05050102010706020507" pitchFamily="18" charset="2"/>
              </a:rPr>
              <a:t>The discrete logarithm problem in G is to compute </a:t>
            </a:r>
            <a:r>
              <a:rPr lang="en-US" dirty="0" err="1" smtClean="0">
                <a:sym typeface="Symbol" panose="05050102010706020507" pitchFamily="18" charset="2"/>
              </a:rPr>
              <a:t>log</a:t>
            </a:r>
            <a:r>
              <a:rPr lang="en-US" baseline="-25000" dirty="0" err="1" smtClean="0">
                <a:sym typeface="Symbol" panose="05050102010706020507" pitchFamily="18" charset="2"/>
              </a:rPr>
              <a:t>g</a:t>
            </a:r>
            <a:r>
              <a:rPr lang="en-US" dirty="0" smtClean="0">
                <a:sym typeface="Symbol" panose="05050102010706020507" pitchFamily="18" charset="2"/>
              </a:rPr>
              <a:t> h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We also discussed the (related, but not identical) </a:t>
            </a:r>
            <a:r>
              <a:rPr lang="en-US" dirty="0" err="1" smtClean="0">
                <a:sym typeface="Symbol" panose="05050102010706020507" pitchFamily="18" charset="2"/>
              </a:rPr>
              <a:t>Diffie</a:t>
            </a:r>
            <a:r>
              <a:rPr lang="en-US" dirty="0" smtClean="0">
                <a:sym typeface="Symbol" panose="05050102010706020507" pitchFamily="18" charset="2"/>
              </a:rPr>
              <a:t>-Hellman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Lack of support for “open systems”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two users </a:t>
            </a:r>
            <a:r>
              <a:rPr lang="en-US" i="1" dirty="0" smtClean="0"/>
              <a:t>who have no prior relationship</a:t>
            </a:r>
            <a:r>
              <a:rPr lang="en-US" dirty="0" smtClean="0"/>
              <a:t> want to communicate securely</a:t>
            </a:r>
          </a:p>
          <a:p>
            <a:pPr lvl="1"/>
            <a:r>
              <a:rPr lang="en-US" dirty="0" smtClean="0"/>
              <a:t>When would they ever have shared a key?</a:t>
            </a:r>
          </a:p>
          <a:p>
            <a:pPr lvl="1"/>
            <a:endParaRPr lang="en-US" dirty="0"/>
          </a:p>
          <a:p>
            <a:r>
              <a:rPr lang="en-US" dirty="0" smtClean="0"/>
              <a:t>This happens all the time!</a:t>
            </a:r>
          </a:p>
          <a:p>
            <a:pPr lvl="1"/>
            <a:r>
              <a:rPr lang="en-US" dirty="0" smtClean="0"/>
              <a:t>Customer sending credit-card data to merchant</a:t>
            </a:r>
          </a:p>
          <a:p>
            <a:pPr lvl="1"/>
            <a:r>
              <a:rPr lang="en-US" dirty="0" smtClean="0"/>
              <a:t>Contacting a friend-of-a-friend on social media</a:t>
            </a:r>
          </a:p>
          <a:p>
            <a:pPr lvl="1"/>
            <a:r>
              <a:rPr lang="en-US" dirty="0" smtClean="0"/>
              <a:t>Emailing a colleague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73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“Classical” cryptography </a:t>
            </a:r>
            <a:br>
              <a:rPr lang="en-US" dirty="0" smtClean="0"/>
            </a:br>
            <a:r>
              <a:rPr lang="en-US" dirty="0" smtClean="0"/>
              <a:t>offers no solution </a:t>
            </a:r>
            <a:br>
              <a:rPr lang="en-US" dirty="0" smtClean="0"/>
            </a:br>
            <a:r>
              <a:rPr lang="en-US" dirty="0" smtClean="0"/>
              <a:t>to these problems!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789" y="1600200"/>
            <a:ext cx="9733189" cy="7764369"/>
          </a:xfrm>
        </p:spPr>
      </p:pic>
    </p:spTree>
    <p:extLst>
      <p:ext uri="{BB962C8B-B14F-4D97-AF65-F5344CB8AC3E}">
        <p14:creationId xmlns:p14="http://schemas.microsoft.com/office/powerpoint/2010/main" val="4002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directions…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ideas:</a:t>
            </a:r>
          </a:p>
          <a:p>
            <a:pPr lvl="1"/>
            <a:r>
              <a:rPr lang="en-US" dirty="0" smtClean="0"/>
              <a:t>Some problems exhibit </a:t>
            </a:r>
            <a:r>
              <a:rPr lang="en-US" i="1" dirty="0" smtClean="0"/>
              <a:t>asymmetry</a:t>
            </a:r>
            <a:r>
              <a:rPr lang="en-US" dirty="0"/>
              <a:t> </a:t>
            </a:r>
            <a:r>
              <a:rPr lang="en-US" dirty="0" smtClean="0"/>
              <a:t>– easy to compute, but hard to invert (factoring, RSA, group exponentiation, …)</a:t>
            </a:r>
          </a:p>
          <a:p>
            <a:pPr lvl="1"/>
            <a:r>
              <a:rPr lang="en-US" dirty="0" smtClean="0"/>
              <a:t>Use this asymmetry to enable two parties to agree on a shared secret key via public discussion(!)</a:t>
            </a:r>
          </a:p>
          <a:p>
            <a:pPr lvl="2"/>
            <a:r>
              <a:rPr lang="en-US" i="1" dirty="0" smtClean="0"/>
              <a:t>Key exchange</a:t>
            </a:r>
          </a:p>
        </p:txBody>
      </p:sp>
    </p:spTree>
    <p:extLst>
      <p:ext uri="{BB962C8B-B14F-4D97-AF65-F5344CB8AC3E}">
        <p14:creationId xmlns:p14="http://schemas.microsoft.com/office/powerpoint/2010/main" val="40844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 exchange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3047229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3047229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>
          <a:xfrm>
            <a:off x="2286000" y="1981200"/>
            <a:ext cx="2438400" cy="1371600"/>
          </a:xfrm>
          <a:prstGeom prst="wedgeEllipseCallout">
            <a:avLst>
              <a:gd name="adj1" fmla="val -66729"/>
              <a:gd name="adj2" fmla="val 51555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6" name="Oval Callout 5"/>
          <p:cNvSpPr/>
          <p:nvPr/>
        </p:nvSpPr>
        <p:spPr>
          <a:xfrm>
            <a:off x="4267200" y="1676400"/>
            <a:ext cx="3071397" cy="1370829"/>
          </a:xfrm>
          <a:prstGeom prst="wedgeEllipseCallout">
            <a:avLst>
              <a:gd name="adj1" fmla="val 24586"/>
              <a:gd name="adj2" fmla="val 76583"/>
            </a:avLst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…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04672" y="4572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95872" y="45720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0400" y="502920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62400" y="4495800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Enc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(m)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5778" y="5910590"/>
            <a:ext cx="7992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Secure against an eavesdropper who sees everything!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29" grpId="0"/>
      <p:bldP spid="30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formally…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3047229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3047229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00400" y="434340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335280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4343400" y="3557012"/>
            <a:ext cx="683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· · </a:t>
            </a:r>
            <a:r>
              <a:rPr lang="en-US" sz="3200" dirty="0"/>
              <a:t>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57200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dirty="0" smtClean="0">
                <a:sym typeface="Symbol"/>
              </a:rPr>
              <a:t>{0,1}</a:t>
            </a:r>
            <a:r>
              <a:rPr lang="en-US" sz="2400" baseline="30000" dirty="0" smtClean="0">
                <a:sym typeface="Symbol"/>
              </a:rPr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457200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dirty="0" smtClean="0">
                <a:sym typeface="Symbol"/>
              </a:rPr>
              <a:t>{0,1}</a:t>
            </a:r>
            <a:r>
              <a:rPr lang="en-US" sz="2400" baseline="30000" dirty="0" smtClean="0">
                <a:sym typeface="Symbol"/>
              </a:rPr>
              <a:t>n</a:t>
            </a:r>
            <a:endParaRPr lang="en-US" dirty="0"/>
          </a:p>
        </p:txBody>
      </p:sp>
      <p:sp>
        <p:nvSpPr>
          <p:cNvPr id="10" name="Wave 9"/>
          <p:cNvSpPr/>
          <p:nvPr/>
        </p:nvSpPr>
        <p:spPr>
          <a:xfrm>
            <a:off x="3429000" y="2971800"/>
            <a:ext cx="2514600" cy="1600200"/>
          </a:xfrm>
          <a:prstGeom prst="wave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4822" y="5486400"/>
            <a:ext cx="7810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Security goal</a:t>
            </a:r>
            <a:r>
              <a:rPr lang="en-US" sz="2400" dirty="0" smtClean="0"/>
              <a:t>: even after observing the transcript, the shared </a:t>
            </a:r>
            <a:br>
              <a:rPr lang="en-US" sz="2400" dirty="0" smtClean="0"/>
            </a:br>
            <a:r>
              <a:rPr lang="en-US" sz="2400" dirty="0" smtClean="0"/>
              <a:t>key k should be indistinguishable from a uniform key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98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 a key-exchange protocol </a:t>
            </a:r>
            <a:r>
              <a:rPr lang="en-US" dirty="0" smtClean="0">
                <a:sym typeface="Symbol"/>
              </a:rPr>
              <a:t> and an attacker (passive eavesdropper) A</a:t>
            </a:r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Define the following experiment KE</a:t>
            </a:r>
            <a:r>
              <a:rPr lang="en-US" baseline="-25000" dirty="0" smtClean="0">
                <a:sym typeface="Symbol"/>
              </a:rPr>
              <a:t>A,</a:t>
            </a:r>
            <a:r>
              <a:rPr lang="en-US" dirty="0" smtClean="0">
                <a:sym typeface="Symbol"/>
              </a:rPr>
              <a:t> 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(n):</a:t>
            </a:r>
          </a:p>
          <a:p>
            <a:pPr lvl="1"/>
            <a:r>
              <a:rPr lang="en-US" dirty="0" smtClean="0">
                <a:sym typeface="Symbol"/>
              </a:rPr>
              <a:t>Honest parties run  using security parameter n, resulting in a transcript </a:t>
            </a:r>
            <a:r>
              <a:rPr lang="en-US" b="1" dirty="0" smtClean="0">
                <a:sym typeface="Symbol"/>
              </a:rPr>
              <a:t>trans</a:t>
            </a:r>
            <a:r>
              <a:rPr lang="en-US" dirty="0" smtClean="0">
                <a:sym typeface="Symbol"/>
              </a:rPr>
              <a:t> and (shared) key k</a:t>
            </a:r>
          </a:p>
          <a:p>
            <a:pPr lvl="1"/>
            <a:r>
              <a:rPr lang="en-US" dirty="0" smtClean="0">
                <a:sym typeface="Symbol"/>
              </a:rPr>
              <a:t>Choose uniform bit b. If b=0, then set k’=k; if b=1, then choose uniform k’{0,1}</a:t>
            </a:r>
            <a:r>
              <a:rPr lang="en-US" baseline="30000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 </a:t>
            </a:r>
          </a:p>
          <a:p>
            <a:pPr lvl="1"/>
            <a:r>
              <a:rPr lang="en-US" dirty="0" smtClean="0">
                <a:sym typeface="Symbol"/>
              </a:rPr>
              <a:t>Give </a:t>
            </a:r>
            <a:r>
              <a:rPr lang="en-US" b="1" dirty="0" smtClean="0">
                <a:sym typeface="Symbol"/>
              </a:rPr>
              <a:t>trans</a:t>
            </a:r>
            <a:r>
              <a:rPr lang="en-US" dirty="0" smtClean="0">
                <a:sym typeface="Symbol"/>
              </a:rPr>
              <a:t> and k’ to A, which outputs a bit b’</a:t>
            </a:r>
          </a:p>
          <a:p>
            <a:pPr lvl="1"/>
            <a:r>
              <a:rPr lang="en-US" dirty="0" err="1" smtClean="0">
                <a:sym typeface="Symbol"/>
              </a:rPr>
              <a:t>Exp’t</a:t>
            </a:r>
            <a:r>
              <a:rPr lang="en-US" dirty="0" smtClean="0">
                <a:sym typeface="Symbol"/>
              </a:rPr>
              <a:t> evaluates to 1 (A </a:t>
            </a:r>
            <a:r>
              <a:rPr lang="en-US" i="1" dirty="0" smtClean="0">
                <a:sym typeface="Symbol"/>
              </a:rPr>
              <a:t>succeeds</a:t>
            </a:r>
            <a:r>
              <a:rPr lang="en-US" dirty="0" smtClean="0">
                <a:sym typeface="Symbol"/>
              </a:rPr>
              <a:t>) if b’=b</a:t>
            </a:r>
          </a:p>
        </p:txBody>
      </p:sp>
    </p:spTree>
    <p:extLst>
      <p:ext uri="{BB962C8B-B14F-4D97-AF65-F5344CB8AC3E}">
        <p14:creationId xmlns:p14="http://schemas.microsoft.com/office/powerpoint/2010/main" val="339724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Key-exchange protocol </a:t>
            </a:r>
            <a:r>
              <a:rPr lang="en-US" dirty="0" smtClean="0">
                <a:sym typeface="Symbol"/>
              </a:rPr>
              <a:t> is </a:t>
            </a:r>
            <a:r>
              <a:rPr lang="en-US" i="1" dirty="0" smtClean="0">
                <a:sym typeface="Symbol"/>
              </a:rPr>
              <a:t>secure</a:t>
            </a:r>
            <a:r>
              <a:rPr lang="en-US" dirty="0" smtClean="0">
                <a:sym typeface="Symbol"/>
              </a:rPr>
              <a:t> (against passive eavesdropping) if for all probabilistic, poly-time A it holds that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   </a:t>
            </a:r>
            <a:r>
              <a:rPr lang="en-US" dirty="0" err="1" smtClean="0">
                <a:sym typeface="Symbol"/>
              </a:rPr>
              <a:t>Pr</a:t>
            </a:r>
            <a:r>
              <a:rPr lang="en-US" dirty="0" smtClean="0">
                <a:sym typeface="Symbol"/>
              </a:rPr>
              <a:t>[KE</a:t>
            </a:r>
            <a:r>
              <a:rPr lang="en-US" baseline="-25000" dirty="0" smtClean="0">
                <a:sym typeface="Symbol"/>
              </a:rPr>
              <a:t>A,</a:t>
            </a:r>
            <a:r>
              <a:rPr lang="en-US" dirty="0">
                <a:sym typeface="Symbol"/>
              </a:rPr>
              <a:t> </a:t>
            </a:r>
            <a:r>
              <a:rPr lang="en-US" baseline="-25000" dirty="0" smtClean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(n) = 1] ≤ ½ + </a:t>
            </a:r>
            <a:r>
              <a:rPr lang="en-US" dirty="0" err="1" smtClean="0">
                <a:sym typeface="Symbol"/>
              </a:rPr>
              <a:t>negl</a:t>
            </a:r>
            <a:r>
              <a:rPr lang="en-US" dirty="0" smtClean="0">
                <a:sym typeface="Symbol"/>
              </a:rPr>
              <a:t>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unable to </a:t>
            </a:r>
            <a:r>
              <a:rPr lang="en-US" u="sng" dirty="0" smtClean="0"/>
              <a:t>compute</a:t>
            </a:r>
            <a:r>
              <a:rPr lang="en-US" dirty="0" smtClean="0"/>
              <a:t> the key given the transcript is not a strong enough guarantee</a:t>
            </a:r>
          </a:p>
          <a:p>
            <a:endParaRPr lang="en-US" dirty="0" smtClean="0"/>
          </a:p>
          <a:p>
            <a:r>
              <a:rPr lang="en-US" dirty="0" err="1" smtClean="0"/>
              <a:t>Indistinguishability</a:t>
            </a:r>
            <a:r>
              <a:rPr lang="en-US" dirty="0" smtClean="0"/>
              <a:t> of the shared key from uniform is a </a:t>
            </a:r>
            <a:r>
              <a:rPr lang="en-US" u="sng" dirty="0" smtClean="0"/>
              <a:t>much</a:t>
            </a:r>
            <a:r>
              <a:rPr lang="en-US" dirty="0" smtClean="0"/>
              <a:t> stronger guarantee…</a:t>
            </a:r>
          </a:p>
          <a:p>
            <a:pPr lvl="1"/>
            <a:r>
              <a:rPr lang="en-US" dirty="0" smtClean="0"/>
              <a:t>…and is necessary if the shared key will subsequently be used for private-key crypto!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Diffie</a:t>
            </a:r>
            <a:r>
              <a:rPr lang="en-US" altLang="en-US" dirty="0" smtClean="0"/>
              <a:t>-Hellman key exchange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57271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57271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00400" y="37534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27628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398204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= (h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x</a:t>
            </a:r>
            <a:r>
              <a:rPr lang="en-US" sz="2400" dirty="0" smtClean="0">
                <a:sym typeface="Symbol"/>
              </a:rPr>
              <a:t> = </a:t>
            </a:r>
            <a:r>
              <a:rPr lang="en-US" sz="2400" dirty="0" err="1" smtClean="0">
                <a:sym typeface="Symbol"/>
              </a:rPr>
              <a:t>g</a:t>
            </a:r>
            <a:r>
              <a:rPr lang="en-US" sz="2400" baseline="30000" dirty="0" err="1" smtClean="0">
                <a:sym typeface="Symbol"/>
              </a:rPr>
              <a:t>yx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982042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k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= (h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y</a:t>
            </a:r>
            <a:r>
              <a:rPr lang="en-US" sz="2400" dirty="0" smtClean="0">
                <a:sym typeface="Symbol"/>
              </a:rPr>
              <a:t> = </a:t>
            </a:r>
            <a:r>
              <a:rPr lang="en-US" sz="2400" dirty="0" err="1" smtClean="0">
                <a:sym typeface="Symbol"/>
              </a:rPr>
              <a:t>g</a:t>
            </a:r>
            <a:r>
              <a:rPr lang="en-US" sz="2400" baseline="30000" dirty="0" err="1" smtClean="0">
                <a:sym typeface="Symbol"/>
              </a:rPr>
              <a:t>xy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911" y="4667071"/>
            <a:ext cx="2225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/>
              <a:t>(G, q, g) </a:t>
            </a:r>
            <a:r>
              <a:rPr lang="en-US" sz="2400" dirty="0">
                <a:sym typeface="Symbol"/>
              </a:rPr>
              <a:t> </a:t>
            </a:r>
            <a:r>
              <a:rPr lang="en-US" sz="2400" dirty="0">
                <a:latin typeface="Brush Script MT" panose="03060802040406070304" pitchFamily="66" charset="0"/>
              </a:rPr>
              <a:t>G</a:t>
            </a:r>
            <a:r>
              <a:rPr lang="en-US" sz="2400" dirty="0"/>
              <a:t>(1</a:t>
            </a:r>
            <a:r>
              <a:rPr lang="en-US" sz="2400" baseline="30000" dirty="0"/>
              <a:t>n</a:t>
            </a:r>
            <a:r>
              <a:rPr lang="en-US" sz="2400" dirty="0" smtClean="0"/>
              <a:t>)</a:t>
            </a:r>
          </a:p>
          <a:p>
            <a:pPr marL="0" lvl="1" algn="ctr"/>
            <a:r>
              <a:rPr lang="en-US" sz="2400" dirty="0" smtClean="0"/>
              <a:t>x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libri" panose="020F0502020204030204" pitchFamily="34" charset="0"/>
                <a:ea typeface="Cambria Math"/>
              </a:rPr>
              <a:t>q</a:t>
            </a:r>
            <a:endParaRPr lang="en-US" sz="2400" dirty="0" smtClean="0">
              <a:latin typeface="Calibri" panose="020F0502020204030204" pitchFamily="34" charset="0"/>
              <a:ea typeface="Cambria Math"/>
            </a:endParaRPr>
          </a:p>
          <a:p>
            <a:pPr marL="0" lvl="1" algn="ctr"/>
            <a:r>
              <a:rPr lang="en-US" sz="2400" dirty="0">
                <a:ea typeface="Cambria Math"/>
              </a:rPr>
              <a:t>h</a:t>
            </a:r>
            <a:r>
              <a:rPr lang="en-US" sz="2400" baseline="-25000" dirty="0" smtClean="0">
                <a:ea typeface="Cambria Math"/>
              </a:rPr>
              <a:t>1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 smtClean="0">
                <a:ea typeface="Cambria Math"/>
              </a:rPr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2208" y="2304871"/>
            <a:ext cx="139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G, q, g, h</a:t>
            </a:r>
            <a:r>
              <a:rPr lang="en-US" sz="2400" baseline="-25000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00887" y="4667071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y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libri" panose="020F0502020204030204" pitchFamily="34" charset="0"/>
                <a:ea typeface="Cambria Math"/>
              </a:rPr>
              <a:t>q</a:t>
            </a:r>
            <a:endParaRPr lang="en-US" sz="2400" dirty="0" smtClean="0">
              <a:latin typeface="Calibri" panose="020F0502020204030204" pitchFamily="34" charset="0"/>
              <a:ea typeface="Cambria Math"/>
            </a:endParaRPr>
          </a:p>
          <a:p>
            <a:pPr marL="0" lvl="1" algn="ctr"/>
            <a:r>
              <a:rPr lang="en-US" sz="2400" dirty="0" smtClean="0">
                <a:ea typeface="Cambria Math"/>
              </a:rPr>
              <a:t>h</a:t>
            </a:r>
            <a:r>
              <a:rPr lang="en-US" sz="2400" baseline="-25000" dirty="0">
                <a:ea typeface="Cambria Math"/>
              </a:rPr>
              <a:t>2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>
                <a:ea typeface="Cambria Math"/>
              </a:rPr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2818" y="329100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33600" y="4034135"/>
            <a:ext cx="609600" cy="461665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43800" y="3981271"/>
            <a:ext cx="609600" cy="461665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3" grpId="1"/>
      <p:bldP spid="6" grpId="0"/>
      <p:bldP spid="14" grpId="0"/>
      <p:bldP spid="14" grpId="1"/>
      <p:bldP spid="15" grpId="0"/>
      <p:bldP spid="10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discrete logarithm problem is not hard in all groups!</a:t>
            </a:r>
          </a:p>
          <a:p>
            <a:pPr lvl="1"/>
            <a:r>
              <a:rPr lang="en-US" dirty="0" smtClean="0"/>
              <a:t>For example, it is easy in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/>
              <a:t>N</a:t>
            </a:r>
            <a:r>
              <a:rPr lang="en-US" dirty="0" smtClean="0"/>
              <a:t> (for any N, and for any generator)</a:t>
            </a:r>
          </a:p>
          <a:p>
            <a:endParaRPr lang="en-US" dirty="0" smtClean="0"/>
          </a:p>
          <a:p>
            <a:r>
              <a:rPr lang="en-US" dirty="0" smtClean="0"/>
              <a:t>Nevertheless, there are certain groups where the problem is believed to be hard</a:t>
            </a:r>
          </a:p>
          <a:p>
            <a:pPr lvl="1"/>
            <a:r>
              <a:rPr lang="en-US" dirty="0" smtClean="0"/>
              <a:t>Note: since all cyclic groups of the same order are isomorphic, the group representation matters!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 practice…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57271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57271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00400" y="37534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27628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398204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 = (h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x</a:t>
            </a:r>
            <a:r>
              <a:rPr lang="en-US" sz="2400" dirty="0" smtClean="0">
                <a:sym typeface="Symbol"/>
              </a:rPr>
              <a:t> = </a:t>
            </a:r>
            <a:r>
              <a:rPr lang="en-US" sz="2400" dirty="0" err="1" smtClean="0">
                <a:sym typeface="Symbol"/>
              </a:rPr>
              <a:t>g</a:t>
            </a:r>
            <a:r>
              <a:rPr lang="en-US" sz="2400" baseline="30000" dirty="0" err="1" smtClean="0">
                <a:sym typeface="Symbol"/>
              </a:rPr>
              <a:t>xy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3982042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k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= (h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y</a:t>
            </a:r>
            <a:r>
              <a:rPr lang="en-US" sz="2400" dirty="0" smtClean="0">
                <a:sym typeface="Symbol"/>
              </a:rPr>
              <a:t> = </a:t>
            </a:r>
            <a:r>
              <a:rPr lang="en-US" sz="2400" dirty="0" err="1" smtClean="0">
                <a:sym typeface="Symbol"/>
              </a:rPr>
              <a:t>g</a:t>
            </a:r>
            <a:r>
              <a:rPr lang="en-US" sz="2400" baseline="30000" dirty="0" err="1" smtClean="0">
                <a:sym typeface="Symbol"/>
              </a:rPr>
              <a:t>xy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78" y="4667071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>
                <a:ea typeface="Cambria Math"/>
              </a:rPr>
              <a:t>h</a:t>
            </a:r>
            <a:r>
              <a:rPr lang="en-US" sz="2400" baseline="-25000" dirty="0" smtClean="0">
                <a:ea typeface="Cambria Math"/>
              </a:rPr>
              <a:t>1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 smtClean="0">
                <a:ea typeface="Cambria Math"/>
              </a:rPr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2818" y="230487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42565" y="466707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>
                <a:ea typeface="Cambria Math"/>
              </a:rPr>
              <a:t>h</a:t>
            </a:r>
            <a:r>
              <a:rPr lang="en-US" sz="2400" baseline="-25000" dirty="0" smtClean="0">
                <a:ea typeface="Cambria Math"/>
              </a:rPr>
              <a:t>2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>
                <a:ea typeface="Cambria Math"/>
              </a:rPr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2818" y="329100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33600" y="3982042"/>
            <a:ext cx="609600" cy="461665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43800" y="3981271"/>
            <a:ext cx="609600" cy="461665"/>
          </a:xfrm>
          <a:prstGeom prst="rect">
            <a:avLst/>
          </a:prstGeom>
          <a:solidFill>
            <a:schemeClr val="bg1"/>
          </a:solidFill>
          <a:ln w="190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92599" y="1447800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G, q, </a:t>
            </a:r>
            <a:r>
              <a:rPr lang="en-US" sz="2800" dirty="0" smtClean="0"/>
              <a:t>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60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Decisional </a:t>
            </a:r>
            <a:r>
              <a:rPr lang="en-US" i="1" dirty="0" err="1" smtClean="0"/>
              <a:t>Diffie</a:t>
            </a:r>
            <a:r>
              <a:rPr lang="en-US" i="1" dirty="0" smtClean="0"/>
              <a:t>-Hellman (DDH) assumption:</a:t>
            </a:r>
            <a:endParaRPr lang="en-US" dirty="0" smtClean="0"/>
          </a:p>
          <a:p>
            <a:pPr lvl="1"/>
            <a:r>
              <a:rPr lang="en-US" dirty="0" smtClean="0"/>
              <a:t>Given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r>
              <a:rPr lang="en-US" dirty="0" smtClean="0"/>
              <a:t>, cannot distinguish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r>
              <a:rPr lang="en-US" dirty="0" smtClean="0"/>
              <a:t> from a uniform group element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Eavesdropper sees G, q, g,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sz="2800" dirty="0" smtClean="0"/>
              <a:t>,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y</a:t>
            </a:r>
            <a:endParaRPr lang="en-US" sz="2800" dirty="0" smtClean="0"/>
          </a:p>
          <a:p>
            <a:r>
              <a:rPr lang="en-US" sz="2800" dirty="0" smtClean="0"/>
              <a:t>Shared key k is </a:t>
            </a:r>
            <a:r>
              <a:rPr lang="en-US" sz="2800" dirty="0" err="1" smtClean="0"/>
              <a:t>g</a:t>
            </a:r>
            <a:r>
              <a:rPr lang="en-US" sz="2800" baseline="30000" dirty="0" err="1" smtClean="0"/>
              <a:t>xy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Computing k from the transcript is exactly the </a:t>
            </a:r>
            <a:r>
              <a:rPr lang="en-US" sz="2800" i="1" dirty="0" smtClean="0"/>
              <a:t>computational </a:t>
            </a:r>
            <a:r>
              <a:rPr lang="en-US" sz="2800" dirty="0" err="1" smtClean="0"/>
              <a:t>Diffie</a:t>
            </a:r>
            <a:r>
              <a:rPr lang="en-US" sz="2800" dirty="0" smtClean="0"/>
              <a:t>-Hellman problem</a:t>
            </a:r>
          </a:p>
          <a:p>
            <a:endParaRPr lang="en-US" sz="2800" dirty="0" smtClean="0"/>
          </a:p>
          <a:p>
            <a:r>
              <a:rPr lang="en-US" sz="2800" dirty="0" smtClean="0"/>
              <a:t>Distinguishing k from a uniform group element is exactly the </a:t>
            </a:r>
            <a:r>
              <a:rPr lang="en-US" sz="2800" i="1" dirty="0" smtClean="0"/>
              <a:t>decisional </a:t>
            </a:r>
            <a:r>
              <a:rPr lang="en-US" sz="2800" dirty="0" err="1" smtClean="0"/>
              <a:t>Diffie</a:t>
            </a:r>
            <a:r>
              <a:rPr lang="en-US" sz="2800" dirty="0" smtClean="0"/>
              <a:t>-Hellman problem</a:t>
            </a:r>
          </a:p>
          <a:p>
            <a:pPr marL="457200" lvl="1" indent="0">
              <a:buNone/>
            </a:pPr>
            <a:r>
              <a:rPr lang="en-US" sz="2400" dirty="0" smtClean="0">
                <a:sym typeface="Symbol"/>
              </a:rPr>
              <a:t> If the DDH problem is hard relative to </a:t>
            </a:r>
            <a:r>
              <a:rPr lang="en-US" sz="2400" dirty="0" smtClean="0">
                <a:latin typeface="Brush Script MT" panose="03060802040406070304" pitchFamily="66" charset="0"/>
              </a:rPr>
              <a:t>G</a:t>
            </a:r>
            <a:r>
              <a:rPr lang="en-US" sz="2400" dirty="0" smtClean="0"/>
              <a:t>, this is a secure key-exchange protocol!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subtlety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want our key-exchange protocol to give us a uniform(-looking) key k</a:t>
            </a:r>
            <a:r>
              <a:rPr lang="en-US" dirty="0" smtClean="0">
                <a:sym typeface="Symbol"/>
              </a:rPr>
              <a:t>{0,1}</a:t>
            </a:r>
            <a:r>
              <a:rPr lang="en-US" baseline="30000" dirty="0" smtClean="0">
                <a:sym typeface="Symbol"/>
              </a:rPr>
              <a:t>n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Instead we have a uniform(-looking) group element </a:t>
            </a:r>
            <a:r>
              <a:rPr lang="en-US" dirty="0" err="1" smtClean="0">
                <a:sym typeface="Symbol"/>
              </a:rPr>
              <a:t>kG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/>
              <a:t>Not clear how to use this as, e.g., an AES key</a:t>
            </a:r>
          </a:p>
          <a:p>
            <a:pPr lvl="1"/>
            <a:endParaRPr lang="en-US" dirty="0"/>
          </a:p>
          <a:p>
            <a:r>
              <a:rPr lang="en-US" dirty="0" smtClean="0"/>
              <a:t>Solution: </a:t>
            </a:r>
            <a:r>
              <a:rPr lang="en-US" i="1" dirty="0" smtClean="0"/>
              <a:t>key derivation</a:t>
            </a:r>
            <a:endParaRPr lang="en-US" dirty="0" smtClean="0"/>
          </a:p>
          <a:p>
            <a:pPr lvl="1"/>
            <a:r>
              <a:rPr lang="en-US" dirty="0" smtClean="0"/>
              <a:t>Set k’ = H(k) for suitable hash function H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ecure if H is modeled as a random oracle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3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key-exchange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Security against passive eavesdroppers is insufficient</a:t>
            </a:r>
          </a:p>
          <a:p>
            <a:r>
              <a:rPr lang="en-US" smtClean="0"/>
              <a:t>Generally want </a:t>
            </a:r>
            <a:r>
              <a:rPr lang="en-US" i="1" dirty="0" smtClean="0"/>
              <a:t>authenticated</a:t>
            </a:r>
            <a:r>
              <a:rPr lang="en-US" dirty="0" smtClean="0"/>
              <a:t> key exchange</a:t>
            </a:r>
          </a:p>
          <a:p>
            <a:pPr lvl="1"/>
            <a:r>
              <a:rPr lang="en-US" dirty="0" smtClean="0"/>
              <a:t>This requires some form of setup in advance</a:t>
            </a:r>
          </a:p>
          <a:p>
            <a:pPr lvl="1"/>
            <a:endParaRPr lang="en-US" dirty="0"/>
          </a:p>
          <a:p>
            <a:r>
              <a:rPr lang="en-US" dirty="0" smtClean="0"/>
              <a:t>Modern key-exchange protocols provide this</a:t>
            </a:r>
          </a:p>
          <a:p>
            <a:pPr lvl="1"/>
            <a:r>
              <a:rPr lang="en-US" dirty="0" smtClean="0"/>
              <a:t>We will return to this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cryptographic applications, best to use </a:t>
            </a:r>
            <a:r>
              <a:rPr lang="en-US" i="1" dirty="0" smtClean="0"/>
              <a:t>prime-order</a:t>
            </a:r>
            <a:r>
              <a:rPr lang="en-US" dirty="0" smtClean="0"/>
              <a:t> groups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dlog</a:t>
            </a:r>
            <a:r>
              <a:rPr lang="en-US" dirty="0" smtClean="0"/>
              <a:t> problem becomes easier if the order of the group has small prime factors</a:t>
            </a:r>
          </a:p>
          <a:p>
            <a:pPr lvl="1"/>
            <a:r>
              <a:rPr lang="en-US" dirty="0" smtClean="0"/>
              <a:t>Prime-order groups have several nice features</a:t>
            </a:r>
          </a:p>
          <a:p>
            <a:pPr lvl="2"/>
            <a:r>
              <a:rPr lang="en-US" dirty="0" smtClean="0"/>
              <a:t>E.g., every element except identity is a generator</a:t>
            </a:r>
          </a:p>
          <a:p>
            <a:pPr lvl="1"/>
            <a:endParaRPr lang="en-US" dirty="0"/>
          </a:p>
          <a:p>
            <a:r>
              <a:rPr lang="en-US" dirty="0" smtClean="0"/>
              <a:t>Two common choices of groups for cryptography…</a:t>
            </a:r>
          </a:p>
          <a:p>
            <a:pPr lvl="1"/>
            <a:r>
              <a:rPr lang="en-US" dirty="0" smtClean="0"/>
              <a:t>DDH believed to be as hard as </a:t>
            </a:r>
            <a:r>
              <a:rPr lang="en-US" dirty="0" err="1" smtClean="0"/>
              <a:t>dlog</a:t>
            </a:r>
            <a:r>
              <a:rPr lang="en-US" dirty="0" smtClean="0"/>
              <a:t> </a:t>
            </a:r>
            <a:r>
              <a:rPr lang="en-US" smtClean="0"/>
              <a:t>in these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selection: choice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Prime-order subgroup of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r>
              <a:rPr lang="en-US" dirty="0" smtClean="0"/>
              <a:t>, p prime</a:t>
            </a:r>
          </a:p>
          <a:p>
            <a:pPr lvl="1"/>
            <a:r>
              <a:rPr lang="en-US" dirty="0" smtClean="0"/>
              <a:t>E.g., let p = </a:t>
            </a:r>
            <a:r>
              <a:rPr lang="en-US" dirty="0" err="1"/>
              <a:t>t</a:t>
            </a:r>
            <a:r>
              <a:rPr lang="en-US" dirty="0" err="1" smtClean="0"/>
              <a:t>q</a:t>
            </a:r>
            <a:r>
              <a:rPr lang="en-US" dirty="0" smtClean="0"/>
              <a:t> + 1 for p, q prime</a:t>
            </a: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So 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r>
              <a:rPr lang="en-US" dirty="0" smtClean="0"/>
              <a:t> has order p-1 = </a:t>
            </a:r>
            <a:r>
              <a:rPr lang="en-US" dirty="0" err="1" smtClean="0"/>
              <a:t>tq</a:t>
            </a:r>
            <a:endParaRPr lang="en-US" dirty="0" smtClean="0"/>
          </a:p>
          <a:p>
            <a:pPr lvl="1"/>
            <a:r>
              <a:rPr lang="en-US" dirty="0" smtClean="0"/>
              <a:t>Take the subgroup of </a:t>
            </a:r>
            <a:r>
              <a:rPr lang="en-US" dirty="0" err="1" smtClean="0"/>
              <a:t>t</a:t>
            </a:r>
            <a:r>
              <a:rPr lang="en-US" baseline="30000" dirty="0" err="1" smtClean="0"/>
              <a:t>th</a:t>
            </a:r>
            <a:r>
              <a:rPr lang="en-US" dirty="0" smtClean="0"/>
              <a:t> powers, i.e., </a:t>
            </a:r>
            <a:br>
              <a:rPr lang="en-US" dirty="0" smtClean="0"/>
            </a:br>
            <a:r>
              <a:rPr lang="en-US" dirty="0" smtClean="0"/>
              <a:t>          G = { [</a:t>
            </a:r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smtClean="0"/>
              <a:t> mod p]| x </a:t>
            </a:r>
            <a:r>
              <a:rPr lang="en-US" dirty="0" smtClean="0">
                <a:sym typeface="Symbol"/>
              </a:rPr>
              <a:t>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 } </a:t>
            </a:r>
            <a:r>
              <a:rPr lang="en-US" dirty="0" smtClean="0">
                <a:ea typeface="Cambria Math"/>
                <a:sym typeface="Symbol" panose="05050102010706020507" pitchFamily="18" charset="2"/>
              </a:rPr>
              <a:t>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endParaRPr lang="en-US" dirty="0" smtClean="0"/>
          </a:p>
          <a:p>
            <a:pPr lvl="2"/>
            <a:r>
              <a:rPr lang="en-US" dirty="0" smtClean="0"/>
              <a:t>G is a group</a:t>
            </a:r>
          </a:p>
          <a:p>
            <a:pPr lvl="2"/>
            <a:r>
              <a:rPr lang="en-US" dirty="0" smtClean="0"/>
              <a:t>Can show that it has order (p-1)/t = q</a:t>
            </a:r>
          </a:p>
          <a:p>
            <a:pPr lvl="2"/>
            <a:r>
              <a:rPr lang="en-US" dirty="0" smtClean="0"/>
              <a:t>Since q is prime, G must be cyclic</a:t>
            </a:r>
          </a:p>
          <a:p>
            <a:r>
              <a:rPr lang="en-US" dirty="0" smtClean="0"/>
              <a:t>Generalizations based on finite fields also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2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selection: choice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Prime-order subgroup of an </a:t>
            </a:r>
            <a:r>
              <a:rPr lang="en-US" i="1" dirty="0" smtClean="0"/>
              <a:t>elliptic curve</a:t>
            </a:r>
            <a:r>
              <a:rPr lang="en-US" dirty="0" smtClean="0"/>
              <a:t> group</a:t>
            </a:r>
          </a:p>
          <a:p>
            <a:pPr lvl="1"/>
            <a:r>
              <a:rPr lang="en-US" dirty="0" smtClean="0"/>
              <a:t>See book for the basic details…</a:t>
            </a:r>
          </a:p>
          <a:p>
            <a:pPr lvl="1"/>
            <a:endParaRPr lang="en-US" dirty="0"/>
          </a:p>
          <a:p>
            <a:r>
              <a:rPr lang="en-US" dirty="0" smtClean="0"/>
              <a:t>These have the advantage of giving stronger security with smaller parameters (for reasons to be explained shortly)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5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describe cryptographic schemes in an “abstract</a:t>
            </a:r>
            <a:r>
              <a:rPr lang="en-US" dirty="0"/>
              <a:t>” </a:t>
            </a:r>
            <a:r>
              <a:rPr lang="en-US" dirty="0" smtClean="0"/>
              <a:t>cyclic group</a:t>
            </a:r>
            <a:endParaRPr lang="en-US" dirty="0"/>
          </a:p>
          <a:p>
            <a:pPr lvl="1"/>
            <a:r>
              <a:rPr lang="en-US" dirty="0"/>
              <a:t>Can ignore details of the underlying group in the analysis</a:t>
            </a:r>
          </a:p>
          <a:p>
            <a:pPr lvl="1"/>
            <a:r>
              <a:rPr lang="en-US" dirty="0"/>
              <a:t>Can instantiate with any (appropriate) group </a:t>
            </a:r>
            <a:r>
              <a:rPr lang="en-US" dirty="0" smtClean="0"/>
              <a:t>in an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discussed two classes of cryptographic assumptions</a:t>
            </a:r>
          </a:p>
          <a:p>
            <a:pPr lvl="1"/>
            <a:r>
              <a:rPr lang="en-US" dirty="0" smtClean="0"/>
              <a:t>Factoring-based (factoring, RSA assumptions)</a:t>
            </a:r>
          </a:p>
          <a:p>
            <a:pPr lvl="1"/>
            <a:r>
              <a:rPr lang="en-US" dirty="0" err="1" smtClean="0"/>
              <a:t>Dlog</a:t>
            </a:r>
            <a:r>
              <a:rPr lang="en-US" dirty="0" smtClean="0"/>
              <a:t>-based (</a:t>
            </a:r>
            <a:r>
              <a:rPr lang="en-US" dirty="0" err="1" smtClean="0"/>
              <a:t>dlog</a:t>
            </a:r>
            <a:r>
              <a:rPr lang="en-US" dirty="0" smtClean="0"/>
              <a:t>, CDH, and DDH assumptions)</a:t>
            </a:r>
          </a:p>
          <a:p>
            <a:pPr lvl="2"/>
            <a:r>
              <a:rPr lang="en-US" dirty="0" smtClean="0"/>
              <a:t>In two classes of groups</a:t>
            </a:r>
          </a:p>
          <a:p>
            <a:pPr lvl="2"/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ll these problems are believed to be “hard,” i.e., to have no polynomial-time algorithms</a:t>
            </a:r>
          </a:p>
          <a:p>
            <a:pPr lvl="1"/>
            <a:r>
              <a:rPr lang="en-US" dirty="0" smtClean="0"/>
              <a:t>But how hard are they, exactly?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9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here is just to give an idea as to how parameters are calculated, and what relevant parameters are</a:t>
            </a:r>
          </a:p>
          <a:p>
            <a:endParaRPr lang="en-US" dirty="0"/>
          </a:p>
          <a:p>
            <a:r>
              <a:rPr lang="en-US" dirty="0" smtClean="0"/>
              <a:t>In practice, other important considerations come into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14329</TotalTime>
  <Words>1334</Words>
  <Application>Microsoft Office PowerPoint</Application>
  <PresentationFormat>On-screen Show (4:3)</PresentationFormat>
  <Paragraphs>198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Brush Script MT</vt:lpstr>
      <vt:lpstr>Calibri</vt:lpstr>
      <vt:lpstr>Cambria Math</vt:lpstr>
      <vt:lpstr>Symbol</vt:lpstr>
      <vt:lpstr>Office Theme</vt:lpstr>
      <vt:lpstr>Cryptography</vt:lpstr>
      <vt:lpstr>Recall…</vt:lpstr>
      <vt:lpstr>Group selection</vt:lpstr>
      <vt:lpstr>Group selection</vt:lpstr>
      <vt:lpstr>Group selection: choice 1</vt:lpstr>
      <vt:lpstr>Group selection: choice 2</vt:lpstr>
      <vt:lpstr>Group selection</vt:lpstr>
      <vt:lpstr>Concrete parameters?</vt:lpstr>
      <vt:lpstr>Disclaimer</vt:lpstr>
      <vt:lpstr>Security</vt:lpstr>
      <vt:lpstr>Algorithms for factoring</vt:lpstr>
      <vt:lpstr>Algorithms for dlog</vt:lpstr>
      <vt:lpstr>Algorithms for dlog</vt:lpstr>
      <vt:lpstr>Algorithms for dlog</vt:lpstr>
      <vt:lpstr>Choosing parameters</vt:lpstr>
      <vt:lpstr>PowerPoint Presentation</vt:lpstr>
      <vt:lpstr>Private-key cryptography</vt:lpstr>
      <vt:lpstr>The key-distribution problem</vt:lpstr>
      <vt:lpstr>The key-management problem</vt:lpstr>
      <vt:lpstr>Lack of support for “open systems”</vt:lpstr>
      <vt:lpstr>“Classical” cryptography  offers no solution  to these problems!</vt:lpstr>
      <vt:lpstr>PowerPoint Presentation</vt:lpstr>
      <vt:lpstr>New directions…</vt:lpstr>
      <vt:lpstr>Key exchange</vt:lpstr>
      <vt:lpstr>More formally…</vt:lpstr>
      <vt:lpstr>Formally</vt:lpstr>
      <vt:lpstr>Security</vt:lpstr>
      <vt:lpstr>Notes</vt:lpstr>
      <vt:lpstr>Diffie-Hellman key exchange</vt:lpstr>
      <vt:lpstr>In practice…</vt:lpstr>
      <vt:lpstr>Recall…</vt:lpstr>
      <vt:lpstr>Security?</vt:lpstr>
      <vt:lpstr>A subtlety</vt:lpstr>
      <vt:lpstr>Modern key-exchange protocols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1091</cp:revision>
  <dcterms:created xsi:type="dcterms:W3CDTF">2014-06-02T02:25:30Z</dcterms:created>
  <dcterms:modified xsi:type="dcterms:W3CDTF">2019-04-25T19:51:14Z</dcterms:modified>
</cp:coreProperties>
</file>