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418" r:id="rId2"/>
    <p:sldId id="525" r:id="rId3"/>
    <p:sldId id="526" r:id="rId4"/>
    <p:sldId id="527" r:id="rId5"/>
    <p:sldId id="516" r:id="rId6"/>
    <p:sldId id="528" r:id="rId7"/>
    <p:sldId id="517" r:id="rId8"/>
    <p:sldId id="518" r:id="rId9"/>
    <p:sldId id="519" r:id="rId10"/>
    <p:sldId id="520" r:id="rId11"/>
    <p:sldId id="521" r:id="rId12"/>
    <p:sldId id="522" r:id="rId13"/>
    <p:sldId id="529" r:id="rId14"/>
    <p:sldId id="523" r:id="rId15"/>
    <p:sldId id="524" r:id="rId16"/>
    <p:sldId id="530" r:id="rId17"/>
    <p:sldId id="531" r:id="rId18"/>
    <p:sldId id="532" r:id="rId19"/>
    <p:sldId id="533" r:id="rId20"/>
    <p:sldId id="534" r:id="rId21"/>
    <p:sldId id="535" r:id="rId22"/>
    <p:sldId id="536" r:id="rId23"/>
    <p:sldId id="540" r:id="rId24"/>
    <p:sldId id="541" r:id="rId25"/>
    <p:sldId id="54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91" autoAdjust="0"/>
    <p:restoredTop sz="94660"/>
  </p:normalViewPr>
  <p:slideViewPr>
    <p:cSldViewPr>
      <p:cViewPr varScale="1">
        <p:scale>
          <a:sx n="48" d="100"/>
          <a:sy n="48" d="100"/>
        </p:scale>
        <p:origin x="542" y="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66149-A0B5-4322-A8AB-C0A88804300F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F35FA-B3A9-45EC-BC36-DDE85C569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92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4DE87-24B7-4FE6-8FA5-D89CE0F7B716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18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94C14-E5E2-4F8D-82E3-85BC10DDFAA6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8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6370-89F3-488D-99FE-EEBD8BF3FA85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20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CE73-46AA-4832-9843-900C2210B121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2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006B-0220-41F0-AD15-958A03D4D19D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1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5EA0-F02C-4ABB-B512-39FA12AE0302}" type="datetime1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6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9422-6FFC-4226-A3D0-FBE1F09B4FC3}" type="datetime1">
              <a:rPr lang="en-US" smtClean="0"/>
              <a:t>4/30/2019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55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44A93-9868-4F69-A258-EDA1E5BDA486}" type="datetime1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7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D2E2-EC6E-4E56-86D8-3F5596F833B9}" type="datetime1">
              <a:rPr lang="en-US" smtClean="0"/>
              <a:t>4/30/2019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0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B7E6-5A2D-4B1D-894F-3F4B1ACFE506}" type="datetime1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8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3D45-704E-414F-9878-7DC947D6768A}" type="datetime1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CC22E-AD3E-4BC8-9686-2E5E619B7B42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1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Cryptography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705600" cy="1752600"/>
          </a:xfrm>
        </p:spPr>
        <p:txBody>
          <a:bodyPr>
            <a:normAutofit/>
          </a:bodyPr>
          <a:lstStyle/>
          <a:p>
            <a:r>
              <a:rPr lang="en-US" sz="4000" i="1" dirty="0" smtClean="0">
                <a:solidFill>
                  <a:schemeClr val="tx1"/>
                </a:solidFill>
              </a:rPr>
              <a:t>Lecture 23</a:t>
            </a:r>
          </a:p>
        </p:txBody>
      </p:sp>
    </p:spTree>
    <p:extLst>
      <p:ext uri="{BB962C8B-B14F-4D97-AF65-F5344CB8AC3E}">
        <p14:creationId xmlns:p14="http://schemas.microsoft.com/office/powerpoint/2010/main" val="83642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Public-key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Previous figures (implicitly) assume parties are able to obtain correct copies of each others’ public keys</a:t>
            </a:r>
          </a:p>
          <a:p>
            <a:pPr lvl="1"/>
            <a:r>
              <a:rPr lang="en-US" dirty="0" smtClean="0"/>
              <a:t>I.e., the attacker is </a:t>
            </a:r>
            <a:r>
              <a:rPr lang="en-US" i="1" dirty="0" smtClean="0"/>
              <a:t>passive</a:t>
            </a:r>
            <a:r>
              <a:rPr lang="en-US" dirty="0" smtClean="0"/>
              <a:t> during key distribution</a:t>
            </a:r>
          </a:p>
          <a:p>
            <a:pPr lvl="1"/>
            <a:endParaRPr lang="en-US" dirty="0"/>
          </a:p>
          <a:p>
            <a:r>
              <a:rPr lang="en-US" dirty="0" smtClean="0"/>
              <a:t>We will revisit this assumption later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4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Primitives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417678"/>
              </p:ext>
            </p:extLst>
          </p:nvPr>
        </p:nvGraphicFramePr>
        <p:xfrm>
          <a:off x="1295400" y="2590800"/>
          <a:ext cx="678180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4572"/>
                <a:gridCol w="2467428"/>
                <a:gridCol w="2209800"/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Private-key setting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Public-key setting</a:t>
                      </a:r>
                      <a:endParaRPr lang="en-US" sz="2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bg1"/>
                          </a:solidFill>
                        </a:rPr>
                        <a:t>Secrecy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Private-key</a:t>
                      </a:r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</a:rPr>
                        <a:t> encryption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Public-key encryption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bg1"/>
                          </a:solidFill>
                        </a:rPr>
                        <a:t>Integrity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Message authentication codes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Digital signature schemes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34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does this address the drawbacks of private-key crypto…?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Key distribution</a:t>
            </a:r>
          </a:p>
          <a:p>
            <a:pPr lvl="1"/>
            <a:r>
              <a:rPr lang="en-US" dirty="0" smtClean="0"/>
              <a:t>Public keys can be distributed over </a:t>
            </a:r>
            <a:r>
              <a:rPr lang="en-US" i="1" dirty="0" smtClean="0"/>
              <a:t>public</a:t>
            </a:r>
            <a:r>
              <a:rPr lang="en-US" dirty="0" smtClean="0"/>
              <a:t> (but authenticated) channels</a:t>
            </a:r>
          </a:p>
          <a:p>
            <a:r>
              <a:rPr lang="en-US" dirty="0" smtClean="0"/>
              <a:t>Key management in system of N users</a:t>
            </a:r>
          </a:p>
          <a:p>
            <a:pPr lvl="1"/>
            <a:r>
              <a:rPr lang="en-US" dirty="0" smtClean="0"/>
              <a:t>Each user stores 1 private key and N-1 </a:t>
            </a:r>
            <a:r>
              <a:rPr lang="en-US" i="1" dirty="0" smtClean="0"/>
              <a:t>public</a:t>
            </a:r>
            <a:r>
              <a:rPr lang="en-US" dirty="0" smtClean="0"/>
              <a:t> </a:t>
            </a:r>
            <a:r>
              <a:rPr lang="en-US" i="1" dirty="0" smtClean="0"/>
              <a:t>keys</a:t>
            </a:r>
            <a:r>
              <a:rPr lang="en-US" dirty="0" smtClean="0"/>
              <a:t>; only N keys overall</a:t>
            </a:r>
            <a:endParaRPr lang="en-US" i="1" dirty="0" smtClean="0"/>
          </a:p>
          <a:p>
            <a:pPr lvl="1"/>
            <a:r>
              <a:rPr lang="en-US" dirty="0" smtClean="0"/>
              <a:t>Public keys can be stored in a central, public directory</a:t>
            </a:r>
          </a:p>
          <a:p>
            <a:r>
              <a:rPr lang="en-US" dirty="0" smtClean="0"/>
              <a:t>Applicability to “open systems”</a:t>
            </a:r>
          </a:p>
          <a:p>
            <a:pPr lvl="1"/>
            <a:r>
              <a:rPr lang="en-US" dirty="0" smtClean="0"/>
              <a:t>Even parties who have no prior relationship can find each others’ public keys and use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19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Public-key vs. private-key crypto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Public-key cryptography is </a:t>
            </a:r>
            <a:r>
              <a:rPr lang="en-US" i="1" dirty="0" smtClean="0"/>
              <a:t>strictly stronger </a:t>
            </a:r>
            <a:r>
              <a:rPr lang="en-US" dirty="0" smtClean="0"/>
              <a:t>than private-key cryptography</a:t>
            </a:r>
          </a:p>
          <a:p>
            <a:pPr lvl="1"/>
            <a:r>
              <a:rPr lang="en-US" dirty="0" smtClean="0"/>
              <a:t>Parties who wish to securely communicate could simply each generate public/private keys and then share them with each other</a:t>
            </a:r>
          </a:p>
          <a:p>
            <a:pPr lvl="1"/>
            <a:r>
              <a:rPr lang="en-US" dirty="0" smtClean="0"/>
              <a:t>Use appropriate key depending on who is sending or receiving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71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study private-key crypto?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Public-key crypto is roughly 2-3 orders of magnitude </a:t>
            </a:r>
            <a:r>
              <a:rPr lang="en-US" i="1" dirty="0" smtClean="0"/>
              <a:t>slower</a:t>
            </a:r>
            <a:r>
              <a:rPr lang="en-US" dirty="0" smtClean="0"/>
              <a:t> than private-key crypto</a:t>
            </a:r>
          </a:p>
          <a:p>
            <a:r>
              <a:rPr lang="en-US" dirty="0" smtClean="0"/>
              <a:t>Also 2-10</a:t>
            </a:r>
            <a:r>
              <a:rPr lang="en-US" dirty="0" smtClean="0">
                <a:sym typeface="Symbol" panose="05050102010706020507" pitchFamily="18" charset="2"/>
              </a:rPr>
              <a:t></a:t>
            </a:r>
            <a:r>
              <a:rPr lang="en-US" dirty="0" smtClean="0"/>
              <a:t> higher </a:t>
            </a:r>
            <a:r>
              <a:rPr lang="en-US" dirty="0" smtClean="0"/>
              <a:t>communication</a:t>
            </a:r>
          </a:p>
          <a:p>
            <a:pPr lvl="1"/>
            <a:r>
              <a:rPr lang="en-US" dirty="0" smtClean="0"/>
              <a:t>If private-key crypto is an option, better to use it!</a:t>
            </a:r>
          </a:p>
          <a:p>
            <a:endParaRPr lang="en-US" dirty="0" smtClean="0"/>
          </a:p>
          <a:p>
            <a:r>
              <a:rPr lang="en-US" dirty="0" smtClean="0"/>
              <a:t>As we will see, private-key cryptography is used for efficiency even in the public-key setting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8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Public-key encryption</a:t>
            </a:r>
            <a:endParaRPr lang="en-US" altLang="en-US" dirty="0"/>
          </a:p>
        </p:txBody>
      </p:sp>
      <p:pic>
        <p:nvPicPr>
          <p:cNvPr id="176132" name="Picture 4" descr="j02920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2" y="2667000"/>
            <a:ext cx="1527175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133" name="Picture 5" descr="j019538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2" y="2667000"/>
            <a:ext cx="1418391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010400" y="4120036"/>
            <a:ext cx="89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pk</a:t>
            </a:r>
            <a:r>
              <a:rPr lang="en-US" sz="2400" dirty="0" smtClean="0"/>
              <a:t>, </a:t>
            </a:r>
            <a:r>
              <a:rPr lang="en-US" sz="2400" dirty="0" err="1" smtClean="0"/>
              <a:t>sk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524000" y="4120036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pk</a:t>
            </a:r>
            <a:endParaRPr lang="en-US" sz="2400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971800" y="3886200"/>
            <a:ext cx="3124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3853" y="4643735"/>
            <a:ext cx="1829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</a:t>
            </a:r>
            <a:r>
              <a:rPr lang="en-US" sz="2400" dirty="0" smtClean="0"/>
              <a:t> </a:t>
            </a:r>
            <a:r>
              <a:rPr lang="en-US" sz="2400" dirty="0" err="1" smtClean="0"/>
              <a:t>Enc</a:t>
            </a:r>
            <a:r>
              <a:rPr lang="en-US" sz="2400" baseline="-25000" dirty="0" err="1" smtClean="0"/>
              <a:t>pk</a:t>
            </a:r>
            <a:r>
              <a:rPr lang="en-US" sz="2400" dirty="0" smtClean="0"/>
              <a:t>(m)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29400" y="4643735"/>
            <a:ext cx="1683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</a:t>
            </a:r>
            <a:r>
              <a:rPr lang="en-US" sz="2400" dirty="0" smtClean="0"/>
              <a:t> = </a:t>
            </a:r>
            <a:r>
              <a:rPr lang="en-US" sz="2400" dirty="0" err="1" smtClean="0"/>
              <a:t>Dec</a:t>
            </a:r>
            <a:r>
              <a:rPr lang="en-US" sz="2400" baseline="-25000" dirty="0" err="1" smtClean="0"/>
              <a:t>sk</a:t>
            </a:r>
            <a:r>
              <a:rPr lang="en-US" sz="2400" dirty="0" smtClean="0"/>
              <a:t>(c)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76645" y="3429000"/>
            <a:ext cx="314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</a:p>
        </p:txBody>
      </p:sp>
      <p:sp>
        <p:nvSpPr>
          <p:cNvPr id="18" name="Flowchart: Magnetic Disk 17"/>
          <p:cNvSpPr/>
          <p:nvPr/>
        </p:nvSpPr>
        <p:spPr>
          <a:xfrm>
            <a:off x="4114800" y="1447800"/>
            <a:ext cx="838200" cy="1143000"/>
          </a:xfrm>
          <a:prstGeom prst="flowChartMagneticDisk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290885" y="1905000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pk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667000" y="2362200"/>
            <a:ext cx="1295400" cy="83820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95370" y="2286000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pk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3695700" y="1219200"/>
            <a:ext cx="1676400" cy="4038600"/>
          </a:xfrm>
          <a:prstGeom prst="ellips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1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5" grpId="0"/>
      <p:bldP spid="6" grpId="0"/>
      <p:bldP spid="7" grpId="0"/>
      <p:bldP spid="18" grpId="0" animBg="1"/>
      <p:bldP spid="19" grpId="0"/>
      <p:bldP spid="22" grpId="0"/>
      <p:bldP spid="22" grpId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Public-key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public-key encryption scheme consists of three PPT algorithms:</a:t>
            </a:r>
          </a:p>
          <a:p>
            <a:pPr lvl="1"/>
            <a:r>
              <a:rPr lang="en-US" dirty="0" smtClean="0"/>
              <a:t>Gen: </a:t>
            </a:r>
            <a:r>
              <a:rPr lang="en-US" i="1" dirty="0" smtClean="0"/>
              <a:t>key-generation algorithm</a:t>
            </a:r>
            <a:r>
              <a:rPr lang="en-US" dirty="0" smtClean="0"/>
              <a:t> that on input 1</a:t>
            </a:r>
            <a:r>
              <a:rPr lang="en-US" baseline="30000" dirty="0" smtClean="0"/>
              <a:t>n</a:t>
            </a:r>
            <a:r>
              <a:rPr lang="en-US" dirty="0" smtClean="0"/>
              <a:t> outputs </a:t>
            </a:r>
            <a:r>
              <a:rPr lang="en-US" dirty="0" err="1" smtClean="0"/>
              <a:t>pk</a:t>
            </a:r>
            <a:r>
              <a:rPr lang="en-US" dirty="0" smtClean="0"/>
              <a:t>, </a:t>
            </a:r>
            <a:r>
              <a:rPr lang="en-US" dirty="0" err="1" smtClean="0"/>
              <a:t>sk</a:t>
            </a:r>
            <a:endParaRPr lang="en-US" dirty="0" smtClean="0"/>
          </a:p>
          <a:p>
            <a:pPr lvl="1"/>
            <a:r>
              <a:rPr lang="en-US" dirty="0" err="1" smtClean="0"/>
              <a:t>Enc</a:t>
            </a:r>
            <a:r>
              <a:rPr lang="en-US" dirty="0" smtClean="0"/>
              <a:t>: </a:t>
            </a:r>
            <a:r>
              <a:rPr lang="en-US" i="1" dirty="0" smtClean="0"/>
              <a:t>encryption algorithm</a:t>
            </a:r>
            <a:r>
              <a:rPr lang="en-US" dirty="0" smtClean="0"/>
              <a:t> that on input </a:t>
            </a:r>
            <a:r>
              <a:rPr lang="en-US" dirty="0" err="1" smtClean="0"/>
              <a:t>pk</a:t>
            </a:r>
            <a:r>
              <a:rPr lang="en-US" dirty="0" smtClean="0"/>
              <a:t> and a message m outputs a </a:t>
            </a:r>
            <a:r>
              <a:rPr lang="en-US" dirty="0" err="1" smtClean="0"/>
              <a:t>ciphertext</a:t>
            </a:r>
            <a:r>
              <a:rPr lang="en-US" dirty="0" smtClean="0"/>
              <a:t> c</a:t>
            </a:r>
          </a:p>
          <a:p>
            <a:pPr lvl="1"/>
            <a:r>
              <a:rPr lang="en-US" dirty="0" smtClean="0"/>
              <a:t>Dec: </a:t>
            </a:r>
            <a:r>
              <a:rPr lang="en-US" i="1" dirty="0" smtClean="0"/>
              <a:t>decryption algorithm</a:t>
            </a:r>
            <a:r>
              <a:rPr lang="en-US" dirty="0" smtClean="0"/>
              <a:t> that on input </a:t>
            </a:r>
            <a:r>
              <a:rPr lang="en-US" dirty="0" err="1" smtClean="0"/>
              <a:t>sk</a:t>
            </a:r>
            <a:r>
              <a:rPr lang="en-US" dirty="0" smtClean="0"/>
              <a:t> and a </a:t>
            </a:r>
            <a:r>
              <a:rPr lang="en-US" dirty="0" err="1" smtClean="0"/>
              <a:t>ciphertext</a:t>
            </a:r>
            <a:r>
              <a:rPr lang="en-US" dirty="0" smtClean="0"/>
              <a:t> c outputs a message m or an error </a:t>
            </a:r>
            <a:r>
              <a:rPr lang="en-US" dirty="0" smtClean="0">
                <a:sym typeface="Symbol"/>
              </a:rPr>
              <a:t>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05000" y="5103258"/>
            <a:ext cx="5638800" cy="954107"/>
          </a:xfrm>
          <a:prstGeom prst="rect">
            <a:avLst/>
          </a:prstGeom>
          <a:ln cap="sq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 smtClean="0">
                <a:solidFill>
                  <a:srgbClr val="000000"/>
                </a:solidFill>
                <a:cs typeface="Arial" charset="0"/>
                <a:sym typeface="Symbol" pitchFamily="18" charset="2"/>
              </a:rPr>
              <a:t>For all </a:t>
            </a:r>
            <a:r>
              <a:rPr lang="en-US" sz="2800" dirty="0" smtClean="0"/>
              <a:t>m</a:t>
            </a:r>
            <a:r>
              <a:rPr lang="en-US" sz="2800" dirty="0" smtClean="0">
                <a:sym typeface="Symbol"/>
              </a:rPr>
              <a:t> and </a:t>
            </a:r>
            <a:r>
              <a:rPr lang="en-US" sz="2800" dirty="0" err="1" smtClean="0">
                <a:sym typeface="Symbol"/>
              </a:rPr>
              <a:t>pk</a:t>
            </a:r>
            <a:r>
              <a:rPr lang="en-US" sz="2800" dirty="0" smtClean="0">
                <a:sym typeface="Symbol"/>
              </a:rPr>
              <a:t>, </a:t>
            </a:r>
            <a:r>
              <a:rPr lang="en-US" sz="2800" dirty="0" err="1" smtClean="0">
                <a:sym typeface="Symbol"/>
              </a:rPr>
              <a:t>sk</a:t>
            </a:r>
            <a:r>
              <a:rPr lang="en-US" sz="2800" dirty="0" smtClean="0">
                <a:sym typeface="Symbol"/>
              </a:rPr>
              <a:t> output by Gen,</a:t>
            </a:r>
            <a:br>
              <a:rPr lang="en-US" sz="2800" dirty="0" smtClean="0">
                <a:sym typeface="Symbol"/>
              </a:rPr>
            </a:br>
            <a:r>
              <a:rPr lang="en-US" sz="2800" dirty="0" err="1" smtClean="0">
                <a:sym typeface="Symbol"/>
              </a:rPr>
              <a:t>Dec</a:t>
            </a:r>
            <a:r>
              <a:rPr lang="en-US" sz="2800" baseline="-25000" dirty="0" err="1" smtClean="0">
                <a:sym typeface="Symbol"/>
              </a:rPr>
              <a:t>sk</a:t>
            </a:r>
            <a:r>
              <a:rPr lang="en-US" sz="2800" dirty="0" smtClean="0">
                <a:sym typeface="Symbol"/>
              </a:rPr>
              <a:t>(</a:t>
            </a:r>
            <a:r>
              <a:rPr lang="en-US" sz="2800" dirty="0" err="1" smtClean="0">
                <a:sym typeface="Symbol"/>
              </a:rPr>
              <a:t>Enc</a:t>
            </a:r>
            <a:r>
              <a:rPr lang="en-US" sz="2800" baseline="-25000" dirty="0" err="1" smtClean="0">
                <a:sym typeface="Symbol"/>
              </a:rPr>
              <a:t>pk</a:t>
            </a:r>
            <a:r>
              <a:rPr lang="en-US" sz="2800" dirty="0" smtClean="0">
                <a:sym typeface="Symbol"/>
              </a:rPr>
              <a:t>(m)) = m</a:t>
            </a:r>
            <a:r>
              <a:rPr lang="en-US" sz="2800" dirty="0" smtClean="0">
                <a:solidFill>
                  <a:srgbClr val="000000"/>
                </a:solidFill>
                <a:cs typeface="Arial" charset="0"/>
                <a:sym typeface="Symbol" pitchFamily="18" charset="2"/>
              </a:rPr>
              <a:t> </a:t>
            </a:r>
            <a:endParaRPr lang="en-US" sz="2800" dirty="0">
              <a:solidFill>
                <a:srgbClr val="000000"/>
              </a:solidFill>
              <a:cs typeface="Arial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7365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CPA-security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Fix a public-key encryption scheme </a:t>
            </a:r>
            <a:r>
              <a:rPr lang="en-US" dirty="0" smtClean="0">
                <a:sym typeface="Symbol"/>
              </a:rPr>
              <a:t> and an adversary A</a:t>
            </a:r>
          </a:p>
          <a:p>
            <a:r>
              <a:rPr lang="en-US" dirty="0" smtClean="0">
                <a:sym typeface="Symbol"/>
              </a:rPr>
              <a:t>Define experiment </a:t>
            </a:r>
            <a:r>
              <a:rPr lang="en-US" dirty="0" err="1" smtClean="0">
                <a:sym typeface="Symbol"/>
              </a:rPr>
              <a:t>PubK</a:t>
            </a:r>
            <a:r>
              <a:rPr lang="en-US" dirty="0" smtClean="0">
                <a:sym typeface="Symbol"/>
              </a:rPr>
              <a:t>-CPA</a:t>
            </a:r>
            <a:r>
              <a:rPr lang="en-US" baseline="-25000" dirty="0" smtClean="0">
                <a:sym typeface="Symbol"/>
              </a:rPr>
              <a:t>A,</a:t>
            </a:r>
            <a:r>
              <a:rPr lang="en-US" dirty="0">
                <a:sym typeface="Symbol"/>
              </a:rPr>
              <a:t> </a:t>
            </a:r>
            <a:r>
              <a:rPr lang="en-US" baseline="-25000" dirty="0" smtClean="0">
                <a:sym typeface="Symbol"/>
              </a:rPr>
              <a:t></a:t>
            </a:r>
            <a:r>
              <a:rPr lang="en-US" dirty="0" smtClean="0">
                <a:sym typeface="Symbol"/>
              </a:rPr>
              <a:t>(n):</a:t>
            </a:r>
            <a:endParaRPr lang="en-US" dirty="0">
              <a:sym typeface="Symbol"/>
            </a:endParaRPr>
          </a:p>
          <a:p>
            <a:pPr lvl="1"/>
            <a:r>
              <a:rPr lang="en-US" dirty="0" smtClean="0">
                <a:sym typeface="Symbol"/>
              </a:rPr>
              <a:t>Run Gen(1</a:t>
            </a:r>
            <a:r>
              <a:rPr lang="en-US" baseline="30000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) to get keys </a:t>
            </a:r>
            <a:r>
              <a:rPr lang="en-US" dirty="0" err="1" smtClean="0">
                <a:sym typeface="Symbol"/>
              </a:rPr>
              <a:t>pk</a:t>
            </a:r>
            <a:r>
              <a:rPr lang="en-US" dirty="0" smtClean="0">
                <a:sym typeface="Symbol"/>
              </a:rPr>
              <a:t>, </a:t>
            </a:r>
            <a:r>
              <a:rPr lang="en-US" dirty="0" err="1" smtClean="0">
                <a:sym typeface="Symbol"/>
              </a:rPr>
              <a:t>sk</a:t>
            </a:r>
            <a:endParaRPr lang="en-US" dirty="0" smtClean="0">
              <a:sym typeface="Symbol"/>
            </a:endParaRPr>
          </a:p>
          <a:p>
            <a:pPr lvl="1"/>
            <a:r>
              <a:rPr lang="en-US" dirty="0" smtClean="0">
                <a:sym typeface="Symbol"/>
              </a:rPr>
              <a:t>Give </a:t>
            </a:r>
            <a:r>
              <a:rPr lang="en-US" dirty="0" err="1" smtClean="0">
                <a:sym typeface="Symbol"/>
              </a:rPr>
              <a:t>pk</a:t>
            </a:r>
            <a:r>
              <a:rPr lang="en-US" dirty="0" smtClean="0">
                <a:sym typeface="Symbol"/>
              </a:rPr>
              <a:t> to A, who outputs (m</a:t>
            </a:r>
            <a:r>
              <a:rPr lang="en-US" baseline="-25000" dirty="0" smtClean="0">
                <a:sym typeface="Symbol"/>
              </a:rPr>
              <a:t>0</a:t>
            </a:r>
            <a:r>
              <a:rPr lang="en-US" dirty="0" smtClean="0">
                <a:sym typeface="Symbol"/>
              </a:rPr>
              <a:t>, m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) of same length</a:t>
            </a:r>
          </a:p>
          <a:p>
            <a:pPr lvl="1"/>
            <a:r>
              <a:rPr lang="en-US" dirty="0" smtClean="0">
                <a:sym typeface="Symbol"/>
              </a:rPr>
              <a:t>Choose uniform b  {0,1} and compute the </a:t>
            </a:r>
            <a:r>
              <a:rPr lang="en-US" dirty="0" err="1" smtClean="0">
                <a:sym typeface="Symbol"/>
              </a:rPr>
              <a:t>ciphertext</a:t>
            </a:r>
            <a:r>
              <a:rPr lang="en-US" dirty="0" smtClean="0">
                <a:sym typeface="Symbol"/>
              </a:rPr>
              <a:t> c  </a:t>
            </a:r>
            <a:r>
              <a:rPr lang="en-US" dirty="0" err="1" smtClean="0">
                <a:sym typeface="Symbol"/>
              </a:rPr>
              <a:t>Enc</a:t>
            </a:r>
            <a:r>
              <a:rPr lang="en-US" baseline="-25000" dirty="0" err="1" smtClean="0">
                <a:sym typeface="Symbol"/>
              </a:rPr>
              <a:t>pk</a:t>
            </a:r>
            <a:r>
              <a:rPr lang="en-US" dirty="0" smtClean="0">
                <a:sym typeface="Symbol"/>
              </a:rPr>
              <a:t>(</a:t>
            </a:r>
            <a:r>
              <a:rPr lang="en-US" dirty="0" err="1" smtClean="0">
                <a:sym typeface="Symbol"/>
              </a:rPr>
              <a:t>m</a:t>
            </a:r>
            <a:r>
              <a:rPr lang="en-US" baseline="-25000" dirty="0" err="1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); give c to A</a:t>
            </a:r>
          </a:p>
          <a:p>
            <a:pPr lvl="1"/>
            <a:r>
              <a:rPr lang="en-US" dirty="0" smtClean="0">
                <a:sym typeface="Symbol"/>
              </a:rPr>
              <a:t>A outputs a guess b’, and the experiment evaluates to 1 if b’=b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77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CPA-security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Public-key encryption scheme </a:t>
            </a:r>
            <a:r>
              <a:rPr lang="en-US" dirty="0" smtClean="0">
                <a:sym typeface="Symbol"/>
              </a:rPr>
              <a:t> is </a:t>
            </a:r>
            <a:r>
              <a:rPr lang="en-US" i="1" dirty="0" smtClean="0">
                <a:sym typeface="Symbol"/>
              </a:rPr>
              <a:t>CPA-secure</a:t>
            </a:r>
            <a:r>
              <a:rPr lang="en-US" dirty="0" smtClean="0">
                <a:sym typeface="Symbol"/>
              </a:rPr>
              <a:t> if for all PPT adversaries A: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       </a:t>
            </a:r>
            <a:r>
              <a:rPr lang="en-US" dirty="0" err="1" smtClean="0">
                <a:sym typeface="Symbol"/>
              </a:rPr>
              <a:t>Pr</a:t>
            </a:r>
            <a:r>
              <a:rPr lang="en-US" dirty="0" smtClean="0">
                <a:sym typeface="Symbol"/>
              </a:rPr>
              <a:t>[</a:t>
            </a:r>
            <a:r>
              <a:rPr lang="en-US" dirty="0" err="1" smtClean="0">
                <a:sym typeface="Symbol"/>
              </a:rPr>
              <a:t>PubK</a:t>
            </a:r>
            <a:r>
              <a:rPr lang="en-US" dirty="0" smtClean="0">
                <a:sym typeface="Symbol"/>
              </a:rPr>
              <a:t>-CPA</a:t>
            </a:r>
            <a:r>
              <a:rPr lang="en-US" baseline="-25000" dirty="0" smtClean="0">
                <a:sym typeface="Symbol"/>
              </a:rPr>
              <a:t>A</a:t>
            </a:r>
            <a:r>
              <a:rPr lang="en-US" baseline="-25000" dirty="0">
                <a:sym typeface="Symbol"/>
              </a:rPr>
              <a:t>,</a:t>
            </a:r>
            <a:r>
              <a:rPr lang="en-US" dirty="0">
                <a:sym typeface="Symbol"/>
              </a:rPr>
              <a:t> </a:t>
            </a:r>
            <a:r>
              <a:rPr lang="en-US" baseline="-25000" dirty="0">
                <a:sym typeface="Symbol"/>
              </a:rPr>
              <a:t></a:t>
            </a:r>
            <a:r>
              <a:rPr lang="en-US" dirty="0">
                <a:sym typeface="Symbol"/>
              </a:rPr>
              <a:t>(n</a:t>
            </a:r>
            <a:r>
              <a:rPr lang="en-US" dirty="0" smtClean="0">
                <a:sym typeface="Symbol"/>
              </a:rPr>
              <a:t>) = 1] ≤  ½ + </a:t>
            </a:r>
            <a:r>
              <a:rPr lang="en-US" dirty="0" err="1" smtClean="0">
                <a:sym typeface="Symbol"/>
              </a:rPr>
              <a:t>negl</a:t>
            </a:r>
            <a:r>
              <a:rPr lang="en-US" dirty="0" smtClean="0">
                <a:sym typeface="Symbol"/>
              </a:rPr>
              <a:t>(n)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2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the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encryption oracle?!</a:t>
            </a:r>
          </a:p>
          <a:p>
            <a:pPr lvl="1"/>
            <a:r>
              <a:rPr lang="en-US" dirty="0" smtClean="0"/>
              <a:t>Encryption oracle redundant in public-key setting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 No </a:t>
            </a:r>
            <a:r>
              <a:rPr lang="en-US" i="1" dirty="0" smtClean="0">
                <a:sym typeface="Symbol"/>
              </a:rPr>
              <a:t>perfectly secret </a:t>
            </a:r>
            <a:r>
              <a:rPr lang="en-US" dirty="0" smtClean="0">
                <a:sym typeface="Symbol"/>
              </a:rPr>
              <a:t>public-key encryption</a:t>
            </a:r>
          </a:p>
          <a:p>
            <a:pPr>
              <a:buFont typeface="Symbol"/>
              <a:buChar char="Þ"/>
            </a:pPr>
            <a:r>
              <a:rPr lang="en-US" dirty="0" smtClean="0">
                <a:sym typeface="Symbol"/>
              </a:rPr>
              <a:t> No </a:t>
            </a:r>
            <a:r>
              <a:rPr lang="en-US" i="1" dirty="0" smtClean="0">
                <a:sym typeface="Symbol"/>
              </a:rPr>
              <a:t>deterministic</a:t>
            </a:r>
            <a:r>
              <a:rPr lang="en-US" dirty="0" smtClean="0">
                <a:sym typeface="Symbol"/>
              </a:rPr>
              <a:t> public-key encryption scheme can be CPA-secure</a:t>
            </a:r>
          </a:p>
          <a:p>
            <a:pPr>
              <a:buFont typeface="Symbol"/>
              <a:buChar char="Þ"/>
            </a:pPr>
            <a:r>
              <a:rPr lang="en-US" dirty="0" smtClean="0"/>
              <a:t> CPA-security implies security for encrypting multiple messages (as in the private-key case)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80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Diffie</a:t>
            </a:r>
            <a:r>
              <a:rPr lang="en-US" altLang="en-US" dirty="0" smtClean="0"/>
              <a:t>-Hellman key exchange</a:t>
            </a:r>
            <a:endParaRPr lang="en-US" altLang="en-US" dirty="0"/>
          </a:p>
        </p:txBody>
      </p:sp>
      <p:pic>
        <p:nvPicPr>
          <p:cNvPr id="176132" name="Picture 4" descr="j02920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2" y="2457271"/>
            <a:ext cx="1527175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133" name="Picture 5" descr="j019538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2" y="2457271"/>
            <a:ext cx="1418391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3200400" y="3753442"/>
            <a:ext cx="28956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00400" y="2762842"/>
            <a:ext cx="28956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0563" y="5329535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/>
              </a:rPr>
              <a:t>k</a:t>
            </a:r>
            <a:r>
              <a:rPr lang="en-US" sz="2400" baseline="-25000" dirty="0" smtClean="0">
                <a:sym typeface="Symbol"/>
              </a:rPr>
              <a:t>1</a:t>
            </a:r>
            <a:r>
              <a:rPr lang="en-US" sz="2400" dirty="0" smtClean="0">
                <a:sym typeface="Symbol"/>
              </a:rPr>
              <a:t> = (h</a:t>
            </a:r>
            <a:r>
              <a:rPr lang="en-US" sz="2400" baseline="-25000" dirty="0" smtClean="0">
                <a:sym typeface="Symbol"/>
              </a:rPr>
              <a:t>2</a:t>
            </a:r>
            <a:r>
              <a:rPr lang="en-US" sz="2400" dirty="0" smtClean="0">
                <a:sym typeface="Symbol"/>
              </a:rPr>
              <a:t>)</a:t>
            </a:r>
            <a:r>
              <a:rPr lang="en-US" sz="2400" baseline="30000" dirty="0" smtClean="0">
                <a:sym typeface="Symbol"/>
              </a:rPr>
              <a:t>x</a:t>
            </a:r>
            <a:r>
              <a:rPr lang="en-US" sz="2400" dirty="0" smtClean="0">
                <a:sym typeface="Symbol"/>
              </a:rPr>
              <a:t> = </a:t>
            </a:r>
            <a:r>
              <a:rPr lang="en-US" sz="2400" dirty="0" err="1" smtClean="0">
                <a:sym typeface="Symbol"/>
              </a:rPr>
              <a:t>g</a:t>
            </a:r>
            <a:r>
              <a:rPr lang="en-US" sz="2400" baseline="30000" dirty="0" err="1" smtClean="0">
                <a:sym typeface="Symbol"/>
              </a:rPr>
              <a:t>xy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75953" y="5258571"/>
            <a:ext cx="1882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/>
              </a:rPr>
              <a:t>k</a:t>
            </a:r>
            <a:r>
              <a:rPr lang="en-US" sz="2400" baseline="-25000" dirty="0" smtClean="0">
                <a:sym typeface="Symbol"/>
              </a:rPr>
              <a:t>2</a:t>
            </a:r>
            <a:r>
              <a:rPr lang="en-US" sz="2400" dirty="0" smtClean="0">
                <a:sym typeface="Symbol"/>
              </a:rPr>
              <a:t> = (h</a:t>
            </a:r>
            <a:r>
              <a:rPr lang="en-US" sz="2400" baseline="-25000" dirty="0" smtClean="0">
                <a:sym typeface="Symbol"/>
              </a:rPr>
              <a:t>1</a:t>
            </a:r>
            <a:r>
              <a:rPr lang="en-US" sz="2400" dirty="0" smtClean="0">
                <a:sym typeface="Symbol"/>
              </a:rPr>
              <a:t>)</a:t>
            </a:r>
            <a:r>
              <a:rPr lang="en-US" sz="2400" baseline="30000" dirty="0" smtClean="0">
                <a:sym typeface="Symbol"/>
              </a:rPr>
              <a:t>y</a:t>
            </a:r>
            <a:r>
              <a:rPr lang="en-US" sz="2400" dirty="0" smtClean="0">
                <a:sym typeface="Symbol"/>
              </a:rPr>
              <a:t> = </a:t>
            </a:r>
            <a:r>
              <a:rPr lang="en-US" sz="2400" dirty="0" err="1" smtClean="0">
                <a:sym typeface="Symbol"/>
              </a:rPr>
              <a:t>g</a:t>
            </a:r>
            <a:r>
              <a:rPr lang="en-US" sz="2400" baseline="30000" dirty="0" err="1" smtClean="0">
                <a:sym typeface="Symbol"/>
              </a:rPr>
              <a:t>xy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22818" y="2304871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</a:t>
            </a:r>
            <a:r>
              <a:rPr lang="en-US" sz="2400" baseline="-25000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22818" y="3291006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</a:t>
            </a:r>
            <a:r>
              <a:rPr lang="en-US" sz="2400" baseline="-25000" dirty="0"/>
              <a:t>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389763" y="5329535"/>
            <a:ext cx="609600" cy="461665"/>
          </a:xfrm>
          <a:prstGeom prst="rect">
            <a:avLst/>
          </a:prstGeom>
          <a:solidFill>
            <a:schemeClr val="bg1"/>
          </a:solidFill>
          <a:ln w="1905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795153" y="5257800"/>
            <a:ext cx="609600" cy="461665"/>
          </a:xfrm>
          <a:prstGeom prst="rect">
            <a:avLst/>
          </a:prstGeom>
          <a:solidFill>
            <a:schemeClr val="bg1"/>
          </a:solidFill>
          <a:ln w="1905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092599" y="1447800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G, q, </a:t>
            </a:r>
            <a:r>
              <a:rPr lang="en-US" sz="2800" dirty="0" smtClean="0"/>
              <a:t>g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1104606" y="4114800"/>
            <a:ext cx="10518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en-US" sz="2400" dirty="0" smtClean="0"/>
              <a:t>x </a:t>
            </a:r>
            <a:r>
              <a:rPr lang="en-US" sz="2400" dirty="0" smtClean="0">
                <a:sym typeface="Symbol"/>
              </a:rPr>
              <a:t> </a:t>
            </a:r>
            <a:r>
              <a:rPr lang="en-US" sz="2400" dirty="0" err="1" smtClean="0">
                <a:latin typeface="Cambria Math"/>
                <a:ea typeface="Cambria Math"/>
              </a:rPr>
              <a:t>ℤ</a:t>
            </a:r>
            <a:r>
              <a:rPr lang="en-US" sz="2400" baseline="-25000" dirty="0" err="1" smtClean="0">
                <a:latin typeface="Calibri" panose="020F0502020204030204" pitchFamily="34" charset="0"/>
                <a:ea typeface="Cambria Math"/>
              </a:rPr>
              <a:t>q</a:t>
            </a:r>
            <a:endParaRPr lang="en-US" sz="2400" dirty="0" smtClean="0">
              <a:latin typeface="Calibri" panose="020F0502020204030204" pitchFamily="34" charset="0"/>
              <a:ea typeface="Cambria Math"/>
            </a:endParaRPr>
          </a:p>
          <a:p>
            <a:pPr marL="0" lvl="1" algn="ctr"/>
            <a:r>
              <a:rPr lang="en-US" sz="2400" dirty="0">
                <a:ea typeface="Cambria Math"/>
              </a:rPr>
              <a:t>h</a:t>
            </a:r>
            <a:r>
              <a:rPr lang="en-US" sz="2400" baseline="-25000" dirty="0" smtClean="0">
                <a:ea typeface="Cambria Math"/>
              </a:rPr>
              <a:t>1</a:t>
            </a:r>
            <a:r>
              <a:rPr lang="en-US" sz="2400" dirty="0" smtClean="0">
                <a:ea typeface="Cambria Math"/>
              </a:rPr>
              <a:t> = </a:t>
            </a:r>
            <a:r>
              <a:rPr lang="en-US" sz="2400" dirty="0" err="1" smtClean="0">
                <a:ea typeface="Cambria Math"/>
              </a:rPr>
              <a:t>g</a:t>
            </a:r>
            <a:r>
              <a:rPr lang="en-US" sz="2400" baseline="30000" dirty="0" err="1" smtClean="0">
                <a:ea typeface="Cambria Math"/>
              </a:rPr>
              <a:t>x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600887" y="4114800"/>
            <a:ext cx="10631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en-US" sz="2400" dirty="0" smtClean="0"/>
              <a:t>y </a:t>
            </a:r>
            <a:r>
              <a:rPr lang="en-US" sz="2400" dirty="0" smtClean="0">
                <a:sym typeface="Symbol"/>
              </a:rPr>
              <a:t> </a:t>
            </a:r>
            <a:r>
              <a:rPr lang="en-US" sz="2400" dirty="0" err="1" smtClean="0">
                <a:latin typeface="Cambria Math"/>
                <a:ea typeface="Cambria Math"/>
              </a:rPr>
              <a:t>ℤ</a:t>
            </a:r>
            <a:r>
              <a:rPr lang="en-US" sz="2400" baseline="-25000" dirty="0" err="1" smtClean="0">
                <a:latin typeface="Calibri" panose="020F0502020204030204" pitchFamily="34" charset="0"/>
                <a:ea typeface="Cambria Math"/>
              </a:rPr>
              <a:t>q</a:t>
            </a:r>
            <a:endParaRPr lang="en-US" sz="2400" dirty="0" smtClean="0">
              <a:latin typeface="Calibri" panose="020F0502020204030204" pitchFamily="34" charset="0"/>
              <a:ea typeface="Cambria Math"/>
            </a:endParaRPr>
          </a:p>
          <a:p>
            <a:pPr marL="0" lvl="1" algn="ctr"/>
            <a:r>
              <a:rPr lang="en-US" sz="2400" dirty="0" smtClean="0">
                <a:ea typeface="Cambria Math"/>
              </a:rPr>
              <a:t>h</a:t>
            </a:r>
            <a:r>
              <a:rPr lang="en-US" sz="2400" baseline="-25000" dirty="0">
                <a:ea typeface="Cambria Math"/>
              </a:rPr>
              <a:t>2</a:t>
            </a:r>
            <a:r>
              <a:rPr lang="en-US" sz="2400" dirty="0" smtClean="0">
                <a:ea typeface="Cambria Math"/>
              </a:rPr>
              <a:t> = </a:t>
            </a:r>
            <a:r>
              <a:rPr lang="en-US" sz="2400" dirty="0" err="1" smtClean="0">
                <a:ea typeface="Cambria Math"/>
              </a:rPr>
              <a:t>g</a:t>
            </a:r>
            <a:r>
              <a:rPr lang="en-US" sz="2400" baseline="30000" dirty="0" err="1">
                <a:ea typeface="Cambria Math"/>
              </a:rPr>
              <a:t>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90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Chosen-</a:t>
            </a:r>
            <a:r>
              <a:rPr lang="en-US" altLang="en-US" dirty="0" err="1" smtClean="0"/>
              <a:t>ciphertext</a:t>
            </a:r>
            <a:r>
              <a:rPr lang="en-US" altLang="en-US" dirty="0" smtClean="0"/>
              <a:t> attacks</a:t>
            </a:r>
            <a:endParaRPr lang="en-US" altLang="en-US" dirty="0"/>
          </a:p>
        </p:txBody>
      </p:sp>
      <p:pic>
        <p:nvPicPr>
          <p:cNvPr id="176132" name="Picture 4" descr="j02920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2" y="2057400"/>
            <a:ext cx="1527175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133" name="Picture 5" descr="j019538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2" y="2057400"/>
            <a:ext cx="1418391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010400" y="3510436"/>
            <a:ext cx="89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pk</a:t>
            </a:r>
            <a:r>
              <a:rPr lang="en-US" sz="2400" dirty="0" smtClean="0"/>
              <a:t>, </a:t>
            </a:r>
            <a:r>
              <a:rPr lang="en-US" sz="2400" dirty="0" err="1" smtClean="0"/>
              <a:t>sk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524000" y="3510436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pk</a:t>
            </a:r>
            <a:endParaRPr lang="en-US" sz="2400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971800" y="3276600"/>
            <a:ext cx="3124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3853" y="4034135"/>
            <a:ext cx="1829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</a:t>
            </a:r>
            <a:r>
              <a:rPr lang="en-US" sz="2400" dirty="0" smtClean="0"/>
              <a:t> </a:t>
            </a:r>
            <a:r>
              <a:rPr lang="en-US" sz="2400" dirty="0" err="1" smtClean="0"/>
              <a:t>Enc</a:t>
            </a:r>
            <a:r>
              <a:rPr lang="en-US" sz="2400" baseline="-25000" dirty="0" err="1" smtClean="0"/>
              <a:t>pk</a:t>
            </a:r>
            <a:r>
              <a:rPr lang="en-US" sz="2400" dirty="0" smtClean="0"/>
              <a:t>(m)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76645" y="2819400"/>
            <a:ext cx="314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962400" y="3741268"/>
            <a:ext cx="2438400" cy="21261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419600" y="4122268"/>
            <a:ext cx="2438400" cy="212613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18746" y="4267200"/>
            <a:ext cx="391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dirty="0" smtClean="0"/>
              <a:t>’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86400" y="4648200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</a:t>
            </a:r>
            <a:r>
              <a:rPr lang="en-US" sz="2400" dirty="0" smtClean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59459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Chosen-</a:t>
            </a:r>
            <a:r>
              <a:rPr lang="en-US" dirty="0" err="1" smtClean="0"/>
              <a:t>ciphertext</a:t>
            </a:r>
            <a:r>
              <a:rPr lang="en-US" dirty="0" smtClean="0"/>
              <a:t>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Chosen-</a:t>
            </a:r>
            <a:r>
              <a:rPr lang="en-US" dirty="0" err="1" smtClean="0"/>
              <a:t>ciphertext</a:t>
            </a:r>
            <a:r>
              <a:rPr lang="en-US" dirty="0" smtClean="0"/>
              <a:t> attacks are arguably even a greater concern in the public-key setting</a:t>
            </a:r>
          </a:p>
          <a:p>
            <a:pPr lvl="1"/>
            <a:r>
              <a:rPr lang="en-US" dirty="0" smtClean="0"/>
              <a:t>Attacker might be a legitimate sender</a:t>
            </a:r>
          </a:p>
          <a:p>
            <a:pPr lvl="1"/>
            <a:r>
              <a:rPr lang="en-US" dirty="0" smtClean="0"/>
              <a:t>Easier for attacker to obtain full decryptions of </a:t>
            </a:r>
            <a:r>
              <a:rPr lang="en-US" dirty="0" err="1" smtClean="0"/>
              <a:t>ciphertexts</a:t>
            </a:r>
            <a:r>
              <a:rPr lang="en-US" dirty="0" smtClean="0"/>
              <a:t> of its choice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Related concern: </a:t>
            </a:r>
            <a:r>
              <a:rPr lang="en-US" i="1" dirty="0" smtClean="0"/>
              <a:t>malleability</a:t>
            </a:r>
            <a:endParaRPr lang="en-US" dirty="0" smtClean="0"/>
          </a:p>
          <a:p>
            <a:pPr lvl="1"/>
            <a:r>
              <a:rPr lang="en-US" dirty="0" smtClean="0"/>
              <a:t>I.e., given a </a:t>
            </a:r>
            <a:r>
              <a:rPr lang="en-US" dirty="0" err="1" smtClean="0"/>
              <a:t>ciphertext</a:t>
            </a:r>
            <a:r>
              <a:rPr lang="en-US" dirty="0" smtClean="0"/>
              <a:t> c that is the encryption of an unknown message m, might be possible to produce </a:t>
            </a:r>
            <a:r>
              <a:rPr lang="en-US" dirty="0" err="1" smtClean="0"/>
              <a:t>ciphertext</a:t>
            </a:r>
            <a:r>
              <a:rPr lang="en-US" dirty="0" smtClean="0"/>
              <a:t> c’ that decrypts to a related message m’</a:t>
            </a:r>
          </a:p>
          <a:p>
            <a:pPr lvl="1"/>
            <a:r>
              <a:rPr lang="en-US" dirty="0" smtClean="0"/>
              <a:t>This is also undesirable in the public-key setting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9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Chosen-</a:t>
            </a:r>
            <a:r>
              <a:rPr lang="en-US" dirty="0" err="1" smtClean="0"/>
              <a:t>ciphertext</a:t>
            </a:r>
            <a:r>
              <a:rPr lang="en-US" dirty="0" smtClean="0"/>
              <a:t>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define CCA-security for public-key encryption by analogy to the definition for private-key encryption</a:t>
            </a:r>
          </a:p>
          <a:p>
            <a:pPr lvl="1"/>
            <a:r>
              <a:rPr lang="en-US" dirty="0" smtClean="0"/>
              <a:t>See book for details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0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solidFill>
                  <a:schemeClr val="tx1"/>
                </a:solidFill>
              </a:rPr>
              <a:t>Dlog</a:t>
            </a:r>
            <a:r>
              <a:rPr lang="en-US" sz="4000" dirty="0" smtClean="0">
                <a:solidFill>
                  <a:schemeClr val="tx1"/>
                </a:solidFill>
              </a:rPr>
              <a:t>-based </a:t>
            </a:r>
            <a:r>
              <a:rPr lang="en-US" sz="4000" dirty="0" smtClean="0">
                <a:solidFill>
                  <a:schemeClr val="tx1"/>
                </a:solidFill>
              </a:rPr>
              <a:t>PKE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77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Diffie</a:t>
            </a:r>
            <a:r>
              <a:rPr lang="en-US" altLang="en-US" dirty="0" smtClean="0"/>
              <a:t>-Hellman key exchange</a:t>
            </a:r>
            <a:endParaRPr lang="en-US" altLang="en-US" dirty="0"/>
          </a:p>
        </p:txBody>
      </p:sp>
      <p:pic>
        <p:nvPicPr>
          <p:cNvPr id="176132" name="Picture 4" descr="j02920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2" y="2457271"/>
            <a:ext cx="1527175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133" name="Picture 5" descr="j019538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2" y="2457271"/>
            <a:ext cx="1418391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3200400" y="3753442"/>
            <a:ext cx="28956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00400" y="2762842"/>
            <a:ext cx="28956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52512" y="5257800"/>
            <a:ext cx="12137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/>
              </a:rPr>
              <a:t>k = (h</a:t>
            </a:r>
            <a:r>
              <a:rPr lang="en-US" sz="2400" baseline="-25000" dirty="0" smtClean="0">
                <a:sym typeface="Symbol"/>
              </a:rPr>
              <a:t>2</a:t>
            </a:r>
            <a:r>
              <a:rPr lang="en-US" sz="2400" dirty="0" smtClean="0">
                <a:sym typeface="Symbol"/>
              </a:rPr>
              <a:t>)</a:t>
            </a:r>
            <a:r>
              <a:rPr lang="en-US" sz="2400" baseline="30000" dirty="0" smtClean="0">
                <a:sym typeface="Symbol"/>
              </a:rPr>
              <a:t>x</a:t>
            </a:r>
            <a:endParaRPr lang="en-US" sz="2400" dirty="0" smtClean="0">
              <a:sym typeface="Symbol"/>
            </a:endParaRPr>
          </a:p>
          <a:p>
            <a:r>
              <a:rPr lang="en-US" sz="2400" dirty="0">
                <a:sym typeface="Symbol"/>
              </a:rPr>
              <a:t>m</a:t>
            </a:r>
            <a:r>
              <a:rPr lang="en-US" sz="2400" dirty="0" smtClean="0">
                <a:sym typeface="Symbol"/>
              </a:rPr>
              <a:t> = c</a:t>
            </a:r>
            <a:r>
              <a:rPr lang="en-US" sz="2400" baseline="-25000" dirty="0" smtClean="0">
                <a:sym typeface="Symbol"/>
              </a:rPr>
              <a:t>2</a:t>
            </a:r>
            <a:r>
              <a:rPr lang="en-US" sz="2400" dirty="0" smtClean="0">
                <a:sym typeface="Symbol"/>
              </a:rPr>
              <a:t>/k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63905" y="5105400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/>
              </a:rPr>
              <a:t>k = (h</a:t>
            </a:r>
            <a:r>
              <a:rPr lang="en-US" sz="2400" baseline="-25000" dirty="0" smtClean="0">
                <a:sym typeface="Symbol"/>
              </a:rPr>
              <a:t>1</a:t>
            </a:r>
            <a:r>
              <a:rPr lang="en-US" sz="2400" dirty="0" smtClean="0">
                <a:sym typeface="Symbol"/>
              </a:rPr>
              <a:t>)</a:t>
            </a:r>
            <a:r>
              <a:rPr lang="en-US" sz="2400" baseline="30000" dirty="0" smtClean="0">
                <a:sym typeface="Symbol"/>
              </a:rPr>
              <a:t>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7911" y="3962400"/>
            <a:ext cx="22252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en-US" sz="2400" dirty="0"/>
              <a:t>(G, q, g) </a:t>
            </a:r>
            <a:r>
              <a:rPr lang="en-US" sz="2400" dirty="0">
                <a:sym typeface="Symbol"/>
              </a:rPr>
              <a:t> </a:t>
            </a:r>
            <a:r>
              <a:rPr lang="en-US" sz="2400" dirty="0">
                <a:latin typeface="Brush Script MT" panose="03060802040406070304" pitchFamily="66" charset="0"/>
              </a:rPr>
              <a:t>G</a:t>
            </a:r>
            <a:r>
              <a:rPr lang="en-US" sz="2400" dirty="0"/>
              <a:t>(1</a:t>
            </a:r>
            <a:r>
              <a:rPr lang="en-US" sz="2400" baseline="30000" dirty="0"/>
              <a:t>n</a:t>
            </a:r>
            <a:r>
              <a:rPr lang="en-US" sz="2400" dirty="0" smtClean="0"/>
              <a:t>)</a:t>
            </a:r>
          </a:p>
          <a:p>
            <a:pPr marL="0" lvl="1" algn="ctr"/>
            <a:r>
              <a:rPr lang="en-US" sz="2400" dirty="0" smtClean="0"/>
              <a:t>x </a:t>
            </a:r>
            <a:r>
              <a:rPr lang="en-US" sz="2400" dirty="0" smtClean="0">
                <a:sym typeface="Symbol"/>
              </a:rPr>
              <a:t> </a:t>
            </a:r>
            <a:r>
              <a:rPr lang="en-US" sz="2400" dirty="0" err="1" smtClean="0">
                <a:latin typeface="Cambria Math"/>
                <a:ea typeface="Cambria Math"/>
              </a:rPr>
              <a:t>ℤ</a:t>
            </a:r>
            <a:r>
              <a:rPr lang="en-US" sz="2400" baseline="-25000" dirty="0" err="1" smtClean="0">
                <a:latin typeface="Cambria Math"/>
                <a:ea typeface="Cambria Math"/>
              </a:rPr>
              <a:t>q</a:t>
            </a:r>
            <a:endParaRPr lang="en-US" sz="2400" dirty="0" smtClean="0">
              <a:latin typeface="Cambria Math"/>
              <a:ea typeface="Cambria Math"/>
            </a:endParaRPr>
          </a:p>
          <a:p>
            <a:pPr marL="0" lvl="1" algn="ctr"/>
            <a:r>
              <a:rPr lang="en-US" sz="2400" dirty="0">
                <a:ea typeface="Cambria Math"/>
              </a:rPr>
              <a:t>h</a:t>
            </a:r>
            <a:r>
              <a:rPr lang="en-US" sz="2400" baseline="-25000" dirty="0" smtClean="0">
                <a:ea typeface="Cambria Math"/>
              </a:rPr>
              <a:t>1</a:t>
            </a:r>
            <a:r>
              <a:rPr lang="en-US" sz="2400" dirty="0" smtClean="0">
                <a:ea typeface="Cambria Math"/>
              </a:rPr>
              <a:t> = </a:t>
            </a:r>
            <a:r>
              <a:rPr lang="en-US" sz="2400" dirty="0" err="1" smtClean="0">
                <a:ea typeface="Cambria Math"/>
              </a:rPr>
              <a:t>g</a:t>
            </a:r>
            <a:r>
              <a:rPr lang="en-US" sz="2400" baseline="30000" dirty="0" err="1" smtClean="0">
                <a:ea typeface="Cambria Math"/>
              </a:rPr>
              <a:t>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2208" y="2304871"/>
            <a:ext cx="1391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G, q, g, h</a:t>
            </a:r>
            <a:r>
              <a:rPr lang="en-US" sz="2400" baseline="-25000" dirty="0" smtClean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736596" y="3962400"/>
            <a:ext cx="10631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en-US" sz="2400" dirty="0" smtClean="0"/>
              <a:t>y </a:t>
            </a:r>
            <a:r>
              <a:rPr lang="en-US" sz="2400" dirty="0" smtClean="0">
                <a:sym typeface="Symbol"/>
              </a:rPr>
              <a:t> </a:t>
            </a:r>
            <a:r>
              <a:rPr lang="en-US" sz="2400" dirty="0" err="1" smtClean="0">
                <a:latin typeface="Cambria Math"/>
                <a:ea typeface="Cambria Math"/>
              </a:rPr>
              <a:t>ℤ</a:t>
            </a:r>
            <a:r>
              <a:rPr lang="en-US" sz="2400" baseline="-25000" dirty="0" err="1" smtClean="0">
                <a:latin typeface="Cambria Math"/>
                <a:ea typeface="Cambria Math"/>
              </a:rPr>
              <a:t>q</a:t>
            </a:r>
            <a:endParaRPr lang="en-US" sz="2400" dirty="0" smtClean="0">
              <a:latin typeface="Cambria Math"/>
              <a:ea typeface="Cambria Math"/>
            </a:endParaRPr>
          </a:p>
          <a:p>
            <a:pPr marL="0" lvl="1" algn="ctr"/>
            <a:r>
              <a:rPr lang="en-US" sz="2400" dirty="0" smtClean="0">
                <a:ea typeface="Cambria Math"/>
              </a:rPr>
              <a:t>h</a:t>
            </a:r>
            <a:r>
              <a:rPr lang="en-US" sz="2400" baseline="-25000" dirty="0">
                <a:ea typeface="Cambria Math"/>
              </a:rPr>
              <a:t>2</a:t>
            </a:r>
            <a:r>
              <a:rPr lang="en-US" sz="2400" dirty="0" smtClean="0">
                <a:ea typeface="Cambria Math"/>
              </a:rPr>
              <a:t> = </a:t>
            </a:r>
            <a:r>
              <a:rPr lang="en-US" sz="2400" dirty="0" err="1" smtClean="0">
                <a:ea typeface="Cambria Math"/>
              </a:rPr>
              <a:t>g</a:t>
            </a:r>
            <a:r>
              <a:rPr lang="en-US" sz="2400" baseline="30000" dirty="0" err="1">
                <a:ea typeface="Cambria Math"/>
              </a:rPr>
              <a:t>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22818" y="3291006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</a:t>
            </a:r>
            <a:r>
              <a:rPr lang="en-US" sz="2400" baseline="-25000" dirty="0"/>
              <a:t>2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200400" y="4495800"/>
            <a:ext cx="28956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962400" y="4038600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=  k · m</a:t>
            </a:r>
          </a:p>
        </p:txBody>
      </p:sp>
    </p:spTree>
    <p:extLst>
      <p:ext uri="{BB962C8B-B14F-4D97-AF65-F5344CB8AC3E}">
        <p14:creationId xmlns:p14="http://schemas.microsoft.com/office/powerpoint/2010/main" val="420586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3" grpId="0"/>
      <p:bldP spid="6" grpId="0"/>
      <p:bldP spid="14" grpId="0"/>
      <p:bldP spid="15" grpId="0"/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El </a:t>
            </a:r>
            <a:r>
              <a:rPr lang="en-US" altLang="en-US" dirty="0" err="1" smtClean="0"/>
              <a:t>Gamal</a:t>
            </a:r>
            <a:r>
              <a:rPr lang="en-US" altLang="en-US" dirty="0" smtClean="0"/>
              <a:t> encryption</a:t>
            </a:r>
            <a:endParaRPr lang="en-US" altLang="en-US" dirty="0"/>
          </a:p>
        </p:txBody>
      </p:sp>
      <p:pic>
        <p:nvPicPr>
          <p:cNvPr id="176132" name="Picture 4" descr="j02920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2" y="2457271"/>
            <a:ext cx="1527175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133" name="Picture 5" descr="j019538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2" y="2457271"/>
            <a:ext cx="1418391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3200400" y="3753442"/>
            <a:ext cx="28956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00400" y="2762842"/>
            <a:ext cx="28956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52512" y="5257800"/>
            <a:ext cx="12137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/>
              </a:rPr>
              <a:t>k = (h</a:t>
            </a:r>
            <a:r>
              <a:rPr lang="en-US" sz="2400" baseline="-25000" dirty="0" smtClean="0">
                <a:sym typeface="Symbol"/>
              </a:rPr>
              <a:t>2</a:t>
            </a:r>
            <a:r>
              <a:rPr lang="en-US" sz="2400" dirty="0" smtClean="0">
                <a:sym typeface="Symbol"/>
              </a:rPr>
              <a:t>)</a:t>
            </a:r>
            <a:r>
              <a:rPr lang="en-US" sz="2400" baseline="30000" dirty="0" smtClean="0">
                <a:sym typeface="Symbol"/>
              </a:rPr>
              <a:t>x</a:t>
            </a:r>
            <a:endParaRPr lang="en-US" sz="2400" dirty="0" smtClean="0">
              <a:sym typeface="Symbol"/>
            </a:endParaRPr>
          </a:p>
          <a:p>
            <a:r>
              <a:rPr lang="en-US" sz="2400" dirty="0">
                <a:sym typeface="Symbol"/>
              </a:rPr>
              <a:t>m</a:t>
            </a:r>
            <a:r>
              <a:rPr lang="en-US" sz="2400" dirty="0" smtClean="0">
                <a:sym typeface="Symbol"/>
              </a:rPr>
              <a:t> = c</a:t>
            </a:r>
            <a:r>
              <a:rPr lang="en-US" sz="2400" baseline="-25000" dirty="0" smtClean="0">
                <a:sym typeface="Symbol"/>
              </a:rPr>
              <a:t>2</a:t>
            </a:r>
            <a:r>
              <a:rPr lang="en-US" sz="2400" dirty="0" smtClean="0">
                <a:sym typeface="Symbol"/>
              </a:rPr>
              <a:t>/k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63905" y="5105400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/>
              </a:rPr>
              <a:t>k = (h</a:t>
            </a:r>
            <a:r>
              <a:rPr lang="en-US" sz="2400" baseline="-25000" dirty="0" smtClean="0">
                <a:sym typeface="Symbol"/>
              </a:rPr>
              <a:t>1</a:t>
            </a:r>
            <a:r>
              <a:rPr lang="en-US" sz="2400" dirty="0" smtClean="0">
                <a:sym typeface="Symbol"/>
              </a:rPr>
              <a:t>)</a:t>
            </a:r>
            <a:r>
              <a:rPr lang="en-US" sz="2400" baseline="30000" dirty="0" smtClean="0">
                <a:sym typeface="Symbol"/>
              </a:rPr>
              <a:t>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7911" y="3962400"/>
            <a:ext cx="22252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en-US" sz="2400" dirty="0"/>
              <a:t>(G, q, g) </a:t>
            </a:r>
            <a:r>
              <a:rPr lang="en-US" sz="2400" dirty="0">
                <a:sym typeface="Symbol"/>
              </a:rPr>
              <a:t> </a:t>
            </a:r>
            <a:r>
              <a:rPr lang="en-US" sz="2400" dirty="0">
                <a:latin typeface="Brush Script MT" panose="03060802040406070304" pitchFamily="66" charset="0"/>
              </a:rPr>
              <a:t>G</a:t>
            </a:r>
            <a:r>
              <a:rPr lang="en-US" sz="2400" dirty="0"/>
              <a:t>(1</a:t>
            </a:r>
            <a:r>
              <a:rPr lang="en-US" sz="2400" baseline="30000" dirty="0"/>
              <a:t>n</a:t>
            </a:r>
            <a:r>
              <a:rPr lang="en-US" sz="2400" dirty="0" smtClean="0"/>
              <a:t>)</a:t>
            </a:r>
          </a:p>
          <a:p>
            <a:pPr marL="0" lvl="1" algn="ctr"/>
            <a:r>
              <a:rPr lang="en-US" sz="2400" dirty="0" smtClean="0"/>
              <a:t>x </a:t>
            </a:r>
            <a:r>
              <a:rPr lang="en-US" sz="2400" dirty="0" smtClean="0">
                <a:sym typeface="Symbol"/>
              </a:rPr>
              <a:t> </a:t>
            </a:r>
            <a:r>
              <a:rPr lang="en-US" sz="2400" dirty="0" err="1" smtClean="0">
                <a:latin typeface="Cambria Math"/>
                <a:ea typeface="Cambria Math"/>
              </a:rPr>
              <a:t>ℤ</a:t>
            </a:r>
            <a:r>
              <a:rPr lang="en-US" sz="2400" baseline="-25000" dirty="0" err="1" smtClean="0">
                <a:latin typeface="Cambria Math"/>
                <a:ea typeface="Cambria Math"/>
              </a:rPr>
              <a:t>q</a:t>
            </a:r>
            <a:endParaRPr lang="en-US" sz="2400" dirty="0" smtClean="0">
              <a:latin typeface="Cambria Math"/>
              <a:ea typeface="Cambria Math"/>
            </a:endParaRPr>
          </a:p>
          <a:p>
            <a:pPr marL="0" lvl="1" algn="ctr"/>
            <a:r>
              <a:rPr lang="en-US" sz="2400" dirty="0">
                <a:ea typeface="Cambria Math"/>
              </a:rPr>
              <a:t>h</a:t>
            </a:r>
            <a:r>
              <a:rPr lang="en-US" sz="2400" baseline="-25000" dirty="0" smtClean="0">
                <a:ea typeface="Cambria Math"/>
              </a:rPr>
              <a:t>1</a:t>
            </a:r>
            <a:r>
              <a:rPr lang="en-US" sz="2400" dirty="0" smtClean="0">
                <a:ea typeface="Cambria Math"/>
              </a:rPr>
              <a:t> = </a:t>
            </a:r>
            <a:r>
              <a:rPr lang="en-US" sz="2400" dirty="0" err="1" smtClean="0">
                <a:ea typeface="Cambria Math"/>
              </a:rPr>
              <a:t>g</a:t>
            </a:r>
            <a:r>
              <a:rPr lang="en-US" sz="2400" baseline="30000" dirty="0" err="1" smtClean="0">
                <a:ea typeface="Cambria Math"/>
              </a:rPr>
              <a:t>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2208" y="2304871"/>
            <a:ext cx="1391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G, q, g, h</a:t>
            </a:r>
            <a:r>
              <a:rPr lang="en-US" sz="2400" baseline="-25000" dirty="0" smtClean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736596" y="3962400"/>
            <a:ext cx="10631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en-US" sz="2400" dirty="0" smtClean="0"/>
              <a:t>y </a:t>
            </a:r>
            <a:r>
              <a:rPr lang="en-US" sz="2400" dirty="0" smtClean="0">
                <a:sym typeface="Symbol"/>
              </a:rPr>
              <a:t> </a:t>
            </a:r>
            <a:r>
              <a:rPr lang="en-US" sz="2400" dirty="0" err="1" smtClean="0">
                <a:latin typeface="Cambria Math"/>
                <a:ea typeface="Cambria Math"/>
              </a:rPr>
              <a:t>ℤ</a:t>
            </a:r>
            <a:r>
              <a:rPr lang="en-US" sz="2400" baseline="-25000" dirty="0" err="1" smtClean="0">
                <a:latin typeface="Cambria Math"/>
                <a:ea typeface="Cambria Math"/>
              </a:rPr>
              <a:t>q</a:t>
            </a:r>
            <a:endParaRPr lang="en-US" sz="2400" dirty="0" smtClean="0">
              <a:latin typeface="Cambria Math"/>
              <a:ea typeface="Cambria Math"/>
            </a:endParaRPr>
          </a:p>
          <a:p>
            <a:pPr marL="0" lvl="1" algn="ctr"/>
            <a:r>
              <a:rPr lang="en-US" sz="2400" dirty="0" smtClean="0">
                <a:ea typeface="Cambria Math"/>
              </a:rPr>
              <a:t>h</a:t>
            </a:r>
            <a:r>
              <a:rPr lang="en-US" sz="2400" baseline="-25000" dirty="0">
                <a:ea typeface="Cambria Math"/>
              </a:rPr>
              <a:t>2</a:t>
            </a:r>
            <a:r>
              <a:rPr lang="en-US" sz="2400" dirty="0" smtClean="0">
                <a:ea typeface="Cambria Math"/>
              </a:rPr>
              <a:t> = </a:t>
            </a:r>
            <a:r>
              <a:rPr lang="en-US" sz="2400" dirty="0" err="1" smtClean="0">
                <a:ea typeface="Cambria Math"/>
              </a:rPr>
              <a:t>g</a:t>
            </a:r>
            <a:r>
              <a:rPr lang="en-US" sz="2400" baseline="30000" dirty="0" err="1">
                <a:ea typeface="Cambria Math"/>
              </a:rPr>
              <a:t>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22818" y="3291006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</a:t>
            </a:r>
            <a:r>
              <a:rPr lang="en-US" sz="2400" baseline="-25000" dirty="0"/>
              <a:t>2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200400" y="4495800"/>
            <a:ext cx="28956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962400" y="4038600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=  k · m</a:t>
            </a:r>
          </a:p>
        </p:txBody>
      </p:sp>
      <p:sp>
        <p:nvSpPr>
          <p:cNvPr id="5" name="Rectangle 4"/>
          <p:cNvSpPr/>
          <p:nvPr/>
        </p:nvSpPr>
        <p:spPr>
          <a:xfrm>
            <a:off x="517911" y="3962400"/>
            <a:ext cx="2225289" cy="1200329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276600" y="2114729"/>
            <a:ext cx="838200" cy="24747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86000" y="1671935"/>
            <a:ext cx="1427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Public key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477000" y="4038600"/>
            <a:ext cx="1570793" cy="1634698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968972" y="3291005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h</a:t>
            </a:r>
            <a:r>
              <a:rPr lang="en-US" sz="2400" baseline="-25000" dirty="0" smtClean="0"/>
              <a:t>1</a:t>
            </a:r>
            <a:r>
              <a:rPr lang="en-US" sz="2400" baseline="30000" dirty="0" smtClean="0"/>
              <a:t>y</a:t>
            </a:r>
            <a:r>
              <a:rPr lang="en-US" sz="2400" dirty="0" smtClean="0"/>
              <a:t> · m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90602" y="5257800"/>
            <a:ext cx="1295398" cy="830997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2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10916E-6 L -0.00035 -0.11124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5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  <p:bldP spid="2" grpId="1"/>
      <p:bldP spid="5" grpId="0" animBg="1"/>
      <p:bldP spid="13" grpId="0"/>
      <p:bldP spid="17" grpId="0" animBg="1"/>
      <p:bldP spid="18" grpId="0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Eavesdropper sees G, q, g, </a:t>
            </a:r>
            <a:r>
              <a:rPr lang="en-US" sz="2800" dirty="0" err="1" smtClean="0"/>
              <a:t>g</a:t>
            </a:r>
            <a:r>
              <a:rPr lang="en-US" sz="2800" baseline="30000" dirty="0" err="1" smtClean="0"/>
              <a:t>x</a:t>
            </a:r>
            <a:r>
              <a:rPr lang="en-US" sz="2800" dirty="0" smtClean="0"/>
              <a:t>, </a:t>
            </a:r>
            <a:r>
              <a:rPr lang="en-US" sz="2800" dirty="0" err="1" smtClean="0"/>
              <a:t>g</a:t>
            </a:r>
            <a:r>
              <a:rPr lang="en-US" sz="2800" baseline="30000" dirty="0" err="1" smtClean="0"/>
              <a:t>y</a:t>
            </a:r>
            <a:endParaRPr lang="en-US" sz="2800" dirty="0" smtClean="0"/>
          </a:p>
          <a:p>
            <a:r>
              <a:rPr lang="en-US" sz="2800" dirty="0" smtClean="0"/>
              <a:t>Shared key k is </a:t>
            </a:r>
            <a:r>
              <a:rPr lang="en-US" sz="2800" dirty="0" err="1" smtClean="0"/>
              <a:t>g</a:t>
            </a:r>
            <a:r>
              <a:rPr lang="en-US" sz="2800" baseline="30000" dirty="0" err="1" smtClean="0"/>
              <a:t>xy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Computing k from the transcript is exactly the </a:t>
            </a:r>
            <a:r>
              <a:rPr lang="en-US" sz="2800" i="1" dirty="0" smtClean="0"/>
              <a:t>computational </a:t>
            </a:r>
            <a:r>
              <a:rPr lang="en-US" sz="2800" dirty="0" err="1" smtClean="0"/>
              <a:t>Diffie</a:t>
            </a:r>
            <a:r>
              <a:rPr lang="en-US" sz="2800" dirty="0" smtClean="0"/>
              <a:t>-Hellman problem</a:t>
            </a:r>
          </a:p>
          <a:p>
            <a:endParaRPr lang="en-US" sz="2800" dirty="0" smtClean="0"/>
          </a:p>
          <a:p>
            <a:r>
              <a:rPr lang="en-US" sz="2800" dirty="0" smtClean="0"/>
              <a:t>Distinguishing k from a uniform group element is exactly the </a:t>
            </a:r>
            <a:r>
              <a:rPr lang="en-US" sz="2800" i="1" dirty="0" smtClean="0"/>
              <a:t>decisional </a:t>
            </a:r>
            <a:r>
              <a:rPr lang="en-US" sz="2800" dirty="0" err="1" smtClean="0"/>
              <a:t>Diffie</a:t>
            </a:r>
            <a:r>
              <a:rPr lang="en-US" sz="2800" dirty="0" smtClean="0"/>
              <a:t>-Hellman problem</a:t>
            </a:r>
          </a:p>
          <a:p>
            <a:pPr marL="457200" lvl="1" indent="0">
              <a:buNone/>
            </a:pPr>
            <a:r>
              <a:rPr lang="en-US" sz="2400" dirty="0" smtClean="0">
                <a:sym typeface="Symbol"/>
              </a:rPr>
              <a:t> If the DDH problem is hard relative to </a:t>
            </a:r>
            <a:r>
              <a:rPr lang="en-US" sz="2400" dirty="0" smtClean="0">
                <a:latin typeface="Brush Script MT" panose="03060802040406070304" pitchFamily="66" charset="0"/>
              </a:rPr>
              <a:t>G</a:t>
            </a:r>
            <a:r>
              <a:rPr lang="en-US" sz="2400" dirty="0" smtClean="0"/>
              <a:t>, this is a secure key-exchange protocol!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01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in order-509 subgroup of </a:t>
            </a:r>
            <a:r>
              <a:rPr lang="en-US" dirty="0" smtClean="0">
                <a:latin typeface="Cambria Math"/>
                <a:ea typeface="Cambria Math"/>
              </a:rPr>
              <a:t>ℤ</a:t>
            </a:r>
            <a:r>
              <a:rPr lang="en-US" baseline="30000" dirty="0" smtClean="0">
                <a:ea typeface="Cambria Math"/>
              </a:rPr>
              <a:t>*</a:t>
            </a:r>
            <a:r>
              <a:rPr lang="en-US" baseline="-25000" dirty="0" smtClean="0"/>
              <a:t>1019 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Note: 1019 and 509 both prime</a:t>
            </a:r>
          </a:p>
          <a:p>
            <a:pPr lvl="1"/>
            <a:r>
              <a:rPr lang="en-US" dirty="0" smtClean="0"/>
              <a:t>1019 = 2*509 + 1</a:t>
            </a:r>
          </a:p>
          <a:p>
            <a:pPr lvl="1"/>
            <a:r>
              <a:rPr lang="en-US" dirty="0" smtClean="0"/>
              <a:t>Let G = {x</a:t>
            </a:r>
            <a:r>
              <a:rPr lang="en-US" baseline="30000" dirty="0" smtClean="0"/>
              <a:t>2</a:t>
            </a:r>
            <a:r>
              <a:rPr lang="en-US" dirty="0" smtClean="0"/>
              <a:t> | x </a:t>
            </a:r>
            <a:r>
              <a:rPr lang="en-US" dirty="0" smtClean="0">
                <a:sym typeface="Symbol" panose="05050102010706020507" pitchFamily="18" charset="2"/>
              </a:rPr>
              <a:t>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ℤ</a:t>
            </a:r>
            <a:r>
              <a:rPr lang="en-US" baseline="30000" dirty="0" smtClean="0">
                <a:ea typeface="Cambria Math"/>
              </a:rPr>
              <a:t>*</a:t>
            </a:r>
            <a:r>
              <a:rPr lang="en-US" baseline="-25000" dirty="0" smtClean="0"/>
              <a:t>1019</a:t>
            </a:r>
            <a:r>
              <a:rPr lang="en-US" dirty="0" smtClean="0"/>
              <a:t>} </a:t>
            </a:r>
          </a:p>
          <a:p>
            <a:pPr lvl="2"/>
            <a:r>
              <a:rPr lang="en-US" dirty="0" smtClean="0"/>
              <a:t>How can you find a generator?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26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The public-key setting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27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private-key 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Two (or more) parties who wish to securely communicate </a:t>
            </a:r>
            <a:r>
              <a:rPr lang="en-US" i="1" dirty="0" smtClean="0"/>
              <a:t>share</a:t>
            </a:r>
            <a:r>
              <a:rPr lang="en-US" dirty="0" smtClean="0"/>
              <a:t> a uniform, secret key k </a:t>
            </a:r>
            <a:br>
              <a:rPr lang="en-US" dirty="0" smtClean="0"/>
            </a:br>
            <a:r>
              <a:rPr lang="en-US" dirty="0" smtClean="0"/>
              <a:t>in advance</a:t>
            </a:r>
          </a:p>
          <a:p>
            <a:r>
              <a:rPr lang="en-US" dirty="0" smtClean="0"/>
              <a:t>Same key k used for sending or receiving</a:t>
            </a:r>
          </a:p>
          <a:p>
            <a:pPr lvl="1"/>
            <a:r>
              <a:rPr lang="en-US" dirty="0" smtClean="0"/>
              <a:t>Either party can send or receive</a:t>
            </a:r>
          </a:p>
          <a:p>
            <a:pPr lvl="1"/>
            <a:r>
              <a:rPr lang="en-US" dirty="0" smtClean="0"/>
              <a:t>If multiple parties share a key, no way to distinguish them from based on the key</a:t>
            </a:r>
          </a:p>
          <a:p>
            <a:r>
              <a:rPr lang="en-US" dirty="0" smtClean="0"/>
              <a:t>Secrecy of k is critical</a:t>
            </a:r>
          </a:p>
          <a:p>
            <a:pPr lvl="1"/>
            <a:r>
              <a:rPr lang="en-US" dirty="0" smtClean="0"/>
              <a:t>No security if attacker knows 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38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public-key 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One party generates a </a:t>
            </a:r>
            <a:r>
              <a:rPr lang="en-US" i="1" dirty="0" smtClean="0"/>
              <a:t>pair</a:t>
            </a:r>
            <a:r>
              <a:rPr lang="en-US" dirty="0" smtClean="0"/>
              <a:t> of keys: public key </a:t>
            </a:r>
            <a:r>
              <a:rPr lang="en-US" dirty="0" err="1" smtClean="0"/>
              <a:t>pk</a:t>
            </a:r>
            <a:r>
              <a:rPr lang="en-US" dirty="0" smtClean="0"/>
              <a:t> and private key </a:t>
            </a:r>
            <a:r>
              <a:rPr lang="en-US" dirty="0" err="1" smtClean="0"/>
              <a:t>sk</a:t>
            </a:r>
            <a:endParaRPr lang="en-US" dirty="0" smtClean="0"/>
          </a:p>
          <a:p>
            <a:pPr lvl="1"/>
            <a:r>
              <a:rPr lang="en-US" dirty="0" smtClean="0"/>
              <a:t>Public key is widely disseminated</a:t>
            </a:r>
          </a:p>
          <a:p>
            <a:pPr lvl="1"/>
            <a:r>
              <a:rPr lang="en-US" dirty="0" smtClean="0"/>
              <a:t>Private key is kept secret, and shared with no one</a:t>
            </a:r>
          </a:p>
          <a:p>
            <a:endParaRPr lang="en-US" dirty="0" smtClean="0"/>
          </a:p>
          <a:p>
            <a:r>
              <a:rPr lang="en-US" dirty="0" smtClean="0"/>
              <a:t>Private key used by the party who generated it; public key used by anyone else</a:t>
            </a:r>
          </a:p>
          <a:p>
            <a:pPr lvl="1"/>
            <a:r>
              <a:rPr lang="en-US" dirty="0" smtClean="0"/>
              <a:t>Also called </a:t>
            </a:r>
            <a:r>
              <a:rPr lang="en-US" i="1" dirty="0"/>
              <a:t>asymmetric</a:t>
            </a:r>
            <a:r>
              <a:rPr lang="en-US" dirty="0"/>
              <a:t> </a:t>
            </a:r>
            <a:r>
              <a:rPr lang="en-US" dirty="0" smtClean="0"/>
              <a:t>cryptography</a:t>
            </a:r>
          </a:p>
          <a:p>
            <a:pPr lvl="1"/>
            <a:endParaRPr lang="en-US" dirty="0"/>
          </a:p>
          <a:p>
            <a:r>
              <a:rPr lang="en-US" dirty="0" smtClean="0"/>
              <a:t>Security must hold even if the attacker knows </a:t>
            </a:r>
            <a:r>
              <a:rPr lang="en-US" dirty="0" err="1" smtClean="0"/>
              <a:t>pk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Public-key distribution I</a:t>
            </a:r>
            <a:endParaRPr lang="en-US" altLang="en-US" dirty="0"/>
          </a:p>
        </p:txBody>
      </p:sp>
      <p:pic>
        <p:nvPicPr>
          <p:cNvPr id="176132" name="Picture 4" descr="j02920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2" y="3576164"/>
            <a:ext cx="1527175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133" name="Picture 5" descr="j019538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2" y="3576164"/>
            <a:ext cx="1418391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lowchart: Magnetic Disk 12"/>
          <p:cNvSpPr/>
          <p:nvPr/>
        </p:nvSpPr>
        <p:spPr>
          <a:xfrm>
            <a:off x="4114800" y="2052935"/>
            <a:ext cx="838200" cy="1143000"/>
          </a:xfrm>
          <a:prstGeom prst="flowChartMagneticDisk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105400" y="2891135"/>
            <a:ext cx="1371600" cy="914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10400" y="5100935"/>
            <a:ext cx="89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pk</a:t>
            </a:r>
            <a:r>
              <a:rPr lang="en-US" sz="2400" dirty="0" smtClean="0"/>
              <a:t>, </a:t>
            </a:r>
            <a:r>
              <a:rPr lang="en-US" sz="2400" dirty="0" err="1" smtClean="0"/>
              <a:t>sk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686170" y="2891135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pk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4314570" y="2510135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pk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2438400" y="2891135"/>
            <a:ext cx="1371600" cy="91440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866770" y="2891135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033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/>
      <p:bldP spid="17" grpId="0"/>
      <p:bldP spid="21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Public-key distribution II</a:t>
            </a:r>
            <a:endParaRPr lang="en-US" altLang="en-US" dirty="0"/>
          </a:p>
        </p:txBody>
      </p:sp>
      <p:pic>
        <p:nvPicPr>
          <p:cNvPr id="176132" name="Picture 4" descr="j02920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2" y="3576164"/>
            <a:ext cx="1527175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133" name="Picture 5" descr="j019538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2" y="3576164"/>
            <a:ext cx="1418391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 flipH="1">
            <a:off x="3048000" y="4258270"/>
            <a:ext cx="3124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10400" y="5100935"/>
            <a:ext cx="89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pk</a:t>
            </a:r>
            <a:r>
              <a:rPr lang="en-US" sz="2400" dirty="0" smtClean="0"/>
              <a:t>, </a:t>
            </a:r>
            <a:r>
              <a:rPr lang="en-US" sz="2400" dirty="0" err="1" smtClean="0"/>
              <a:t>sk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4390770" y="3805535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702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tx1"/>
          </a:solidFill>
          <a:tailEnd type="non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14635</TotalTime>
  <Words>917</Words>
  <Application>Microsoft Office PowerPoint</Application>
  <PresentationFormat>On-screen Show (4:3)</PresentationFormat>
  <Paragraphs>170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Brush Script MT</vt:lpstr>
      <vt:lpstr>Calibri</vt:lpstr>
      <vt:lpstr>Cambria Math</vt:lpstr>
      <vt:lpstr>Symbol</vt:lpstr>
      <vt:lpstr>Office Theme</vt:lpstr>
      <vt:lpstr>Cryptography</vt:lpstr>
      <vt:lpstr>Diffie-Hellman key exchange</vt:lpstr>
      <vt:lpstr>Security?</vt:lpstr>
      <vt:lpstr>Example</vt:lpstr>
      <vt:lpstr>PowerPoint Presentation</vt:lpstr>
      <vt:lpstr>Review: private-key setting</vt:lpstr>
      <vt:lpstr>The public-key setting</vt:lpstr>
      <vt:lpstr>Public-key distribution I</vt:lpstr>
      <vt:lpstr>Public-key distribution II</vt:lpstr>
      <vt:lpstr>Public-key distribution</vt:lpstr>
      <vt:lpstr>Primitives</vt:lpstr>
      <vt:lpstr>How does this address the drawbacks of private-key crypto…?</vt:lpstr>
      <vt:lpstr>Public-key vs. private-key crypto</vt:lpstr>
      <vt:lpstr>Why study private-key crypto?</vt:lpstr>
      <vt:lpstr>Public-key encryption</vt:lpstr>
      <vt:lpstr>Public-key encryption</vt:lpstr>
      <vt:lpstr>CPA-security</vt:lpstr>
      <vt:lpstr>CPA-security</vt:lpstr>
      <vt:lpstr>Notes on the definition</vt:lpstr>
      <vt:lpstr>Chosen-ciphertext attacks</vt:lpstr>
      <vt:lpstr>Chosen-ciphertext attacks</vt:lpstr>
      <vt:lpstr>Chosen-ciphertext attacks</vt:lpstr>
      <vt:lpstr>PowerPoint Presentation</vt:lpstr>
      <vt:lpstr>Diffie-Hellman key exchange</vt:lpstr>
      <vt:lpstr>El Gamal encryption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</dc:title>
  <dc:creator>katz</dc:creator>
  <cp:lastModifiedBy>jkatz</cp:lastModifiedBy>
  <cp:revision>1133</cp:revision>
  <dcterms:created xsi:type="dcterms:W3CDTF">2014-06-02T02:25:30Z</dcterms:created>
  <dcterms:modified xsi:type="dcterms:W3CDTF">2019-04-30T19:57:48Z</dcterms:modified>
</cp:coreProperties>
</file>