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18" r:id="rId2"/>
    <p:sldId id="573" r:id="rId3"/>
    <p:sldId id="574" r:id="rId4"/>
    <p:sldId id="583" r:id="rId5"/>
    <p:sldId id="575" r:id="rId6"/>
    <p:sldId id="576" r:id="rId7"/>
    <p:sldId id="577" r:id="rId8"/>
    <p:sldId id="587" r:id="rId9"/>
    <p:sldId id="584" r:id="rId10"/>
    <p:sldId id="578" r:id="rId11"/>
    <p:sldId id="579" r:id="rId12"/>
    <p:sldId id="580" r:id="rId13"/>
    <p:sldId id="581" r:id="rId14"/>
    <p:sldId id="582" r:id="rId15"/>
    <p:sldId id="585" r:id="rId16"/>
    <p:sldId id="586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1" autoAdjust="0"/>
    <p:restoredTop sz="94660"/>
  </p:normalViewPr>
  <p:slideViewPr>
    <p:cSldViewPr>
      <p:cViewPr varScale="1">
        <p:scale>
          <a:sx n="70" d="100"/>
          <a:sy n="70" d="100"/>
        </p:scale>
        <p:origin x="79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25</a:t>
            </a: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PKCS #1 v1.5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Standard issued by RSA labs in 1993</a:t>
            </a:r>
          </a:p>
          <a:p>
            <a:r>
              <a:rPr lang="en-US" dirty="0" smtClean="0"/>
              <a:t>Idea: introduce </a:t>
            </a:r>
            <a:r>
              <a:rPr lang="en-US" i="1" dirty="0" smtClean="0"/>
              <a:t>random padding</a:t>
            </a:r>
            <a:endParaRPr lang="en-US" dirty="0" smtClean="0"/>
          </a:p>
          <a:p>
            <a:pPr lvl="1"/>
            <a:r>
              <a:rPr lang="en-US" dirty="0" smtClean="0"/>
              <a:t>E(m) = </a:t>
            </a:r>
            <a:r>
              <a:rPr lang="en-US" dirty="0" err="1" smtClean="0"/>
              <a:t>r|m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I.e., </a:t>
            </a:r>
            <a:r>
              <a:rPr lang="en-US" dirty="0"/>
              <a:t>t</a:t>
            </a:r>
            <a:r>
              <a:rPr lang="en-US" dirty="0" smtClean="0"/>
              <a:t>o encrypt 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hoose random r</a:t>
            </a:r>
          </a:p>
          <a:p>
            <a:pPr lvl="1"/>
            <a:r>
              <a:rPr lang="en-US" dirty="0" smtClean="0"/>
              <a:t>Compute the </a:t>
            </a:r>
            <a:r>
              <a:rPr lang="en-US" dirty="0" err="1" smtClean="0"/>
              <a:t>ciphertext</a:t>
            </a:r>
            <a:r>
              <a:rPr lang="en-US" dirty="0" smtClean="0"/>
              <a:t> c := [ (</a:t>
            </a:r>
            <a:r>
              <a:rPr lang="en-US" dirty="0" err="1" smtClean="0"/>
              <a:t>r|m</a:t>
            </a:r>
            <a:r>
              <a:rPr lang="en-US" dirty="0" smtClean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mod N]</a:t>
            </a:r>
          </a:p>
          <a:p>
            <a:pPr lvl="1"/>
            <a:endParaRPr lang="en-US" dirty="0"/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No proof of CPA-security (unless m is very short)</a:t>
            </a:r>
          </a:p>
          <a:p>
            <a:pPr lvl="1"/>
            <a:r>
              <a:rPr lang="en-US" dirty="0" smtClean="0"/>
              <a:t>Chosen-plaintext attacks are known if r is too short</a:t>
            </a:r>
          </a:p>
          <a:p>
            <a:pPr lvl="1"/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9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PKCS #1 v2.0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Optimal asymmetric encryption padding </a:t>
            </a:r>
            <a:r>
              <a:rPr lang="en-US" dirty="0" smtClean="0"/>
              <a:t>(OAEP) applied to message first </a:t>
            </a:r>
          </a:p>
          <a:p>
            <a:endParaRPr lang="en-US" dirty="0" smtClean="0"/>
          </a:p>
          <a:p>
            <a:r>
              <a:rPr lang="en-US" dirty="0" smtClean="0"/>
              <a:t>This padding introduces </a:t>
            </a:r>
            <a:r>
              <a:rPr lang="en-US" i="1" dirty="0" smtClean="0"/>
              <a:t>redundancy</a:t>
            </a:r>
            <a:r>
              <a:rPr lang="en-US" dirty="0" smtClean="0"/>
              <a:t>, so that not every </a:t>
            </a:r>
            <a:r>
              <a:rPr lang="en-US" dirty="0" smtClean="0">
                <a:sym typeface="Symbol"/>
              </a:rPr>
              <a:t>c 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is a valid </a:t>
            </a:r>
            <a:r>
              <a:rPr lang="en-US" dirty="0" err="1" smtClean="0">
                <a:ea typeface="Cambria Math"/>
              </a:rPr>
              <a:t>ciphertext</a:t>
            </a:r>
            <a:endParaRPr lang="en-US" dirty="0" smtClean="0">
              <a:ea typeface="Cambria Math"/>
            </a:endParaRPr>
          </a:p>
          <a:p>
            <a:pPr lvl="1"/>
            <a:r>
              <a:rPr lang="en-US" dirty="0" smtClean="0">
                <a:ea typeface="Cambria Math"/>
                <a:sym typeface="Symbol"/>
              </a:rPr>
              <a:t>Need to check for proper format upon decryption</a:t>
            </a:r>
          </a:p>
          <a:p>
            <a:pPr lvl="1"/>
            <a:r>
              <a:rPr lang="en-US" dirty="0" smtClean="0">
                <a:ea typeface="Cambria Math"/>
                <a:sym typeface="Symbol"/>
              </a:rPr>
              <a:t>Return error if not properly formatted</a:t>
            </a:r>
            <a:endParaRPr lang="en-US" dirty="0">
              <a:sym typeface="Symbol"/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3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191000" y="2743200"/>
            <a:ext cx="685800" cy="685800"/>
            <a:chOff x="1933" y="1728"/>
            <a:chExt cx="432" cy="43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728"/>
              <a:ext cx="432" cy="432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017" y="1800"/>
              <a:ext cx="239" cy="291"/>
            </a:xfrm>
            <a:prstGeom prst="rect">
              <a:avLst/>
            </a:prstGeom>
            <a:solidFill>
              <a:srgbClr val="99CC00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G</a:t>
              </a:r>
            </a:p>
          </p:txBody>
        </p:sp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9400" y="2057400"/>
            <a:ext cx="13716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 </a:t>
            </a:r>
            <a:r>
              <a:rPr lang="en-US" altLang="en-US" dirty="0" smtClean="0">
                <a:latin typeface="+mn-lt"/>
              </a:rPr>
              <a:t>| </a:t>
            </a:r>
            <a:r>
              <a:rPr lang="en-US" altLang="en-US" dirty="0">
                <a:latin typeface="+mn-lt"/>
              </a:rPr>
              <a:t>0</a:t>
            </a:r>
            <a:r>
              <a:rPr lang="en-US" altLang="en-US" b="1" baseline="30000" dirty="0">
                <a:latin typeface="+mn-lt"/>
              </a:rPr>
              <a:t>…</a:t>
            </a:r>
            <a:r>
              <a:rPr lang="en-US" altLang="en-US" dirty="0">
                <a:latin typeface="+mn-lt"/>
              </a:rPr>
              <a:t>0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191000" y="3733800"/>
            <a:ext cx="685800" cy="685800"/>
            <a:chOff x="1933" y="1728"/>
            <a:chExt cx="432" cy="43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933" y="1728"/>
              <a:ext cx="432" cy="432"/>
            </a:xfrm>
            <a:prstGeom prst="rect">
              <a:avLst/>
            </a:prstGeom>
            <a:solidFill>
              <a:srgbClr val="99CC00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022" y="1800"/>
              <a:ext cx="237" cy="291"/>
            </a:xfrm>
            <a:prstGeom prst="rect">
              <a:avLst/>
            </a:prstGeom>
            <a:solidFill>
              <a:srgbClr val="99CC00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r>
                <a:rPr lang="en-US" altLang="en-US" dirty="0">
                  <a:latin typeface="+mn-lt"/>
                </a:rPr>
                <a:t>H</a:t>
              </a:r>
            </a:p>
          </p:txBody>
        </p:sp>
      </p:grp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4648200" y="2057400"/>
            <a:ext cx="13716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r</a:t>
            </a: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5334000" y="2514600"/>
            <a:ext cx="0" cy="609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 flipH="1">
            <a:off x="4876800" y="3124200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5" name="Group 25"/>
          <p:cNvGrpSpPr>
            <a:grpSpLocks/>
          </p:cNvGrpSpPr>
          <p:nvPr/>
        </p:nvGrpSpPr>
        <p:grpSpPr bwMode="auto">
          <a:xfrm>
            <a:off x="3276600" y="2895600"/>
            <a:ext cx="457200" cy="457200"/>
            <a:chOff x="2928" y="2592"/>
            <a:chExt cx="288" cy="288"/>
          </a:xfrm>
        </p:grpSpPr>
        <p:sp>
          <p:nvSpPr>
            <p:cNvPr id="16" name="Oval 26"/>
            <p:cNvSpPr>
              <a:spLocks noChangeArrowheads="1"/>
            </p:cNvSpPr>
            <p:nvPr/>
          </p:nvSpPr>
          <p:spPr bwMode="auto">
            <a:xfrm>
              <a:off x="2928" y="2592"/>
              <a:ext cx="288" cy="28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rot="5400000"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Line 29"/>
          <p:cNvSpPr>
            <a:spLocks noChangeShapeType="1"/>
          </p:cNvSpPr>
          <p:nvPr/>
        </p:nvSpPr>
        <p:spPr bwMode="auto">
          <a:xfrm>
            <a:off x="3505200" y="25146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3733800" y="3124200"/>
            <a:ext cx="457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5105400" y="3810000"/>
            <a:ext cx="457200" cy="457200"/>
            <a:chOff x="2928" y="2592"/>
            <a:chExt cx="288" cy="288"/>
          </a:xfrm>
        </p:grpSpPr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2928" y="2592"/>
              <a:ext cx="288" cy="288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 rot="5400000">
              <a:off x="2928" y="273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4876800" y="4038600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 flipH="1">
            <a:off x="3505200" y="4038600"/>
            <a:ext cx="685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5334000" y="3124200"/>
            <a:ext cx="0" cy="685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" name="Line 39"/>
          <p:cNvSpPr>
            <a:spLocks noChangeShapeType="1"/>
          </p:cNvSpPr>
          <p:nvPr/>
        </p:nvSpPr>
        <p:spPr bwMode="auto">
          <a:xfrm>
            <a:off x="3505200" y="4038600"/>
            <a:ext cx="0" cy="1143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Line 40"/>
          <p:cNvSpPr>
            <a:spLocks noChangeShapeType="1"/>
          </p:cNvSpPr>
          <p:nvPr/>
        </p:nvSpPr>
        <p:spPr bwMode="auto">
          <a:xfrm>
            <a:off x="5334000" y="4267200"/>
            <a:ext cx="0" cy="914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2819400" y="5257800"/>
            <a:ext cx="13716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s</a:t>
            </a: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4648200" y="5257800"/>
            <a:ext cx="1371600" cy="476250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t</a:t>
            </a:r>
          </a:p>
        </p:txBody>
      </p:sp>
      <p:sp>
        <p:nvSpPr>
          <p:cNvPr id="33" name="AutoShape 43"/>
          <p:cNvSpPr>
            <a:spLocks noChangeArrowheads="1"/>
          </p:cNvSpPr>
          <p:nvPr/>
        </p:nvSpPr>
        <p:spPr bwMode="auto">
          <a:xfrm>
            <a:off x="2667000" y="5105400"/>
            <a:ext cx="3505200" cy="8382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rgbClr val="0000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" name="Text Box 44"/>
          <p:cNvSpPr txBox="1">
            <a:spLocks noChangeArrowheads="1"/>
          </p:cNvSpPr>
          <p:nvPr/>
        </p:nvSpPr>
        <p:spPr bwMode="auto">
          <a:xfrm>
            <a:off x="6072188" y="4840288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e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6308725" y="5297488"/>
            <a:ext cx="1021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mod N</a:t>
            </a: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1863725" y="5257800"/>
            <a:ext cx="675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+mn-lt"/>
              </a:rPr>
              <a:t>c  = </a:t>
            </a:r>
          </a:p>
        </p:txBody>
      </p:sp>
    </p:spTree>
    <p:extLst>
      <p:ext uri="{BB962C8B-B14F-4D97-AF65-F5344CB8AC3E}">
        <p14:creationId xmlns:p14="http://schemas.microsoft.com/office/powerpoint/2010/main" val="3772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RSA-OAEP can be proven CCA-secure under the RSA assumption, if G and H are modeled as random oracles</a:t>
            </a:r>
          </a:p>
          <a:p>
            <a:endParaRPr lang="en-US" dirty="0"/>
          </a:p>
          <a:p>
            <a:r>
              <a:rPr lang="en-US" dirty="0" smtClean="0"/>
              <a:t>Widely used in practice…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RSA-based KEM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use plain RSA as before…</a:t>
            </a:r>
          </a:p>
          <a:p>
            <a:pPr marL="457200" lvl="1" indent="0">
              <a:buNone/>
            </a:pPr>
            <a:r>
              <a:rPr lang="en-US" dirty="0" smtClean="0"/>
              <a:t>…but on a random value!</a:t>
            </a:r>
          </a:p>
          <a:p>
            <a:r>
              <a:rPr lang="en-US" dirty="0" smtClean="0"/>
              <a:t>Then use that random value to derive a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RSA-based KEM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Encaps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uniform r </a:t>
            </a:r>
            <a:r>
              <a:rPr lang="en-US" dirty="0"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latin typeface="Cambria Math"/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Ciphertext</a:t>
            </a:r>
            <a:r>
              <a:rPr lang="en-US" dirty="0" smtClean="0"/>
              <a:t> is c = [r</a:t>
            </a:r>
            <a:r>
              <a:rPr lang="en-US" baseline="30000" dirty="0" smtClean="0"/>
              <a:t>e</a:t>
            </a:r>
            <a:r>
              <a:rPr lang="en-US" dirty="0" smtClean="0"/>
              <a:t> mod N]</a:t>
            </a:r>
          </a:p>
          <a:p>
            <a:pPr lvl="1"/>
            <a:r>
              <a:rPr lang="en-US" dirty="0" smtClean="0"/>
              <a:t>Key is k = H(r)</a:t>
            </a:r>
          </a:p>
          <a:p>
            <a:pPr lvl="1"/>
            <a:endParaRPr lang="en-US" dirty="0"/>
          </a:p>
          <a:p>
            <a:r>
              <a:rPr lang="en-US" dirty="0" err="1" smtClean="0"/>
              <a:t>Decaps</a:t>
            </a:r>
            <a:r>
              <a:rPr lang="en-US" dirty="0" smtClean="0"/>
              <a:t>(c)</a:t>
            </a:r>
          </a:p>
          <a:p>
            <a:pPr lvl="1"/>
            <a:r>
              <a:rPr lang="en-US" dirty="0" smtClean="0"/>
              <a:t>Compute r = [c</a:t>
            </a:r>
            <a:r>
              <a:rPr lang="en-US" baseline="30000" dirty="0" smtClean="0"/>
              <a:t>d</a:t>
            </a:r>
            <a:r>
              <a:rPr lang="en-US" dirty="0" smtClean="0"/>
              <a:t> mod N]</a:t>
            </a:r>
          </a:p>
          <a:p>
            <a:pPr lvl="1"/>
            <a:r>
              <a:rPr lang="en-US" dirty="0" smtClean="0"/>
              <a:t>Compute the shared key k = H(r)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KEM can be proven CCA-secure under the RSA assumption, if H is modeled as a random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RSA-OAEP?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RSA-KEM must be used with a symmetric-key encryption scheme</a:t>
            </a:r>
          </a:p>
          <a:p>
            <a:r>
              <a:rPr lang="en-US" dirty="0" smtClean="0"/>
              <a:t>For very short messages (&lt; 1500 bits), RSA-OAEP will have shorter </a:t>
            </a:r>
            <a:r>
              <a:rPr lang="en-US" dirty="0" err="1" smtClean="0"/>
              <a:t>ciphertexts</a:t>
            </a:r>
            <a:endParaRPr lang="en-US" dirty="0" smtClean="0"/>
          </a:p>
          <a:p>
            <a:r>
              <a:rPr lang="en-US" dirty="0" smtClean="0"/>
              <a:t>For anything longer, </a:t>
            </a:r>
            <a:r>
              <a:rPr lang="en-US" dirty="0" err="1" smtClean="0"/>
              <a:t>ciphertexts</a:t>
            </a:r>
            <a:r>
              <a:rPr lang="en-US" dirty="0" smtClean="0"/>
              <a:t> will be the same length; RSA-KEM is simpler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Digital signatures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</a:t>
            </a:r>
            <a:r>
              <a:rPr lang="en-US" i="1" dirty="0" smtClean="0"/>
              <a:t>integrity</a:t>
            </a:r>
            <a:r>
              <a:rPr lang="en-US" dirty="0" smtClean="0"/>
              <a:t> in the </a:t>
            </a:r>
            <a:r>
              <a:rPr lang="en-US" smtClean="0"/>
              <a:t>public-key setting</a:t>
            </a:r>
          </a:p>
          <a:p>
            <a:endParaRPr lang="en-US" dirty="0" smtClean="0"/>
          </a:p>
          <a:p>
            <a:r>
              <a:rPr lang="en-US" dirty="0" smtClean="0"/>
              <a:t>Analogous to message authentication codes, but some key differences…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RSA-based PKE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5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Digital signatures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6670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6670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0400" y="4120036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412003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71800" y="3886200"/>
            <a:ext cx="31242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48400" y="4643735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</a:t>
            </a:r>
            <a:r>
              <a:rPr lang="en-US" sz="2400" dirty="0" smtClean="0"/>
              <a:t> = </a:t>
            </a:r>
            <a:r>
              <a:rPr lang="en-US" sz="2400" dirty="0" err="1" smtClean="0"/>
              <a:t>Sign</a:t>
            </a:r>
            <a:r>
              <a:rPr lang="en-US" sz="2400" baseline="-25000" dirty="0" err="1" smtClean="0"/>
              <a:t>sk</a:t>
            </a:r>
            <a:r>
              <a:rPr lang="en-US" sz="2400" dirty="0" smtClean="0"/>
              <a:t>(m)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3027" y="3429000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/>
              </a:rPr>
              <a:t></a:t>
            </a:r>
            <a:endParaRPr lang="en-US" sz="2400" dirty="0" smtClean="0"/>
          </a:p>
        </p:txBody>
      </p:sp>
      <p:sp>
        <p:nvSpPr>
          <p:cNvPr id="18" name="Flowchart: Magnetic Disk 17"/>
          <p:cNvSpPr/>
          <p:nvPr/>
        </p:nvSpPr>
        <p:spPr>
          <a:xfrm>
            <a:off x="4114800" y="1447800"/>
            <a:ext cx="838200" cy="114300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90885" y="1905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67000" y="2362200"/>
            <a:ext cx="1295400" cy="83820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95370" y="2286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181600" y="2362200"/>
            <a:ext cx="1295400" cy="83820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9970" y="2286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4450433"/>
            <a:ext cx="2105448" cy="654967"/>
            <a:chOff x="533400" y="4450433"/>
            <a:chExt cx="2105448" cy="654967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4643735"/>
              <a:ext cx="2105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 = </a:t>
              </a:r>
              <a:r>
                <a:rPr lang="en-US" sz="2400" dirty="0" err="1" smtClean="0"/>
                <a:t>Vrfy</a:t>
              </a:r>
              <a:r>
                <a:rPr lang="en-US" sz="2400" baseline="-25000" dirty="0" err="1" smtClean="0"/>
                <a:t>pk</a:t>
              </a:r>
              <a:r>
                <a:rPr lang="en-US" sz="2400" dirty="0" smtClean="0"/>
                <a:t>(m, </a:t>
              </a:r>
              <a:r>
                <a:rPr lang="en-US" sz="2400" dirty="0" smtClean="0">
                  <a:sym typeface="Symbol"/>
                </a:rPr>
                <a:t></a:t>
              </a:r>
              <a:r>
                <a:rPr lang="en-US" sz="2400" dirty="0" smtClean="0"/>
                <a:t>)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2000" y="4450433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28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" grpId="0"/>
      <p:bldP spid="7" grpId="0"/>
      <p:bldP spid="18" grpId="0" animBg="1"/>
      <p:bldP spid="19" grpId="0"/>
      <p:bldP spid="22" grpId="0"/>
      <p:bldP spid="22" grpId="1"/>
      <p:bldP spid="23" grpId="0"/>
      <p:bldP spid="2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Public-key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667000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6670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10400" y="4120036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412003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971800" y="3886200"/>
            <a:ext cx="312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3853" y="4643735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</a:t>
            </a:r>
            <a:r>
              <a:rPr lang="en-US" sz="2400" dirty="0" smtClean="0"/>
              <a:t> </a:t>
            </a:r>
            <a:r>
              <a:rPr lang="en-US" sz="2400" dirty="0" err="1" smtClean="0"/>
              <a:t>Enc</a:t>
            </a:r>
            <a:r>
              <a:rPr lang="en-US" sz="2400" baseline="-25000" dirty="0" err="1" smtClean="0"/>
              <a:t>pk</a:t>
            </a:r>
            <a:r>
              <a:rPr lang="en-US" sz="2400" dirty="0" smtClean="0"/>
              <a:t>(m)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4643735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 = </a:t>
            </a:r>
            <a:r>
              <a:rPr lang="en-US" sz="2400" dirty="0" err="1" smtClean="0"/>
              <a:t>Dec</a:t>
            </a:r>
            <a:r>
              <a:rPr lang="en-US" sz="2400" baseline="-25000" dirty="0" err="1" smtClean="0"/>
              <a:t>sk</a:t>
            </a:r>
            <a:r>
              <a:rPr lang="en-US" sz="2400" dirty="0" smtClean="0"/>
              <a:t>(c)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6645" y="3429000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4114800" y="1447800"/>
            <a:ext cx="838200" cy="1143000"/>
          </a:xfrm>
          <a:prstGeom prst="flowChartMagneticDisk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290885" y="1905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67000" y="2362200"/>
            <a:ext cx="1295400" cy="83820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95370" y="2286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181600" y="2362200"/>
            <a:ext cx="1295400" cy="838201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9970" y="22860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63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(informal)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after observing signatures on multiple messages, an attacker should be unable to </a:t>
            </a:r>
            <a:r>
              <a:rPr lang="en-US" i="1" dirty="0" smtClean="0"/>
              <a:t>forge</a:t>
            </a:r>
            <a:r>
              <a:rPr lang="en-US" dirty="0"/>
              <a:t> </a:t>
            </a:r>
            <a:r>
              <a:rPr lang="en-US" dirty="0" smtClean="0"/>
              <a:t>a valid signature on a </a:t>
            </a:r>
            <a:r>
              <a:rPr lang="en-US" i="1" dirty="0" smtClean="0"/>
              <a:t>new</a:t>
            </a:r>
            <a:r>
              <a:rPr lang="en-US" dirty="0" smtClean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9311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Prototypical application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2" y="16002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49" y="26670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212547" y="4120036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r>
              <a:rPr lang="en-US" sz="2400" dirty="0" smtClean="0"/>
              <a:t>, </a:t>
            </a:r>
            <a:r>
              <a:rPr lang="en-US" sz="2400" dirty="0" err="1" smtClean="0"/>
              <a:t>sk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6932" y="24384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35747" y="2515371"/>
            <a:ext cx="2514600" cy="13708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98147" y="4643735"/>
            <a:ext cx="2236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</a:t>
            </a:r>
            <a:r>
              <a:rPr lang="en-US" sz="2400" dirty="0" smtClean="0"/>
              <a:t> = </a:t>
            </a:r>
            <a:r>
              <a:rPr lang="en-US" sz="2400" dirty="0" err="1" smtClean="0"/>
              <a:t>Sign</a:t>
            </a:r>
            <a:r>
              <a:rPr lang="en-US" sz="2400" baseline="-25000" dirty="0" err="1" smtClean="0"/>
              <a:t>sk</a:t>
            </a:r>
            <a:r>
              <a:rPr lang="en-US" sz="2400" dirty="0" smtClean="0"/>
              <a:t>(patch)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8410" y="3424535"/>
            <a:ext cx="1213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patch, </a:t>
            </a:r>
            <a:r>
              <a:rPr lang="en-US" sz="2400" dirty="0" smtClean="0">
                <a:sym typeface="Symbol"/>
              </a:rPr>
              <a:t></a:t>
            </a:r>
            <a:endParaRPr lang="en-US" sz="2400" dirty="0" smtClean="0"/>
          </a:p>
        </p:txBody>
      </p:sp>
      <p:pic>
        <p:nvPicPr>
          <p:cNvPr id="24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2" y="35814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406932" y="44196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pic>
        <p:nvPicPr>
          <p:cNvPr id="26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2" y="53340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406932" y="6172200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pk</a:t>
            </a:r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850347" y="38862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35747" y="3886200"/>
            <a:ext cx="2514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335747" y="3886200"/>
            <a:ext cx="2514600" cy="19053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3429000"/>
            <a:ext cx="1337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atch’, </a:t>
            </a:r>
            <a:r>
              <a:rPr lang="en-US" sz="2400" dirty="0" smtClean="0">
                <a:sym typeface="Symbol"/>
              </a:rPr>
              <a:t>’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7095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MACs?</a:t>
            </a:r>
            <a:endParaRPr lang="en-US" dirty="0"/>
          </a:p>
        </p:txBody>
      </p:sp>
      <p:pic>
        <p:nvPicPr>
          <p:cNvPr id="5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85" y="16002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2" y="26670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67600" y="412003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33385" y="2438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2515371"/>
            <a:ext cx="2514600" cy="137082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9211" y="4643735"/>
            <a:ext cx="209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t</a:t>
            </a:r>
            <a:r>
              <a:rPr lang="en-US" sz="2400" dirty="0" smtClean="0"/>
              <a:t> = Mac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(patch)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4863" y="3424535"/>
            <a:ext cx="113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patch, </a:t>
            </a:r>
            <a:r>
              <a:rPr lang="en-US" sz="2400" dirty="0" smtClean="0">
                <a:sym typeface="Symbol"/>
              </a:rPr>
              <a:t>t</a:t>
            </a:r>
            <a:endParaRPr lang="en-US" sz="2400" dirty="0" smtClean="0"/>
          </a:p>
        </p:txBody>
      </p:sp>
      <p:pic>
        <p:nvPicPr>
          <p:cNvPr id="1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85" y="35814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33385" y="44196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pic>
        <p:nvPicPr>
          <p:cNvPr id="14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985" y="53340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433385" y="61722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4876800" y="38862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62200" y="3886200"/>
            <a:ext cx="2514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62200" y="3886200"/>
            <a:ext cx="2514600" cy="19053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71600" y="2669232"/>
            <a:ext cx="0" cy="9121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9226" y="1138535"/>
            <a:ext cx="2259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’ = Mac</a:t>
            </a:r>
            <a:r>
              <a:rPr lang="en-US" sz="2400" baseline="-25000" dirty="0" smtClean="0"/>
              <a:t>k</a:t>
            </a:r>
            <a:r>
              <a:rPr lang="en-US" sz="2400" dirty="0" smtClean="0"/>
              <a:t>(patch’)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38" y="2881769"/>
            <a:ext cx="126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atch’, t’</a:t>
            </a:r>
          </a:p>
        </p:txBody>
      </p:sp>
    </p:spTree>
    <p:extLst>
      <p:ext uri="{BB962C8B-B14F-4D97-AF65-F5344CB8AC3E}">
        <p14:creationId xmlns:p14="http://schemas.microsoft.com/office/powerpoint/2010/main" val="19864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3" grpId="0"/>
      <p:bldP spid="15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MACs?</a:t>
            </a:r>
            <a:endParaRPr lang="en-US" dirty="0"/>
          </a:p>
        </p:txBody>
      </p:sp>
      <p:pic>
        <p:nvPicPr>
          <p:cNvPr id="20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2" y="16002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49" y="2667000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010400" y="4120036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k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406932" y="24384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35747" y="2515371"/>
            <a:ext cx="4369853" cy="68541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98147" y="4643735"/>
            <a:ext cx="2351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t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/>
              <a:t> = Mac</a:t>
            </a:r>
            <a:r>
              <a:rPr lang="en-US" sz="2400" baseline="-25000" dirty="0" smtClean="0"/>
              <a:t>k1</a:t>
            </a:r>
            <a:r>
              <a:rPr lang="en-US" sz="2400" dirty="0" smtClean="0"/>
              <a:t>(patch)</a:t>
            </a:r>
          </a:p>
          <a:p>
            <a:r>
              <a:rPr lang="en-US" sz="2400" dirty="0"/>
              <a:t>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Mac</a:t>
            </a:r>
            <a:r>
              <a:rPr lang="en-US" sz="2400" baseline="-25000" dirty="0" smtClean="0"/>
              <a:t>k2</a:t>
            </a:r>
            <a:r>
              <a:rPr lang="en-US" sz="2400" dirty="0" smtClean="0"/>
              <a:t>(patch)</a:t>
            </a:r>
          </a:p>
          <a:p>
            <a:r>
              <a:rPr lang="en-US" sz="2400" dirty="0"/>
              <a:t>t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Mac</a:t>
            </a:r>
            <a:r>
              <a:rPr lang="en-US" sz="2400" baseline="-25000" dirty="0" smtClean="0"/>
              <a:t>k3</a:t>
            </a:r>
            <a:r>
              <a:rPr lang="en-US" sz="2400" dirty="0" smtClean="0"/>
              <a:t>(patch)</a:t>
            </a:r>
          </a:p>
        </p:txBody>
      </p:sp>
      <p:pic>
        <p:nvPicPr>
          <p:cNvPr id="27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2" y="35814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06932" y="44196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pic>
        <p:nvPicPr>
          <p:cNvPr id="29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32" y="5334000"/>
            <a:ext cx="964831" cy="91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06932" y="617220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</a:t>
            </a:r>
            <a:r>
              <a:rPr lang="en-US" sz="2400" baseline="-25000" dirty="0"/>
              <a:t>3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335748" y="3886200"/>
            <a:ext cx="436985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35748" y="4038985"/>
            <a:ext cx="4369852" cy="1752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71023" y="2357735"/>
            <a:ext cx="123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atch, t</a:t>
            </a:r>
            <a:r>
              <a:rPr lang="en-US" sz="2400" baseline="-25000" dirty="0" smtClean="0"/>
              <a:t>1</a:t>
            </a:r>
            <a:endParaRPr lang="en-US" sz="2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3886200" y="3424535"/>
            <a:ext cx="123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atch, t</a:t>
            </a:r>
            <a:r>
              <a:rPr lang="en-US" sz="2400" baseline="-25000" dirty="0"/>
              <a:t>2</a:t>
            </a:r>
            <a:endParaRPr lang="en-US" sz="24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794823" y="4343400"/>
            <a:ext cx="123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atch, t</a:t>
            </a:r>
            <a:r>
              <a:rPr lang="en-US" sz="2400" baseline="-25000" dirty="0"/>
              <a:t>3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005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8" grpId="0"/>
      <p:bldP spid="30" grpId="0"/>
      <p:bldP spid="39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MACs?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Public verifiability</a:t>
            </a:r>
          </a:p>
          <a:p>
            <a:pPr lvl="1"/>
            <a:r>
              <a:rPr lang="en-US" dirty="0" smtClean="0"/>
              <a:t>“Anyone” can verify a signature</a:t>
            </a:r>
          </a:p>
          <a:p>
            <a:pPr lvl="1"/>
            <a:r>
              <a:rPr lang="en-US" dirty="0" smtClean="0"/>
              <a:t>(Only a holder of the key can verify a MAC tag)</a:t>
            </a:r>
          </a:p>
          <a:p>
            <a:pPr lvl="1"/>
            <a:endParaRPr lang="en-US" dirty="0" smtClean="0"/>
          </a:p>
          <a:p>
            <a:pPr>
              <a:buFont typeface="Symbol"/>
              <a:buChar char="Þ"/>
            </a:pPr>
            <a:r>
              <a:rPr lang="en-US" i="1" dirty="0" smtClean="0">
                <a:sym typeface="Symbol"/>
              </a:rPr>
              <a:t> Transferability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Can forward a signature to someone else…</a:t>
            </a:r>
          </a:p>
          <a:p>
            <a:pPr>
              <a:buFont typeface="Symbol"/>
              <a:buChar char="Þ"/>
            </a:pPr>
            <a:r>
              <a:rPr lang="en-US" i="1" dirty="0" smtClean="0">
                <a:sym typeface="Symbol"/>
              </a:rPr>
              <a:t> Non-repudiation</a:t>
            </a:r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4376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Non-repudiation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Signer cannot (easily) deny issuing a signature</a:t>
            </a:r>
          </a:p>
          <a:p>
            <a:pPr lvl="1"/>
            <a:r>
              <a:rPr lang="en-US" dirty="0" smtClean="0"/>
              <a:t>Crucial for legal applications</a:t>
            </a:r>
          </a:p>
          <a:p>
            <a:pPr lvl="1"/>
            <a:r>
              <a:rPr lang="en-US" dirty="0" smtClean="0"/>
              <a:t>Judge can verify signature using public copy of </a:t>
            </a:r>
            <a:r>
              <a:rPr lang="en-US" dirty="0" err="1" smtClean="0"/>
              <a:t>pk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MACs cannot provide this functionality!</a:t>
            </a:r>
          </a:p>
          <a:p>
            <a:pPr lvl="1"/>
            <a:r>
              <a:rPr lang="en-US" dirty="0" smtClean="0"/>
              <a:t>Without access to the key, no way to verify a tag</a:t>
            </a:r>
          </a:p>
          <a:p>
            <a:pPr lvl="1"/>
            <a:r>
              <a:rPr lang="en-US" dirty="0" smtClean="0"/>
              <a:t>Even if </a:t>
            </a:r>
            <a:r>
              <a:rPr lang="en-US" smtClean="0"/>
              <a:t>receiver </a:t>
            </a:r>
            <a:r>
              <a:rPr lang="en-US" smtClean="0"/>
              <a:t>gives key </a:t>
            </a:r>
            <a:r>
              <a:rPr lang="en-US" dirty="0" smtClean="0"/>
              <a:t>to judge, how can the judge verify that the key is correct?</a:t>
            </a:r>
          </a:p>
          <a:p>
            <a:pPr lvl="2"/>
            <a:r>
              <a:rPr lang="en-US" dirty="0" smtClean="0"/>
              <a:t>Even if key is correct, receiver could have generated </a:t>
            </a:r>
            <a:br>
              <a:rPr lang="en-US" dirty="0" smtClean="0"/>
            </a:br>
            <a:r>
              <a:rPr lang="en-US" dirty="0" smtClean="0"/>
              <a:t>the tag also!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p, q be random, equal-length primes</a:t>
            </a:r>
          </a:p>
          <a:p>
            <a:r>
              <a:rPr lang="en-US" dirty="0" smtClean="0"/>
              <a:t>Compute modulus N=</a:t>
            </a:r>
            <a:r>
              <a:rPr lang="en-US" dirty="0" err="1" smtClean="0"/>
              <a:t>pq</a:t>
            </a:r>
            <a:endParaRPr lang="en-US" dirty="0" smtClean="0"/>
          </a:p>
          <a:p>
            <a:r>
              <a:rPr lang="en-US" dirty="0" smtClean="0"/>
              <a:t>Choose e, d such that e · d = 1 mod </a:t>
            </a:r>
            <a:r>
              <a:rPr lang="en-US" dirty="0" smtClean="0">
                <a:sym typeface="Symbol"/>
              </a:rPr>
              <a:t>(N)</a:t>
            </a:r>
            <a:endParaRPr lang="en-US" dirty="0">
              <a:sym typeface="Symbol"/>
            </a:endParaRP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The e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root of x modulo N is [</a:t>
            </a:r>
            <a:r>
              <a:rPr lang="en-US" dirty="0" err="1" smtClean="0">
                <a:sym typeface="Symbol"/>
              </a:rPr>
              <a:t>x</a:t>
            </a:r>
            <a:r>
              <a:rPr lang="en-US" baseline="30000" dirty="0" err="1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mod N]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I.e., easy to compute given p, q (or d)</a:t>
            </a:r>
          </a:p>
          <a:p>
            <a:r>
              <a:rPr lang="en-US" i="1" dirty="0" smtClean="0">
                <a:sym typeface="Symbol"/>
              </a:rPr>
              <a:t>RSA assumption</a:t>
            </a:r>
            <a:r>
              <a:rPr lang="en-US" dirty="0" smtClean="0">
                <a:sym typeface="Symbol"/>
              </a:rPr>
              <a:t>: given N, e </a:t>
            </a:r>
            <a:r>
              <a:rPr lang="en-US" u="sng" dirty="0" smtClean="0">
                <a:sym typeface="Symbol"/>
              </a:rPr>
              <a:t>only</a:t>
            </a:r>
            <a:r>
              <a:rPr lang="en-US" dirty="0" smtClean="0">
                <a:sym typeface="Symbol"/>
              </a:rPr>
              <a:t>, it is hard to compute the e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root of a uniform c 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baseline="30000" dirty="0">
                <a:ea typeface="Cambria Math"/>
              </a:rPr>
              <a:t>*</a:t>
            </a:r>
            <a:endParaRPr lang="en-US" i="1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0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suggests a public-key encryption scheme!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3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“Plain” RSA encryption</a:t>
            </a:r>
            <a:endParaRPr lang="en-US" altLang="en-US" dirty="0"/>
          </a:p>
        </p:txBody>
      </p:sp>
      <p:pic>
        <p:nvPicPr>
          <p:cNvPr id="176132" name="Picture 4" descr="j02920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2" y="2457271"/>
            <a:ext cx="1527175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3" name="Picture 5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2" y="2457271"/>
            <a:ext cx="1418391" cy="144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3200400" y="37534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00400" y="2762842"/>
            <a:ext cx="289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3675" y="525780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m</a:t>
            </a:r>
            <a:r>
              <a:rPr lang="en-US" sz="2400" dirty="0" smtClean="0">
                <a:sym typeface="Symbol"/>
              </a:rPr>
              <a:t> = </a:t>
            </a:r>
            <a:r>
              <a:rPr lang="en-US" sz="2400" dirty="0">
                <a:sym typeface="Symbol"/>
              </a:rPr>
              <a:t>[</a:t>
            </a:r>
            <a:r>
              <a:rPr lang="en-US" sz="2400" dirty="0" smtClean="0">
                <a:sym typeface="Symbol"/>
              </a:rPr>
              <a:t>c</a:t>
            </a:r>
            <a:r>
              <a:rPr lang="en-US" sz="2400" baseline="30000" dirty="0" smtClean="0">
                <a:sym typeface="Symbol"/>
              </a:rPr>
              <a:t>d</a:t>
            </a:r>
            <a:r>
              <a:rPr lang="en-US" sz="2400" dirty="0" smtClean="0">
                <a:sym typeface="Symbol"/>
              </a:rPr>
              <a:t> mod N]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94" y="3962400"/>
            <a:ext cx="3053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/>
              <a:t>(N, e, d) </a:t>
            </a:r>
            <a:r>
              <a:rPr lang="en-US" sz="2400" dirty="0" smtClean="0">
                <a:sym typeface="Symbol"/>
              </a:rPr>
              <a:t> </a:t>
            </a:r>
            <a:r>
              <a:rPr lang="en-US" sz="2400" dirty="0" err="1" smtClean="0">
                <a:sym typeface="Symbol"/>
              </a:rPr>
              <a:t>RSAGen</a:t>
            </a:r>
            <a:r>
              <a:rPr lang="en-US" sz="2400" dirty="0" smtClean="0">
                <a:sym typeface="Symbol"/>
              </a:rPr>
              <a:t>(1</a:t>
            </a:r>
            <a:r>
              <a:rPr lang="en-US" sz="2400" baseline="30000" dirty="0">
                <a:sym typeface="Symbol"/>
              </a:rPr>
              <a:t>n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0" lvl="1" algn="ctr"/>
            <a:r>
              <a:rPr lang="en-US" sz="2400" dirty="0" err="1" smtClean="0">
                <a:sym typeface="Symbol"/>
              </a:rPr>
              <a:t>pk</a:t>
            </a:r>
            <a:r>
              <a:rPr lang="en-US" sz="2400" dirty="0" smtClean="0">
                <a:sym typeface="Symbol"/>
              </a:rPr>
              <a:t> = (N, e)</a:t>
            </a:r>
          </a:p>
          <a:p>
            <a:pPr marL="0" lvl="1" algn="ctr"/>
            <a:r>
              <a:rPr lang="en-US" sz="2400" dirty="0" err="1" smtClean="0">
                <a:sym typeface="Symbol"/>
              </a:rPr>
              <a:t>sk</a:t>
            </a:r>
            <a:r>
              <a:rPr lang="en-US" sz="2400" dirty="0" smtClean="0">
                <a:sym typeface="Symbol"/>
              </a:rPr>
              <a:t> = d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06600" y="230487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N, 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43674" y="3962400"/>
            <a:ext cx="2048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en-US" sz="2400" dirty="0" smtClean="0">
                <a:ea typeface="Cambria Math"/>
              </a:rPr>
              <a:t>c = [m</a:t>
            </a:r>
            <a:r>
              <a:rPr lang="en-US" sz="2400" baseline="30000" dirty="0" smtClean="0">
                <a:ea typeface="Cambria Math"/>
              </a:rPr>
              <a:t>e</a:t>
            </a:r>
            <a:r>
              <a:rPr lang="en-US" sz="2400" dirty="0" smtClean="0">
                <a:ea typeface="Cambria Math"/>
              </a:rPr>
              <a:t> mod N]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0945" y="329100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6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scheme secure?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scheme is </a:t>
            </a:r>
            <a:r>
              <a:rPr lang="en-US" i="1" dirty="0" smtClean="0"/>
              <a:t>deterministic</a:t>
            </a:r>
            <a:endParaRPr lang="en-US" dirty="0" smtClean="0"/>
          </a:p>
          <a:p>
            <a:pPr lvl="1"/>
            <a:r>
              <a:rPr lang="en-US" dirty="0" smtClean="0"/>
              <a:t>Cannot be CPA-secure!</a:t>
            </a:r>
          </a:p>
          <a:p>
            <a:pPr lvl="1"/>
            <a:endParaRPr lang="en-US" dirty="0"/>
          </a:p>
          <a:p>
            <a:r>
              <a:rPr lang="en-US" dirty="0" smtClean="0"/>
              <a:t>RSA assumption only refers to hardness of computing the e</a:t>
            </a:r>
            <a:r>
              <a:rPr lang="en-US" baseline="30000" dirty="0" smtClean="0"/>
              <a:t>th</a:t>
            </a:r>
            <a:r>
              <a:rPr lang="en-US" dirty="0" smtClean="0"/>
              <a:t> root of a </a:t>
            </a:r>
            <a:r>
              <a:rPr lang="en-US" i="1" dirty="0" smtClean="0"/>
              <a:t>uniform</a:t>
            </a:r>
            <a:r>
              <a:rPr lang="en-US" dirty="0" smtClean="0"/>
              <a:t> c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 is not uniform unless m is</a:t>
            </a:r>
          </a:p>
          <a:p>
            <a:pPr lvl="1"/>
            <a:r>
              <a:rPr lang="en-US" dirty="0" smtClean="0"/>
              <a:t>Why would m be uniform?</a:t>
            </a:r>
          </a:p>
          <a:p>
            <a:pPr lvl="1"/>
            <a:r>
              <a:rPr lang="en-US" dirty="0" smtClean="0"/>
              <a:t>Easy to compute e</a:t>
            </a:r>
            <a:r>
              <a:rPr lang="en-US" baseline="30000" dirty="0" smtClean="0"/>
              <a:t>th</a:t>
            </a:r>
            <a:r>
              <a:rPr lang="en-US" dirty="0" smtClean="0"/>
              <a:t> root of c = [m</a:t>
            </a:r>
            <a:r>
              <a:rPr lang="en-US" baseline="30000" dirty="0" smtClean="0"/>
              <a:t>e</a:t>
            </a:r>
            <a:r>
              <a:rPr lang="en-US" dirty="0" smtClean="0"/>
              <a:t> mod N] when m is small</a:t>
            </a:r>
          </a:p>
          <a:p>
            <a:pPr lvl="1"/>
            <a:endParaRPr lang="en-US" dirty="0"/>
          </a:p>
          <a:p>
            <a:r>
              <a:rPr lang="en-US" dirty="0" smtClean="0"/>
              <a:t>RSA assumption only refers to hardness of computing the e</a:t>
            </a:r>
            <a:r>
              <a:rPr lang="en-US" baseline="30000" dirty="0" smtClean="0"/>
              <a:t>th</a:t>
            </a:r>
            <a:r>
              <a:rPr lang="en-US" dirty="0" smtClean="0"/>
              <a:t> root of c </a:t>
            </a:r>
            <a:r>
              <a:rPr lang="en-US" i="1" dirty="0"/>
              <a:t>in its entirety </a:t>
            </a:r>
            <a:endParaRPr lang="en-US" dirty="0" smtClean="0"/>
          </a:p>
          <a:p>
            <a:pPr lvl="1"/>
            <a:r>
              <a:rPr lang="en-US" i="1" dirty="0" smtClean="0"/>
              <a:t>Partial</a:t>
            </a:r>
            <a:r>
              <a:rPr lang="en-US" dirty="0" smtClean="0"/>
              <a:t> information about the e</a:t>
            </a:r>
            <a:r>
              <a:rPr lang="en-US" baseline="30000" dirty="0" smtClean="0"/>
              <a:t>th</a:t>
            </a:r>
            <a:r>
              <a:rPr lang="en-US" dirty="0" smtClean="0"/>
              <a:t> root may be leaked</a:t>
            </a:r>
          </a:p>
          <a:p>
            <a:pPr lvl="1"/>
            <a:r>
              <a:rPr lang="en-US" dirty="0" smtClean="0"/>
              <a:t>(In fact, this is the case)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3591580"/>
            <a:ext cx="5867400" cy="523220"/>
          </a:xfrm>
          <a:prstGeom prst="rect">
            <a:avLst/>
          </a:prstGeom>
          <a:ln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srgbClr val="000000"/>
                </a:solidFill>
                <a:cs typeface="Arial" charset="0"/>
                <a:sym typeface="Symbol" pitchFamily="18" charset="2"/>
              </a:rPr>
              <a:t>Plain RSA should never be used!</a:t>
            </a:r>
            <a:endParaRPr lang="en-US" sz="2800" dirty="0">
              <a:solidFill>
                <a:srgbClr val="000000"/>
              </a:solidFill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25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Chosen-</a:t>
            </a:r>
            <a:r>
              <a:rPr lang="en-US" dirty="0" err="1" smtClean="0"/>
              <a:t>ciphertext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(Of course, plain RSA cannot be CCA-secure since it is not even CPA-secure…</a:t>
            </a:r>
          </a:p>
          <a:p>
            <a:pPr lvl="1"/>
            <a:r>
              <a:rPr lang="en-US" dirty="0" smtClean="0"/>
              <a:t>…but chosen-</a:t>
            </a:r>
            <a:r>
              <a:rPr lang="en-US" dirty="0" err="1" smtClean="0"/>
              <a:t>ciphertext</a:t>
            </a:r>
            <a:r>
              <a:rPr lang="en-US" dirty="0" smtClean="0"/>
              <a:t> attacks are devastating here)</a:t>
            </a:r>
          </a:p>
          <a:p>
            <a:pPr lvl="1"/>
            <a:endParaRPr lang="en-US" dirty="0"/>
          </a:p>
          <a:p>
            <a:r>
              <a:rPr lang="en-US" dirty="0" smtClean="0"/>
              <a:t>Given </a:t>
            </a:r>
            <a:r>
              <a:rPr lang="en-US" dirty="0" err="1" smtClean="0"/>
              <a:t>ciphertext</a:t>
            </a:r>
            <a:r>
              <a:rPr lang="en-US" dirty="0" smtClean="0"/>
              <a:t> c for unknown message m, can compute c’ = [</a:t>
            </a:r>
            <a:r>
              <a:rPr lang="en-US" dirty="0" smtClean="0">
                <a:sym typeface="Symbol" panose="05050102010706020507" pitchFamily="18" charset="2"/>
              </a:rPr>
              <a:t></a:t>
            </a:r>
            <a:r>
              <a:rPr lang="en-US" baseline="30000" dirty="0" smtClean="0">
                <a:sym typeface="Symbol" panose="05050102010706020507" pitchFamily="18" charset="2"/>
              </a:rPr>
              <a:t>e</a:t>
            </a:r>
            <a:r>
              <a:rPr lang="en-US" dirty="0" smtClean="0">
                <a:sym typeface="Symbol" panose="05050102010706020507" pitchFamily="18" charset="2"/>
              </a:rPr>
              <a:t>  c mod N]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What does this decrypt to?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6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fix plain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 approach: use a </a:t>
            </a:r>
            <a:r>
              <a:rPr lang="en-US" i="1" dirty="0" smtClean="0"/>
              <a:t>randomized</a:t>
            </a:r>
            <a:r>
              <a:rPr lang="en-US" dirty="0" smtClean="0"/>
              <a:t> encoding</a:t>
            </a:r>
          </a:p>
          <a:p>
            <a:endParaRPr lang="en-US" dirty="0"/>
          </a:p>
          <a:p>
            <a:r>
              <a:rPr lang="en-US" dirty="0" smtClean="0"/>
              <a:t>I.e., to encrypt m</a:t>
            </a:r>
          </a:p>
          <a:p>
            <a:pPr lvl="1"/>
            <a:r>
              <a:rPr lang="en-US" dirty="0" smtClean="0"/>
              <a:t>First compute some reversible, randomized mapping M = E(m)</a:t>
            </a:r>
          </a:p>
          <a:p>
            <a:pPr lvl="1"/>
            <a:r>
              <a:rPr lang="en-US" dirty="0" smtClean="0"/>
              <a:t>Then set c := [</a:t>
            </a:r>
            <a:r>
              <a:rPr lang="en-US" dirty="0"/>
              <a:t>M</a:t>
            </a:r>
            <a:r>
              <a:rPr lang="en-US" baseline="30000" dirty="0" smtClean="0"/>
              <a:t>e</a:t>
            </a:r>
            <a:r>
              <a:rPr lang="en-US" dirty="0" smtClean="0"/>
              <a:t> mod N]</a:t>
            </a:r>
          </a:p>
          <a:p>
            <a:pPr lvl="1"/>
            <a:endParaRPr lang="en-US" dirty="0"/>
          </a:p>
          <a:p>
            <a:r>
              <a:rPr lang="en-US" dirty="0" smtClean="0"/>
              <a:t>To decrypt c</a:t>
            </a:r>
          </a:p>
          <a:p>
            <a:pPr lvl="1"/>
            <a:r>
              <a:rPr lang="en-US" dirty="0" smtClean="0"/>
              <a:t>Compute M := [c</a:t>
            </a:r>
            <a:r>
              <a:rPr lang="en-US" baseline="30000" dirty="0" smtClean="0"/>
              <a:t>d</a:t>
            </a:r>
            <a:r>
              <a:rPr lang="en-US" dirty="0" smtClean="0"/>
              <a:t> mod N]</a:t>
            </a:r>
          </a:p>
          <a:p>
            <a:pPr lvl="1"/>
            <a:r>
              <a:rPr lang="en-US" dirty="0" smtClean="0"/>
              <a:t>Recover m from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14990</TotalTime>
  <Words>899</Words>
  <Application>Microsoft Office PowerPoint</Application>
  <PresentationFormat>On-screen Show (4:3)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Office Theme</vt:lpstr>
      <vt:lpstr>Cryptography</vt:lpstr>
      <vt:lpstr>PowerPoint Presentation</vt:lpstr>
      <vt:lpstr>Recall…</vt:lpstr>
      <vt:lpstr>PowerPoint Presentation</vt:lpstr>
      <vt:lpstr>“Plain” RSA encryption</vt:lpstr>
      <vt:lpstr>Is this scheme secure?</vt:lpstr>
      <vt:lpstr>Security?</vt:lpstr>
      <vt:lpstr>Chosen-ciphertext attacks</vt:lpstr>
      <vt:lpstr>How to fix plain RSA?</vt:lpstr>
      <vt:lpstr>PKCS #1 v1.5</vt:lpstr>
      <vt:lpstr>PKCS #1 v2.0</vt:lpstr>
      <vt:lpstr>OAEP</vt:lpstr>
      <vt:lpstr>Security?</vt:lpstr>
      <vt:lpstr>RSA-based KEM</vt:lpstr>
      <vt:lpstr>RSA-based KEM</vt:lpstr>
      <vt:lpstr>Security?</vt:lpstr>
      <vt:lpstr>Comparison to RSA-OAEP?</vt:lpstr>
      <vt:lpstr>PowerPoint Presentation</vt:lpstr>
      <vt:lpstr>Digital signatures</vt:lpstr>
      <vt:lpstr>Digital signatures</vt:lpstr>
      <vt:lpstr>Public-key encryption</vt:lpstr>
      <vt:lpstr>Security (informal)</vt:lpstr>
      <vt:lpstr>Prototypical application</vt:lpstr>
      <vt:lpstr>Comparison to MACs?</vt:lpstr>
      <vt:lpstr>Comparison to MACs?</vt:lpstr>
      <vt:lpstr>Comparison to MACs?</vt:lpstr>
      <vt:lpstr>Non-repudiation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1195</cp:revision>
  <dcterms:created xsi:type="dcterms:W3CDTF">2014-06-02T02:25:30Z</dcterms:created>
  <dcterms:modified xsi:type="dcterms:W3CDTF">2019-05-07T20:04:31Z</dcterms:modified>
</cp:coreProperties>
</file>